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 id="2147483902" r:id="rId2"/>
    <p:sldMasterId id="2147484018" r:id="rId3"/>
  </p:sldMasterIdLst>
  <p:notesMasterIdLst>
    <p:notesMasterId r:id="rId107"/>
  </p:notesMasterIdLst>
  <p:handoutMasterIdLst>
    <p:handoutMasterId r:id="rId108"/>
  </p:handoutMasterIdLst>
  <p:sldIdLst>
    <p:sldId id="256" r:id="rId4"/>
    <p:sldId id="363" r:id="rId5"/>
    <p:sldId id="608" r:id="rId6"/>
    <p:sldId id="258" r:id="rId7"/>
    <p:sldId id="270" r:id="rId8"/>
    <p:sldId id="618" r:id="rId9"/>
    <p:sldId id="699" r:id="rId10"/>
    <p:sldId id="730" r:id="rId11"/>
    <p:sldId id="725" r:id="rId12"/>
    <p:sldId id="721" r:id="rId13"/>
    <p:sldId id="726" r:id="rId14"/>
    <p:sldId id="728" r:id="rId15"/>
    <p:sldId id="724" r:id="rId16"/>
    <p:sldId id="739" r:id="rId17"/>
    <p:sldId id="740" r:id="rId18"/>
    <p:sldId id="616" r:id="rId19"/>
    <p:sldId id="429" r:id="rId20"/>
    <p:sldId id="430" r:id="rId21"/>
    <p:sldId id="431" r:id="rId22"/>
    <p:sldId id="772" r:id="rId23"/>
    <p:sldId id="719" r:id="rId24"/>
    <p:sldId id="723" r:id="rId25"/>
    <p:sldId id="720" r:id="rId26"/>
    <p:sldId id="704" r:id="rId27"/>
    <p:sldId id="705" r:id="rId28"/>
    <p:sldId id="714" r:id="rId29"/>
    <p:sldId id="259" r:id="rId30"/>
    <p:sldId id="613" r:id="rId31"/>
    <p:sldId id="706" r:id="rId32"/>
    <p:sldId id="707" r:id="rId33"/>
    <p:sldId id="774" r:id="rId34"/>
    <p:sldId id="271" r:id="rId35"/>
    <p:sldId id="275" r:id="rId36"/>
    <p:sldId id="775" r:id="rId37"/>
    <p:sldId id="332" r:id="rId38"/>
    <p:sldId id="776" r:id="rId39"/>
    <p:sldId id="602" r:id="rId40"/>
    <p:sldId id="777" r:id="rId41"/>
    <p:sldId id="786" r:id="rId42"/>
    <p:sldId id="780" r:id="rId43"/>
    <p:sldId id="781" r:id="rId44"/>
    <p:sldId id="782" r:id="rId45"/>
    <p:sldId id="282" r:id="rId46"/>
    <p:sldId id="783" r:id="rId47"/>
    <p:sldId id="784" r:id="rId48"/>
    <p:sldId id="785" r:id="rId49"/>
    <p:sldId id="280" r:id="rId50"/>
    <p:sldId id="709" r:id="rId51"/>
    <p:sldId id="593" r:id="rId52"/>
    <p:sldId id="592" r:id="rId53"/>
    <p:sldId id="591" r:id="rId54"/>
    <p:sldId id="337" r:id="rId55"/>
    <p:sldId id="338" r:id="rId56"/>
    <p:sldId id="341" r:id="rId57"/>
    <p:sldId id="590" r:id="rId58"/>
    <p:sldId id="596" r:id="rId59"/>
    <p:sldId id="595" r:id="rId60"/>
    <p:sldId id="576" r:id="rId61"/>
    <p:sldId id="575" r:id="rId62"/>
    <p:sldId id="579" r:id="rId63"/>
    <p:sldId id="583" r:id="rId64"/>
    <p:sldId id="1270" r:id="rId65"/>
    <p:sldId id="597" r:id="rId66"/>
    <p:sldId id="712" r:id="rId67"/>
    <p:sldId id="598" r:id="rId68"/>
    <p:sldId id="600" r:id="rId69"/>
    <p:sldId id="713" r:id="rId70"/>
    <p:sldId id="715" r:id="rId71"/>
    <p:sldId id="266" r:id="rId72"/>
    <p:sldId id="716" r:id="rId73"/>
    <p:sldId id="263" r:id="rId74"/>
    <p:sldId id="269" r:id="rId75"/>
    <p:sldId id="717" r:id="rId76"/>
    <p:sldId id="267" r:id="rId77"/>
    <p:sldId id="268" r:id="rId78"/>
    <p:sldId id="284" r:id="rId79"/>
    <p:sldId id="274" r:id="rId80"/>
    <p:sldId id="620" r:id="rId81"/>
    <p:sldId id="718" r:id="rId82"/>
    <p:sldId id="285" r:id="rId83"/>
    <p:sldId id="278" r:id="rId84"/>
    <p:sldId id="277" r:id="rId85"/>
    <p:sldId id="281" r:id="rId86"/>
    <p:sldId id="632" r:id="rId87"/>
    <p:sldId id="773" r:id="rId88"/>
    <p:sldId id="558" r:id="rId89"/>
    <p:sldId id="594" r:id="rId90"/>
    <p:sldId id="787" r:id="rId91"/>
    <p:sldId id="1269" r:id="rId92"/>
    <p:sldId id="770" r:id="rId93"/>
    <p:sldId id="588" r:id="rId94"/>
    <p:sldId id="537" r:id="rId95"/>
    <p:sldId id="587" r:id="rId96"/>
    <p:sldId id="554" r:id="rId97"/>
    <p:sldId id="555" r:id="rId98"/>
    <p:sldId id="521" r:id="rId99"/>
    <p:sldId id="577" r:id="rId100"/>
    <p:sldId id="1266" r:id="rId101"/>
    <p:sldId id="1268" r:id="rId102"/>
    <p:sldId id="737" r:id="rId103"/>
    <p:sldId id="607" r:id="rId104"/>
    <p:sldId id="708" r:id="rId105"/>
    <p:sldId id="779" r:id="rId106"/>
  </p:sldIdLst>
  <p:sldSz cx="9144000" cy="5143500" type="screen16x9"/>
  <p:notesSz cx="6794500" cy="9929813"/>
  <p:defaultTextStyle>
    <a:defPPr>
      <a:defRPr lang="de-DE"/>
    </a:defPPr>
    <a:lvl1pPr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1pPr>
    <a:lvl2pPr marL="457154"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2pPr>
    <a:lvl3pPr marL="914310"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3pPr>
    <a:lvl4pPr marL="1371464"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4pPr>
    <a:lvl5pPr marL="1828619"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5pPr>
    <a:lvl6pPr marL="2285772" algn="l" defTabSz="914310" rtl="0" eaLnBrk="1" latinLnBrk="0" hangingPunct="1">
      <a:defRPr sz="2400" kern="1200">
        <a:solidFill>
          <a:schemeClr val="tx1"/>
        </a:solidFill>
        <a:latin typeface="Arial" pitchFamily="34" charset="0"/>
        <a:ea typeface="ヒラギノ角ゴ Pro W3" charset="-128"/>
        <a:cs typeface="+mn-cs"/>
      </a:defRPr>
    </a:lvl6pPr>
    <a:lvl7pPr marL="2742926" algn="l" defTabSz="914310" rtl="0" eaLnBrk="1" latinLnBrk="0" hangingPunct="1">
      <a:defRPr sz="2400" kern="1200">
        <a:solidFill>
          <a:schemeClr val="tx1"/>
        </a:solidFill>
        <a:latin typeface="Arial" pitchFamily="34" charset="0"/>
        <a:ea typeface="ヒラギノ角ゴ Pro W3" charset="-128"/>
        <a:cs typeface="+mn-cs"/>
      </a:defRPr>
    </a:lvl7pPr>
    <a:lvl8pPr marL="3200080" algn="l" defTabSz="914310" rtl="0" eaLnBrk="1" latinLnBrk="0" hangingPunct="1">
      <a:defRPr sz="2400" kern="1200">
        <a:solidFill>
          <a:schemeClr val="tx1"/>
        </a:solidFill>
        <a:latin typeface="Arial" pitchFamily="34" charset="0"/>
        <a:ea typeface="ヒラギノ角ゴ Pro W3" charset="-128"/>
        <a:cs typeface="+mn-cs"/>
      </a:defRPr>
    </a:lvl8pPr>
    <a:lvl9pPr marL="3657235" algn="l" defTabSz="914310" rtl="0" eaLnBrk="1" latinLnBrk="0" hangingPunct="1">
      <a:defRPr sz="2400" kern="1200">
        <a:solidFill>
          <a:schemeClr val="tx1"/>
        </a:solidFill>
        <a:latin typeface="Arial" pitchFamily="34" charset="0"/>
        <a:ea typeface="ヒラギノ角ゴ Pro W3" charset="-128"/>
        <a:cs typeface="+mn-cs"/>
      </a:defRPr>
    </a:lvl9pPr>
  </p:defaultTextStyle>
  <p:extLst>
    <p:ext uri="{EFAFB233-063F-42B5-8137-9DF3F51BA10A}">
      <p15:sldGuideLst xmlns:p15="http://schemas.microsoft.com/office/powerpoint/2012/main">
        <p15:guide id="1" orient="horz" pos="259" userDrawn="1">
          <p15:clr>
            <a:srgbClr val="A4A3A4"/>
          </p15:clr>
        </p15:guide>
        <p15:guide id="2" orient="horz" pos="3552">
          <p15:clr>
            <a:srgbClr val="A4A3A4"/>
          </p15:clr>
        </p15:guide>
        <p15:guide id="3" orient="horz" pos="1536">
          <p15:clr>
            <a:srgbClr val="A4A3A4"/>
          </p15:clr>
        </p15:guide>
        <p15:guide id="4" pos="144">
          <p15:clr>
            <a:srgbClr val="A4A3A4"/>
          </p15:clr>
        </p15:guide>
        <p15:guide id="5" pos="2112">
          <p15:clr>
            <a:srgbClr val="A4A3A4"/>
          </p15:clr>
        </p15:guide>
        <p15:guide id="6" pos="5616">
          <p15:clr>
            <a:srgbClr val="A4A3A4"/>
          </p15:clr>
        </p15:guide>
        <p15:guide id="7" orient="horz" pos="2164">
          <p15:clr>
            <a:srgbClr val="A4A3A4"/>
          </p15:clr>
        </p15:guide>
        <p15:guide id="8" orient="horz" pos="2675">
          <p15:clr>
            <a:srgbClr val="A4A3A4"/>
          </p15:clr>
        </p15:guide>
        <p15:guide id="9" orient="horz" pos="1711">
          <p15:clr>
            <a:srgbClr val="A4A3A4"/>
          </p15:clr>
        </p15:guide>
        <p15:guide id="10" pos="13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FF6600"/>
    <a:srgbClr val="01C3FF"/>
    <a:srgbClr val="E8B218"/>
    <a:srgbClr val="FF9933"/>
    <a:srgbClr val="646464"/>
    <a:srgbClr val="8C8C82"/>
    <a:srgbClr val="8C8C80"/>
    <a:srgbClr val="B4B4B4"/>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808" autoAdjust="0"/>
    <p:restoredTop sz="94669" autoAdjust="0"/>
  </p:normalViewPr>
  <p:slideViewPr>
    <p:cSldViewPr>
      <p:cViewPr varScale="1">
        <p:scale>
          <a:sx n="141" d="100"/>
          <a:sy n="141" d="100"/>
        </p:scale>
        <p:origin x="132" y="414"/>
      </p:cViewPr>
      <p:guideLst>
        <p:guide orient="horz" pos="259"/>
        <p:guide orient="horz" pos="3552"/>
        <p:guide orient="horz" pos="1536"/>
        <p:guide pos="144"/>
        <p:guide pos="2112"/>
        <p:guide pos="5616"/>
        <p:guide orient="horz" pos="2164"/>
        <p:guide orient="horz" pos="2675"/>
        <p:guide orient="horz" pos="1711"/>
        <p:guide pos="1338"/>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68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tableStyles" Target="tableStyles.xml"/><Relationship Id="rId16" Type="http://schemas.openxmlformats.org/officeDocument/2006/relationships/slide" Target="slides/slide13.xml"/><Relationship Id="rId107" Type="http://schemas.openxmlformats.org/officeDocument/2006/relationships/notesMaster" Target="notesMasters/notesMaster1.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handoutMaster" Target="handoutMasters/handoutMaster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presProps" Target="presProp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1" y="0"/>
            <a:ext cx="2944497" cy="49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9" tIns="46099" rIns="92199" bIns="46099" numCol="1" anchor="t" anchorCtr="0" compatLnSpc="1">
            <a:prstTxWarp prst="textNoShape">
              <a:avLst/>
            </a:prstTxWarp>
          </a:bodyPr>
          <a:lstStyle>
            <a:lvl1pPr>
              <a:defRPr sz="1200">
                <a:latin typeface="Arial" charset="0"/>
                <a:ea typeface="ヒラギノ角ゴ Pro W3" pitchFamily="48" charset="-128"/>
              </a:defRPr>
            </a:lvl1pPr>
          </a:lstStyle>
          <a:p>
            <a:pPr>
              <a:defRPr/>
            </a:pPr>
            <a:endParaRPr lang="en-US"/>
          </a:p>
        </p:txBody>
      </p:sp>
      <p:sp>
        <p:nvSpPr>
          <p:cNvPr id="39939" name="Rectangle 3"/>
          <p:cNvSpPr>
            <a:spLocks noGrp="1" noChangeArrowheads="1"/>
          </p:cNvSpPr>
          <p:nvPr>
            <p:ph type="dt" sz="quarter" idx="1"/>
          </p:nvPr>
        </p:nvSpPr>
        <p:spPr bwMode="auto">
          <a:xfrm>
            <a:off x="3848398" y="0"/>
            <a:ext cx="2944497" cy="49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9" tIns="46099" rIns="92199" bIns="46099" numCol="1" anchor="t" anchorCtr="0" compatLnSpc="1">
            <a:prstTxWarp prst="textNoShape">
              <a:avLst/>
            </a:prstTxWarp>
          </a:bodyPr>
          <a:lstStyle>
            <a:lvl1pPr algn="r">
              <a:defRPr sz="1200">
                <a:latin typeface="Arial" charset="0"/>
                <a:ea typeface="ヒラギノ角ゴ Pro W3" pitchFamily="48" charset="-128"/>
              </a:defRPr>
            </a:lvl1pPr>
          </a:lstStyle>
          <a:p>
            <a:pPr>
              <a:defRPr/>
            </a:pPr>
            <a:endParaRPr lang="en-US"/>
          </a:p>
        </p:txBody>
      </p:sp>
      <p:sp>
        <p:nvSpPr>
          <p:cNvPr id="39940" name="Rectangle 4"/>
          <p:cNvSpPr>
            <a:spLocks noGrp="1" noChangeArrowheads="1"/>
          </p:cNvSpPr>
          <p:nvPr>
            <p:ph type="ftr" sz="quarter" idx="2"/>
          </p:nvPr>
        </p:nvSpPr>
        <p:spPr bwMode="auto">
          <a:xfrm>
            <a:off x="1" y="9431406"/>
            <a:ext cx="2944497" cy="49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9" tIns="46099" rIns="92199" bIns="46099" numCol="1" anchor="b" anchorCtr="0" compatLnSpc="1">
            <a:prstTxWarp prst="textNoShape">
              <a:avLst/>
            </a:prstTxWarp>
          </a:bodyPr>
          <a:lstStyle>
            <a:lvl1pPr>
              <a:defRPr sz="1200">
                <a:latin typeface="Arial" charset="0"/>
                <a:ea typeface="ヒラギノ角ゴ Pro W3" pitchFamily="48" charset="-128"/>
              </a:defRPr>
            </a:lvl1pPr>
          </a:lstStyle>
          <a:p>
            <a:pPr>
              <a:defRPr/>
            </a:pPr>
            <a:endParaRPr lang="en-US"/>
          </a:p>
        </p:txBody>
      </p:sp>
      <p:sp>
        <p:nvSpPr>
          <p:cNvPr id="39941" name="Rectangle 5"/>
          <p:cNvSpPr>
            <a:spLocks noGrp="1" noChangeArrowheads="1"/>
          </p:cNvSpPr>
          <p:nvPr>
            <p:ph type="sldNum" sz="quarter" idx="3"/>
          </p:nvPr>
        </p:nvSpPr>
        <p:spPr bwMode="auto">
          <a:xfrm>
            <a:off x="3848398" y="9431406"/>
            <a:ext cx="2944497" cy="49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99" tIns="46099" rIns="92199" bIns="46099" numCol="1" anchor="b" anchorCtr="0" compatLnSpc="1">
            <a:prstTxWarp prst="textNoShape">
              <a:avLst/>
            </a:prstTxWarp>
          </a:bodyPr>
          <a:lstStyle>
            <a:lvl1pPr algn="r">
              <a:defRPr sz="1200">
                <a:latin typeface="Arial" charset="0"/>
                <a:ea typeface="ヒラギノ角ゴ Pro W3" pitchFamily="48" charset="-128"/>
              </a:defRPr>
            </a:lvl1pPr>
          </a:lstStyle>
          <a:p>
            <a:pPr>
              <a:defRPr/>
            </a:pPr>
            <a:fld id="{27191937-275C-456F-BB73-EAB1824D11D9}" type="slidenum">
              <a:rPr lang="en-US"/>
              <a:pPr>
                <a:defRPr/>
              </a:pPr>
              <a:t>‹#›</a:t>
            </a:fld>
            <a:endParaRPr lang="en-US"/>
          </a:p>
        </p:txBody>
      </p:sp>
    </p:spTree>
    <p:extLst>
      <p:ext uri="{BB962C8B-B14F-4D97-AF65-F5344CB8AC3E}">
        <p14:creationId xmlns:p14="http://schemas.microsoft.com/office/powerpoint/2010/main" val="4853412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1" y="0"/>
            <a:ext cx="2944497" cy="496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99" tIns="46099" rIns="92199" bIns="46099" numCol="1" anchor="t" anchorCtr="0" compatLnSpc="1">
            <a:prstTxWarp prst="textNoShape">
              <a:avLst/>
            </a:prstTxWarp>
          </a:bodyPr>
          <a:lstStyle>
            <a:lvl1pPr>
              <a:defRPr sz="1200">
                <a:latin typeface="Arial" charset="0"/>
                <a:ea typeface="ヒラギノ角ゴ Pro W3" pitchFamily="48" charset="-128"/>
              </a:defRPr>
            </a:lvl1pPr>
          </a:lstStyle>
          <a:p>
            <a:pPr>
              <a:defRPr/>
            </a:pPr>
            <a:endParaRPr lang="de-DE"/>
          </a:p>
        </p:txBody>
      </p:sp>
      <p:sp>
        <p:nvSpPr>
          <p:cNvPr id="21507" name="Rectangle 3"/>
          <p:cNvSpPr>
            <a:spLocks noGrp="1" noChangeArrowheads="1"/>
          </p:cNvSpPr>
          <p:nvPr>
            <p:ph type="dt" idx="1"/>
          </p:nvPr>
        </p:nvSpPr>
        <p:spPr bwMode="auto">
          <a:xfrm>
            <a:off x="3850003" y="0"/>
            <a:ext cx="2944497" cy="496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99" tIns="46099" rIns="92199" bIns="46099" numCol="1" anchor="t" anchorCtr="0" compatLnSpc="1">
            <a:prstTxWarp prst="textNoShape">
              <a:avLst/>
            </a:prstTxWarp>
          </a:bodyPr>
          <a:lstStyle>
            <a:lvl1pPr algn="r">
              <a:defRPr sz="1200">
                <a:latin typeface="Arial" charset="0"/>
                <a:ea typeface="ヒラギノ角ゴ Pro W3" pitchFamily="48" charset="-128"/>
              </a:defRPr>
            </a:lvl1pPr>
          </a:lstStyle>
          <a:p>
            <a:pPr>
              <a:defRPr/>
            </a:pPr>
            <a:endParaRPr lang="de-DE"/>
          </a:p>
        </p:txBody>
      </p:sp>
      <p:sp>
        <p:nvSpPr>
          <p:cNvPr id="23556" name="Rectangle 4"/>
          <p:cNvSpPr>
            <a:spLocks noGrp="1" noRot="1" noChangeAspect="1" noChangeArrowheads="1" noTextEdit="1"/>
          </p:cNvSpPr>
          <p:nvPr>
            <p:ph type="sldImg" idx="2"/>
          </p:nvPr>
        </p:nvSpPr>
        <p:spPr bwMode="auto">
          <a:xfrm>
            <a:off x="87313" y="744538"/>
            <a:ext cx="6619875" cy="37242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05505" y="4717301"/>
            <a:ext cx="4983490" cy="4468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99" tIns="46099" rIns="92199" bIns="46099"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21510" name="Rectangle 6"/>
          <p:cNvSpPr>
            <a:spLocks noGrp="1" noChangeArrowheads="1"/>
          </p:cNvSpPr>
          <p:nvPr>
            <p:ph type="ftr" sz="quarter" idx="4"/>
          </p:nvPr>
        </p:nvSpPr>
        <p:spPr bwMode="auto">
          <a:xfrm>
            <a:off x="1" y="9433003"/>
            <a:ext cx="2944497" cy="496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99" tIns="46099" rIns="92199" bIns="46099" numCol="1" anchor="b" anchorCtr="0" compatLnSpc="1">
            <a:prstTxWarp prst="textNoShape">
              <a:avLst/>
            </a:prstTxWarp>
          </a:bodyPr>
          <a:lstStyle>
            <a:lvl1pPr>
              <a:defRPr sz="1200">
                <a:latin typeface="Arial" charset="0"/>
                <a:ea typeface="ヒラギノ角ゴ Pro W3" pitchFamily="48" charset="-128"/>
              </a:defRPr>
            </a:lvl1pPr>
          </a:lstStyle>
          <a:p>
            <a:pPr>
              <a:defRPr/>
            </a:pPr>
            <a:endParaRPr lang="de-DE"/>
          </a:p>
        </p:txBody>
      </p:sp>
      <p:sp>
        <p:nvSpPr>
          <p:cNvPr id="21511" name="Rectangle 7"/>
          <p:cNvSpPr>
            <a:spLocks noGrp="1" noChangeArrowheads="1"/>
          </p:cNvSpPr>
          <p:nvPr>
            <p:ph type="sldNum" sz="quarter" idx="5"/>
          </p:nvPr>
        </p:nvSpPr>
        <p:spPr bwMode="auto">
          <a:xfrm>
            <a:off x="3850003" y="9433003"/>
            <a:ext cx="2944497" cy="496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99" tIns="46099" rIns="92199" bIns="46099" numCol="1" anchor="b" anchorCtr="0" compatLnSpc="1">
            <a:prstTxWarp prst="textNoShape">
              <a:avLst/>
            </a:prstTxWarp>
          </a:bodyPr>
          <a:lstStyle>
            <a:lvl1pPr algn="r">
              <a:defRPr sz="1200">
                <a:latin typeface="Arial" charset="0"/>
                <a:ea typeface="ヒラギノ角ゴ Pro W3" pitchFamily="48" charset="-128"/>
              </a:defRPr>
            </a:lvl1pPr>
          </a:lstStyle>
          <a:p>
            <a:pPr>
              <a:defRPr/>
            </a:pPr>
            <a:fld id="{C49FB531-A37C-44EB-BDA4-C873C2E9BDDB}" type="slidenum">
              <a:rPr lang="de-DE"/>
              <a:pPr>
                <a:defRPr/>
              </a:pPr>
              <a:t>‹#›</a:t>
            </a:fld>
            <a:endParaRPr lang="de-DE"/>
          </a:p>
        </p:txBody>
      </p:sp>
    </p:spTree>
    <p:extLst>
      <p:ext uri="{BB962C8B-B14F-4D97-AF65-F5344CB8AC3E}">
        <p14:creationId xmlns:p14="http://schemas.microsoft.com/office/powerpoint/2010/main" val="17696469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1pPr>
    <a:lvl2pPr marL="457154"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2pPr>
    <a:lvl3pPr marL="914310"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3pPr>
    <a:lvl4pPr marL="1371464"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4pPr>
    <a:lvl5pPr marL="1828619" algn="l" rtl="0" eaLnBrk="0" fontAlgn="base" hangingPunct="0">
      <a:spcBef>
        <a:spcPct val="30000"/>
      </a:spcBef>
      <a:spcAft>
        <a:spcPct val="0"/>
      </a:spcAft>
      <a:defRPr sz="1200" kern="1200">
        <a:solidFill>
          <a:schemeClr val="tx1"/>
        </a:solidFill>
        <a:latin typeface="Arial" charset="0"/>
        <a:ea typeface="ヒラギノ角ゴ Pro W3" pitchFamily="48" charset="-128"/>
        <a:cs typeface="+mn-cs"/>
      </a:defRPr>
    </a:lvl5pPr>
    <a:lvl6pPr marL="2285772" algn="l" defTabSz="914310" rtl="0" eaLnBrk="1" latinLnBrk="0" hangingPunct="1">
      <a:defRPr sz="1200" kern="1200">
        <a:solidFill>
          <a:schemeClr val="tx1"/>
        </a:solidFill>
        <a:latin typeface="+mn-lt"/>
        <a:ea typeface="+mn-ea"/>
        <a:cs typeface="+mn-cs"/>
      </a:defRPr>
    </a:lvl6pPr>
    <a:lvl7pPr marL="2742926" algn="l" defTabSz="914310" rtl="0" eaLnBrk="1" latinLnBrk="0" hangingPunct="1">
      <a:defRPr sz="1200" kern="1200">
        <a:solidFill>
          <a:schemeClr val="tx1"/>
        </a:solidFill>
        <a:latin typeface="+mn-lt"/>
        <a:ea typeface="+mn-ea"/>
        <a:cs typeface="+mn-cs"/>
      </a:defRPr>
    </a:lvl7pPr>
    <a:lvl8pPr marL="3200080" algn="l" defTabSz="914310" rtl="0" eaLnBrk="1" latinLnBrk="0" hangingPunct="1">
      <a:defRPr sz="1200" kern="1200">
        <a:solidFill>
          <a:schemeClr val="tx1"/>
        </a:solidFill>
        <a:latin typeface="+mn-lt"/>
        <a:ea typeface="+mn-ea"/>
        <a:cs typeface="+mn-cs"/>
      </a:defRPr>
    </a:lvl8pPr>
    <a:lvl9pPr marL="3657235" algn="l" defTabSz="91431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The </a:t>
            </a:r>
            <a:r>
              <a:rPr lang="de-DE" dirty="0" err="1"/>
              <a:t>pattern</a:t>
            </a:r>
            <a:r>
              <a:rPr lang="de-DE" dirty="0"/>
              <a:t> </a:t>
            </a:r>
            <a:r>
              <a:rPr lang="de-DE" dirty="0" err="1"/>
              <a:t>seem</a:t>
            </a:r>
            <a:r>
              <a:rPr lang="de-DE" dirty="0"/>
              <a:t> </a:t>
            </a:r>
            <a:r>
              <a:rPr lang="de-DE" dirty="0" err="1"/>
              <a:t>to</a:t>
            </a:r>
            <a:r>
              <a:rPr lang="de-DE" dirty="0"/>
              <a:t> </a:t>
            </a:r>
            <a:r>
              <a:rPr lang="de-DE" dirty="0" err="1"/>
              <a:t>be</a:t>
            </a:r>
            <a:r>
              <a:rPr lang="de-DE" dirty="0"/>
              <a:t> </a:t>
            </a:r>
            <a:r>
              <a:rPr lang="de-DE" dirty="0" err="1"/>
              <a:t>comparable</a:t>
            </a:r>
            <a:r>
              <a:rPr lang="de-DE" dirty="0"/>
              <a:t>: </a:t>
            </a:r>
            <a:r>
              <a:rPr lang="de-DE" dirty="0" err="1"/>
              <a:t>Water</a:t>
            </a:r>
            <a:r>
              <a:rPr lang="de-DE" dirty="0"/>
              <a:t> </a:t>
            </a:r>
            <a:r>
              <a:rPr lang="de-DE" dirty="0" err="1"/>
              <a:t>loss</a:t>
            </a:r>
            <a:r>
              <a:rPr lang="de-DE" dirty="0"/>
              <a:t>, </a:t>
            </a:r>
            <a:r>
              <a:rPr lang="de-DE" dirty="0" err="1"/>
              <a:t>where</a:t>
            </a:r>
            <a:r>
              <a:rPr lang="de-DE" dirty="0"/>
              <a:t> </a:t>
            </a:r>
            <a:r>
              <a:rPr lang="de-DE" dirty="0" err="1"/>
              <a:t>the</a:t>
            </a:r>
            <a:r>
              <a:rPr lang="de-DE" dirty="0"/>
              <a:t> </a:t>
            </a:r>
            <a:r>
              <a:rPr lang="de-DE" dirty="0" err="1"/>
              <a:t>forest</a:t>
            </a:r>
            <a:r>
              <a:rPr lang="de-DE" dirty="0"/>
              <a:t> was </a:t>
            </a:r>
            <a:r>
              <a:rPr lang="de-DE" dirty="0" err="1"/>
              <a:t>burned</a:t>
            </a:r>
            <a:r>
              <a:rPr lang="de-DE" dirty="0"/>
              <a:t>.</a:t>
            </a:r>
            <a:endParaRPr lang="en-DE" dirty="0"/>
          </a:p>
        </p:txBody>
      </p:sp>
      <p:sp>
        <p:nvSpPr>
          <p:cNvPr id="4" name="Slide Number Placeholder 3"/>
          <p:cNvSpPr>
            <a:spLocks noGrp="1"/>
          </p:cNvSpPr>
          <p:nvPr>
            <p:ph type="sldNum" sz="quarter" idx="5"/>
          </p:nvPr>
        </p:nvSpPr>
        <p:spPr/>
        <p:txBody>
          <a:bodyPr/>
          <a:lstStyle/>
          <a:p>
            <a:fld id="{FF0B25AF-4E58-41E8-A94C-DD9CAE3E5F37}" type="slidenum">
              <a:rPr lang="en-US" smtClean="0"/>
              <a:t>16</a:t>
            </a:fld>
            <a:endParaRPr lang="en-US"/>
          </a:p>
        </p:txBody>
      </p:sp>
    </p:spTree>
    <p:extLst>
      <p:ext uri="{BB962C8B-B14F-4D97-AF65-F5344CB8AC3E}">
        <p14:creationId xmlns:p14="http://schemas.microsoft.com/office/powerpoint/2010/main" val="1229833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Show </a:t>
            </a:r>
            <a:r>
              <a:rPr lang="de-DE" dirty="0" err="1"/>
              <a:t>plot</a:t>
            </a:r>
            <a:r>
              <a:rPr lang="de-DE" dirty="0"/>
              <a:t> </a:t>
            </a:r>
            <a:r>
              <a:rPr lang="de-DE" dirty="0" err="1"/>
              <a:t>for</a:t>
            </a:r>
            <a:r>
              <a:rPr lang="de-DE" dirty="0"/>
              <a:t> </a:t>
            </a:r>
            <a:r>
              <a:rPr lang="de-DE" dirty="0" err="1"/>
              <a:t>air</a:t>
            </a:r>
            <a:r>
              <a:rPr lang="de-DE" dirty="0"/>
              <a:t> </a:t>
            </a:r>
            <a:r>
              <a:rPr lang="de-DE" dirty="0" err="1"/>
              <a:t>temperature</a:t>
            </a:r>
            <a:r>
              <a:rPr lang="de-DE" baseline="0" dirty="0"/>
              <a:t> </a:t>
            </a:r>
            <a:r>
              <a:rPr lang="de-DE" baseline="0" dirty="0" err="1"/>
              <a:t>development</a:t>
            </a:r>
            <a:r>
              <a:rPr lang="de-DE" baseline="0" dirty="0"/>
              <a:t> – </a:t>
            </a:r>
            <a:r>
              <a:rPr lang="de-DE" baseline="0" dirty="0" err="1"/>
              <a:t>precipitation</a:t>
            </a:r>
            <a:r>
              <a:rPr lang="de-DE" baseline="0" dirty="0"/>
              <a:t> , also </a:t>
            </a:r>
            <a:r>
              <a:rPr lang="de-DE" baseline="0" dirty="0" err="1"/>
              <a:t>for</a:t>
            </a:r>
            <a:r>
              <a:rPr lang="de-DE" baseline="0" dirty="0"/>
              <a:t> </a:t>
            </a:r>
            <a:r>
              <a:rPr lang="de-DE" baseline="0" dirty="0" err="1"/>
              <a:t>seasons</a:t>
            </a:r>
            <a:r>
              <a:rPr lang="de-DE" baseline="0" dirty="0"/>
              <a:t> </a:t>
            </a:r>
            <a:endParaRPr lang="en-US" dirty="0"/>
          </a:p>
        </p:txBody>
      </p:sp>
      <p:sp>
        <p:nvSpPr>
          <p:cNvPr id="4" name="Slide Number Placeholder 3"/>
          <p:cNvSpPr>
            <a:spLocks noGrp="1"/>
          </p:cNvSpPr>
          <p:nvPr>
            <p:ph type="sldNum" sz="quarter" idx="10"/>
          </p:nvPr>
        </p:nvSpPr>
        <p:spPr/>
        <p:txBody>
          <a:bodyPr/>
          <a:lstStyle/>
          <a:p>
            <a:fld id="{FF0B25AF-4E58-41E8-A94C-DD9CAE3E5F37}" type="slidenum">
              <a:rPr lang="en-US" smtClean="0"/>
              <a:t>52</a:t>
            </a:fld>
            <a:endParaRPr lang="en-US"/>
          </a:p>
        </p:txBody>
      </p:sp>
    </p:spTree>
    <p:extLst>
      <p:ext uri="{BB962C8B-B14F-4D97-AF65-F5344CB8AC3E}">
        <p14:creationId xmlns:p14="http://schemas.microsoft.com/office/powerpoint/2010/main" val="3234783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BAF743E9-914B-453E-A338-BD61D5478B0F}" type="slidenum">
              <a:rPr lang="de-DE" smtClean="0"/>
              <a:t>57</a:t>
            </a:fld>
            <a:endParaRPr lang="de-DE"/>
          </a:p>
        </p:txBody>
      </p:sp>
    </p:spTree>
    <p:extLst>
      <p:ext uri="{BB962C8B-B14F-4D97-AF65-F5344CB8AC3E}">
        <p14:creationId xmlns:p14="http://schemas.microsoft.com/office/powerpoint/2010/main" val="2781397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BAF743E9-914B-453E-A338-BD61D5478B0F}" type="slidenum">
              <a:rPr lang="de-DE" smtClean="0"/>
              <a:t>58</a:t>
            </a:fld>
            <a:endParaRPr lang="de-DE"/>
          </a:p>
        </p:txBody>
      </p:sp>
    </p:spTree>
    <p:extLst>
      <p:ext uri="{BB962C8B-B14F-4D97-AF65-F5344CB8AC3E}">
        <p14:creationId xmlns:p14="http://schemas.microsoft.com/office/powerpoint/2010/main" val="2521502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BAF743E9-914B-453E-A338-BD61D5478B0F}" type="slidenum">
              <a:rPr lang="de-DE" smtClean="0"/>
              <a:t>59</a:t>
            </a:fld>
            <a:endParaRPr lang="de-DE"/>
          </a:p>
        </p:txBody>
      </p:sp>
    </p:spTree>
    <p:extLst>
      <p:ext uri="{BB962C8B-B14F-4D97-AF65-F5344CB8AC3E}">
        <p14:creationId xmlns:p14="http://schemas.microsoft.com/office/powerpoint/2010/main" val="910109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BAF743E9-914B-453E-A338-BD61D5478B0F}" type="slidenum">
              <a:rPr lang="de-DE" smtClean="0"/>
              <a:t>60</a:t>
            </a:fld>
            <a:endParaRPr lang="de-DE"/>
          </a:p>
        </p:txBody>
      </p:sp>
    </p:spTree>
    <p:extLst>
      <p:ext uri="{BB962C8B-B14F-4D97-AF65-F5344CB8AC3E}">
        <p14:creationId xmlns:p14="http://schemas.microsoft.com/office/powerpoint/2010/main" val="1345336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6B3CD1-8310-43F7-8635-CDCE517F0AE1}" type="slidenum">
              <a:rPr lang="en-US" smtClean="0"/>
              <a:t>62</a:t>
            </a:fld>
            <a:endParaRPr lang="en-US"/>
          </a:p>
        </p:txBody>
      </p:sp>
    </p:spTree>
    <p:extLst>
      <p:ext uri="{BB962C8B-B14F-4D97-AF65-F5344CB8AC3E}">
        <p14:creationId xmlns:p14="http://schemas.microsoft.com/office/powerpoint/2010/main" val="3469529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BAF743E9-914B-453E-A338-BD61D5478B0F}" type="slidenum">
              <a:rPr lang="de-DE" smtClean="0"/>
              <a:t>86</a:t>
            </a:fld>
            <a:endParaRPr lang="de-DE" dirty="0"/>
          </a:p>
        </p:txBody>
      </p:sp>
    </p:spTree>
    <p:extLst>
      <p:ext uri="{BB962C8B-B14F-4D97-AF65-F5344CB8AC3E}">
        <p14:creationId xmlns:p14="http://schemas.microsoft.com/office/powerpoint/2010/main" val="1215720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548680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460375" y="720725"/>
            <a:ext cx="6396038" cy="3598863"/>
          </a:xfrm>
          <a:ln/>
        </p:spPr>
      </p:sp>
      <p:sp>
        <p:nvSpPr>
          <p:cNvPr id="76803" name="Rectangle 3"/>
          <p:cNvSpPr>
            <a:spLocks noGrp="1" noChangeArrowheads="1"/>
          </p:cNvSpPr>
          <p:nvPr>
            <p:ph type="body" idx="1"/>
          </p:nvPr>
        </p:nvSpPr>
        <p:spPr>
          <a:noFill/>
        </p:spPr>
        <p:txBody>
          <a:bodyPr/>
          <a:lstStyle/>
          <a:p>
            <a:pPr marL="228600" indent="-228600">
              <a:lnSpc>
                <a:spcPct val="115000"/>
              </a:lnSpc>
              <a:spcBef>
                <a:spcPct val="0"/>
              </a:spcBef>
              <a:spcAft>
                <a:spcPct val="25000"/>
              </a:spcAft>
            </a:pPr>
            <a:r>
              <a:rPr lang="de-DE" altLang="de-DE"/>
              <a:t>Knut Kaiser (1996), Petermanns Geographische Mitteilungen 140: 323-342</a:t>
            </a:r>
          </a:p>
          <a:p>
            <a:pPr marL="228600" indent="-228600">
              <a:lnSpc>
                <a:spcPct val="115000"/>
              </a:lnSpc>
              <a:spcBef>
                <a:spcPct val="0"/>
              </a:spcBef>
              <a:spcAft>
                <a:spcPct val="25000"/>
              </a:spcAft>
            </a:pPr>
            <a:endParaRPr lang="de-DE" altLang="de-DE"/>
          </a:p>
          <a:p>
            <a:pPr marL="228600" indent="-228600">
              <a:lnSpc>
                <a:spcPct val="90000"/>
              </a:lnSpc>
            </a:pPr>
            <a:r>
              <a:rPr lang="de-DE" altLang="de-DE" b="1"/>
              <a:t>Jahr (v./n. Chr.)	Wasserstand [m ü. NN]	</a:t>
            </a:r>
          </a:p>
          <a:p>
            <a:pPr marL="228600" indent="-228600">
              <a:lnSpc>
                <a:spcPct val="90000"/>
              </a:lnSpc>
            </a:pPr>
            <a:r>
              <a:rPr lang="de-DE" altLang="de-DE"/>
              <a:t>-7500	57	</a:t>
            </a:r>
          </a:p>
          <a:p>
            <a:pPr marL="228600" indent="-228600">
              <a:lnSpc>
                <a:spcPct val="90000"/>
              </a:lnSpc>
            </a:pPr>
            <a:r>
              <a:rPr lang="de-DE" altLang="de-DE"/>
              <a:t>-3500	61	</a:t>
            </a:r>
          </a:p>
          <a:p>
            <a:pPr marL="228600" indent="-228600">
              <a:lnSpc>
                <a:spcPct val="90000"/>
              </a:lnSpc>
            </a:pPr>
            <a:r>
              <a:rPr lang="de-DE" altLang="de-DE"/>
              <a:t>-1000	61	</a:t>
            </a:r>
          </a:p>
          <a:p>
            <a:pPr marL="228600" indent="-228600">
              <a:lnSpc>
                <a:spcPct val="90000"/>
              </a:lnSpc>
            </a:pPr>
            <a:r>
              <a:rPr lang="de-DE" altLang="de-DE"/>
              <a:t>-500	59.5	</a:t>
            </a:r>
          </a:p>
          <a:p>
            <a:pPr marL="228600" indent="-228600">
              <a:lnSpc>
                <a:spcPct val="90000"/>
              </a:lnSpc>
            </a:pPr>
            <a:r>
              <a:rPr lang="de-DE" altLang="de-DE"/>
              <a:t>1100	61	</a:t>
            </a:r>
          </a:p>
          <a:p>
            <a:pPr marL="228600" indent="-228600">
              <a:lnSpc>
                <a:spcPct val="90000"/>
              </a:lnSpc>
            </a:pPr>
            <a:r>
              <a:rPr lang="de-DE" altLang="de-DE"/>
              <a:t>1280	62.5	</a:t>
            </a:r>
          </a:p>
          <a:p>
            <a:pPr marL="228600" indent="-228600">
              <a:lnSpc>
                <a:spcPct val="90000"/>
              </a:lnSpc>
            </a:pPr>
            <a:r>
              <a:rPr lang="de-DE" altLang="de-DE"/>
              <a:t>1300	65	</a:t>
            </a:r>
          </a:p>
          <a:p>
            <a:pPr marL="228600" indent="-228600">
              <a:lnSpc>
                <a:spcPct val="90000"/>
              </a:lnSpc>
            </a:pPr>
            <a:r>
              <a:rPr lang="de-DE" altLang="de-DE"/>
              <a:t>1786	63.5	</a:t>
            </a:r>
          </a:p>
          <a:p>
            <a:pPr marL="228600" indent="-228600">
              <a:lnSpc>
                <a:spcPct val="90000"/>
              </a:lnSpc>
            </a:pPr>
            <a:r>
              <a:rPr lang="de-DE" altLang="de-DE"/>
              <a:t>1996	62</a:t>
            </a:r>
          </a:p>
          <a:p>
            <a:pPr marL="228600" indent="-228600">
              <a:lnSpc>
                <a:spcPct val="90000"/>
              </a:lnSpc>
            </a:pPr>
            <a:endParaRPr lang="de-DE" altLang="de-DE"/>
          </a:p>
          <a:p>
            <a:pPr marL="228600" indent="-228600">
              <a:lnSpc>
                <a:spcPct val="90000"/>
              </a:lnSpc>
            </a:pPr>
            <a:r>
              <a:rPr lang="de-DE" altLang="de-DE"/>
              <a:t>Küster, H. (1999): Geschichte der Landschaft in Mitteleuropa. Von der Eiszeit bis zur Gegenwart. Verlag C.H. Beck, München</a:t>
            </a:r>
          </a:p>
          <a:p>
            <a:pPr marL="228600" indent="-228600">
              <a:lnSpc>
                <a:spcPct val="90000"/>
              </a:lnSpc>
            </a:pPr>
            <a:r>
              <a:rPr lang="de-DE" altLang="de-DE"/>
              <a:t>S. 116: Wärmeperiode mit niedrigen Seewasserspiegeln im Alpenvorland um 1000 v. Chr. =&gt; Siedlungen z.B. am Bodensee und Starnberger See in heute überschwemmten Bereichen; danach nie wieder besiedelt (S. 122 u.) </a:t>
            </a:r>
          </a:p>
          <a:p>
            <a:pPr marL="228600" indent="-228600">
              <a:lnSpc>
                <a:spcPct val="90000"/>
              </a:lnSpc>
            </a:pPr>
            <a:r>
              <a:rPr lang="de-DE" altLang="de-DE"/>
              <a:t>	</a:t>
            </a:r>
          </a:p>
          <a:p>
            <a:pPr marL="228600" indent="-228600">
              <a:lnSpc>
                <a:spcPct val="115000"/>
              </a:lnSpc>
              <a:spcBef>
                <a:spcPct val="0"/>
              </a:spcBef>
              <a:spcAft>
                <a:spcPct val="25000"/>
              </a:spcAft>
            </a:pPr>
            <a:endParaRPr lang="de-DE" altLang="de-DE"/>
          </a:p>
        </p:txBody>
      </p:sp>
    </p:spTree>
    <p:extLst>
      <p:ext uri="{BB962C8B-B14F-4D97-AF65-F5344CB8AC3E}">
        <p14:creationId xmlns:p14="http://schemas.microsoft.com/office/powerpoint/2010/main" val="41236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145728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This </a:t>
            </a:r>
            <a:r>
              <a:rPr lang="de-DE" dirty="0" err="1"/>
              <a:t>is</a:t>
            </a:r>
            <a:r>
              <a:rPr lang="de-DE" dirty="0"/>
              <a:t> </a:t>
            </a:r>
            <a:r>
              <a:rPr lang="de-DE" dirty="0" err="1"/>
              <a:t>the</a:t>
            </a:r>
            <a:r>
              <a:rPr lang="de-DE" dirty="0"/>
              <a:t> </a:t>
            </a:r>
            <a:r>
              <a:rPr lang="de-DE" dirty="0" err="1"/>
              <a:t>areal</a:t>
            </a:r>
            <a:r>
              <a:rPr lang="de-DE" dirty="0"/>
              <a:t> </a:t>
            </a:r>
            <a:r>
              <a:rPr lang="de-DE" dirty="0" err="1"/>
              <a:t>average</a:t>
            </a:r>
            <a:r>
              <a:rPr lang="de-DE" dirty="0"/>
              <a:t> </a:t>
            </a:r>
            <a:r>
              <a:rPr lang="de-DE" dirty="0" err="1"/>
              <a:t>of</a:t>
            </a:r>
            <a:r>
              <a:rPr lang="de-DE" dirty="0"/>
              <a:t> LAI </a:t>
            </a:r>
            <a:r>
              <a:rPr lang="de-DE" dirty="0" err="1"/>
              <a:t>of</a:t>
            </a:r>
            <a:r>
              <a:rPr lang="de-DE" dirty="0"/>
              <a:t> </a:t>
            </a:r>
            <a:r>
              <a:rPr lang="de-DE" dirty="0" err="1"/>
              <a:t>natural</a:t>
            </a:r>
            <a:r>
              <a:rPr lang="de-DE" dirty="0"/>
              <a:t> and </a:t>
            </a:r>
            <a:r>
              <a:rPr lang="de-DE" dirty="0" err="1"/>
              <a:t>burned</a:t>
            </a:r>
            <a:r>
              <a:rPr lang="de-DE" dirty="0"/>
              <a:t> forest. </a:t>
            </a:r>
            <a:r>
              <a:rPr lang="de-DE" dirty="0" err="1"/>
              <a:t>It</a:t>
            </a:r>
            <a:r>
              <a:rPr lang="de-DE" dirty="0"/>
              <a:t> </a:t>
            </a:r>
            <a:r>
              <a:rPr lang="de-DE" dirty="0" err="1"/>
              <a:t>is</a:t>
            </a:r>
            <a:r>
              <a:rPr lang="de-DE" dirty="0"/>
              <a:t> anti-</a:t>
            </a:r>
            <a:r>
              <a:rPr lang="de-DE" dirty="0" err="1"/>
              <a:t>correlated</a:t>
            </a:r>
            <a:r>
              <a:rPr lang="de-DE" dirty="0"/>
              <a:t>. </a:t>
            </a:r>
            <a:r>
              <a:rPr lang="de-DE" dirty="0" err="1"/>
              <a:t>Often</a:t>
            </a:r>
            <a:r>
              <a:rPr lang="de-DE" dirty="0"/>
              <a:t> </a:t>
            </a:r>
            <a:r>
              <a:rPr lang="de-DE" dirty="0" err="1"/>
              <a:t>two</a:t>
            </a:r>
            <a:r>
              <a:rPr lang="de-DE" dirty="0"/>
              <a:t> </a:t>
            </a:r>
            <a:r>
              <a:rPr lang="de-DE" dirty="0" err="1"/>
              <a:t>peaks</a:t>
            </a:r>
            <a:r>
              <a:rPr lang="de-DE" dirty="0"/>
              <a:t> in </a:t>
            </a:r>
            <a:r>
              <a:rPr lang="de-DE" dirty="0" err="1"/>
              <a:t>burned</a:t>
            </a:r>
            <a:r>
              <a:rPr lang="de-DE" dirty="0"/>
              <a:t> </a:t>
            </a:r>
            <a:r>
              <a:rPr lang="de-DE" dirty="0" err="1"/>
              <a:t>areas</a:t>
            </a:r>
            <a:r>
              <a:rPr lang="de-DE" dirty="0"/>
              <a:t>: </a:t>
            </a:r>
            <a:r>
              <a:rPr lang="de-DE" dirty="0" err="1"/>
              <a:t>Agriculture</a:t>
            </a:r>
            <a:r>
              <a:rPr lang="de-DE" dirty="0"/>
              <a:t>?</a:t>
            </a:r>
            <a:endParaRPr lang="en-DE" dirty="0"/>
          </a:p>
        </p:txBody>
      </p:sp>
      <p:sp>
        <p:nvSpPr>
          <p:cNvPr id="4" name="Slide Number Placeholder 3"/>
          <p:cNvSpPr>
            <a:spLocks noGrp="1"/>
          </p:cNvSpPr>
          <p:nvPr>
            <p:ph type="sldNum" sz="quarter" idx="5"/>
          </p:nvPr>
        </p:nvSpPr>
        <p:spPr/>
        <p:txBody>
          <a:bodyPr/>
          <a:lstStyle/>
          <a:p>
            <a:fld id="{FF0B25AF-4E58-41E8-A94C-DD9CAE3E5F37}" type="slidenum">
              <a:rPr lang="en-US" smtClean="0"/>
              <a:t>17</a:t>
            </a:fld>
            <a:endParaRPr lang="en-US"/>
          </a:p>
        </p:txBody>
      </p:sp>
    </p:spTree>
    <p:extLst>
      <p:ext uri="{BB962C8B-B14F-4D97-AF65-F5344CB8AC3E}">
        <p14:creationId xmlns:p14="http://schemas.microsoft.com/office/powerpoint/2010/main" val="1289776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43972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tLang="de-DE" dirty="0"/>
              <a:t>Reed canary grass =</a:t>
            </a:r>
            <a:r>
              <a:rPr lang="en-GB" altLang="de-DE" baseline="0" dirty="0"/>
              <a:t> </a:t>
            </a:r>
            <a:r>
              <a:rPr lang="en-GB" altLang="de-DE" baseline="0" dirty="0" err="1"/>
              <a:t>Rohrglanzgras</a:t>
            </a:r>
            <a:r>
              <a:rPr lang="en-GB" altLang="de-DE" baseline="0" dirty="0"/>
              <a:t> (</a:t>
            </a:r>
            <a:r>
              <a:rPr lang="en-GB" altLang="de-DE" dirty="0" err="1"/>
              <a:t>Phalaris</a:t>
            </a:r>
            <a:r>
              <a:rPr lang="en-GB" altLang="de-DE" dirty="0"/>
              <a:t> </a:t>
            </a:r>
            <a:r>
              <a:rPr lang="en-GB" altLang="de-DE" dirty="0" err="1"/>
              <a:t>arundinacea</a:t>
            </a:r>
            <a:r>
              <a:rPr lang="en-GB" altLang="de-DE" dirty="0"/>
              <a:t>)</a:t>
            </a:r>
            <a:endParaRPr lang="de-DE" altLang="de-DE" dirty="0"/>
          </a:p>
          <a:p>
            <a:r>
              <a:rPr lang="de-DE" altLang="de-DE" dirty="0" err="1"/>
              <a:t>Perennial</a:t>
            </a:r>
            <a:r>
              <a:rPr lang="de-DE" altLang="de-DE" dirty="0"/>
              <a:t> </a:t>
            </a:r>
            <a:r>
              <a:rPr lang="de-DE" altLang="de-DE" dirty="0" err="1"/>
              <a:t>ryegrass</a:t>
            </a:r>
            <a:r>
              <a:rPr lang="de-DE" altLang="de-DE" dirty="0"/>
              <a:t> = Deutsches </a:t>
            </a:r>
            <a:r>
              <a:rPr lang="de-DE" altLang="de-DE" dirty="0" err="1"/>
              <a:t>Weidelgrass</a:t>
            </a:r>
            <a:endParaRPr lang="de-DE" altLang="de-DE" dirty="0"/>
          </a:p>
          <a:p>
            <a:endParaRPr lang="de-DE" altLang="de-DE" dirty="0"/>
          </a:p>
          <a:p>
            <a:r>
              <a:rPr lang="en-US" altLang="de-DE" dirty="0"/>
              <a:t>Müller, L., </a:t>
            </a:r>
            <a:r>
              <a:rPr lang="en-US" altLang="de-DE" dirty="0" err="1"/>
              <a:t>Behrendt</a:t>
            </a:r>
            <a:r>
              <a:rPr lang="en-US" altLang="de-DE" dirty="0"/>
              <a:t>, A., </a:t>
            </a:r>
            <a:r>
              <a:rPr lang="en-US" altLang="de-DE" dirty="0" err="1"/>
              <a:t>Schalitz</a:t>
            </a:r>
            <a:r>
              <a:rPr lang="en-US" altLang="de-DE" dirty="0"/>
              <a:t>, G., Schindler, U. (2005): Above ground biomass and water use efficiency of crops at shallow water tables in a temperate climate. Agricultural Water Management 75(2): 117-136</a:t>
            </a:r>
          </a:p>
          <a:p>
            <a:endParaRPr lang="de-DE" dirty="0"/>
          </a:p>
        </p:txBody>
      </p:sp>
    </p:spTree>
    <p:extLst>
      <p:ext uri="{BB962C8B-B14F-4D97-AF65-F5344CB8AC3E}">
        <p14:creationId xmlns:p14="http://schemas.microsoft.com/office/powerpoint/2010/main" val="3788805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C </a:t>
            </a:r>
            <a:r>
              <a:rPr lang="de-DE" dirty="0" err="1"/>
              <a:t>value</a:t>
            </a:r>
            <a:r>
              <a:rPr lang="de-DE" dirty="0"/>
              <a:t> </a:t>
            </a:r>
            <a:r>
              <a:rPr lang="de-DE" dirty="0" err="1"/>
              <a:t>is</a:t>
            </a:r>
            <a:r>
              <a:rPr lang="de-DE" dirty="0"/>
              <a:t> a </a:t>
            </a:r>
            <a:r>
              <a:rPr lang="de-DE" dirty="0" err="1"/>
              <a:t>parameter</a:t>
            </a:r>
            <a:r>
              <a:rPr lang="de-DE" dirty="0"/>
              <a:t> in SWIM </a:t>
            </a:r>
            <a:r>
              <a:rPr lang="de-DE" dirty="0" err="1"/>
              <a:t>applied</a:t>
            </a:r>
            <a:r>
              <a:rPr lang="de-DE" dirty="0"/>
              <a:t> </a:t>
            </a:r>
            <a:r>
              <a:rPr lang="de-DE" dirty="0" err="1"/>
              <a:t>to</a:t>
            </a:r>
            <a:r>
              <a:rPr lang="de-DE" dirty="0"/>
              <a:t> </a:t>
            </a:r>
            <a:r>
              <a:rPr lang="de-DE" dirty="0" err="1"/>
              <a:t>calculate</a:t>
            </a:r>
            <a:r>
              <a:rPr lang="de-DE" dirty="0"/>
              <a:t> </a:t>
            </a:r>
            <a:r>
              <a:rPr lang="de-DE" dirty="0" err="1"/>
              <a:t>the</a:t>
            </a:r>
            <a:r>
              <a:rPr lang="de-DE" dirty="0"/>
              <a:t> </a:t>
            </a:r>
            <a:r>
              <a:rPr lang="de-DE" dirty="0" err="1"/>
              <a:t>surface</a:t>
            </a:r>
            <a:r>
              <a:rPr lang="de-DE" dirty="0"/>
              <a:t> </a:t>
            </a:r>
            <a:r>
              <a:rPr lang="de-DE" dirty="0" err="1"/>
              <a:t>runoff</a:t>
            </a:r>
            <a:r>
              <a:rPr lang="de-DE" dirty="0"/>
              <a:t>. In </a:t>
            </a:r>
            <a:r>
              <a:rPr lang="de-DE" dirty="0" err="1"/>
              <a:t>this</a:t>
            </a:r>
            <a:r>
              <a:rPr lang="de-DE" dirty="0"/>
              <a:t> </a:t>
            </a:r>
            <a:r>
              <a:rPr lang="de-DE" dirty="0" err="1"/>
              <a:t>publication</a:t>
            </a:r>
            <a:r>
              <a:rPr lang="de-DE" dirty="0"/>
              <a:t> </a:t>
            </a:r>
            <a:r>
              <a:rPr lang="de-DE" dirty="0" err="1"/>
              <a:t>we</a:t>
            </a:r>
            <a:r>
              <a:rPr lang="de-DE" dirty="0"/>
              <a:t> </a:t>
            </a:r>
            <a:r>
              <a:rPr lang="de-DE" dirty="0" err="1"/>
              <a:t>found</a:t>
            </a:r>
            <a:r>
              <a:rPr lang="de-DE" dirty="0"/>
              <a:t> </a:t>
            </a:r>
            <a:r>
              <a:rPr lang="de-DE" dirty="0" err="1"/>
              <a:t>values</a:t>
            </a:r>
            <a:r>
              <a:rPr lang="de-DE" dirty="0"/>
              <a:t> </a:t>
            </a:r>
            <a:r>
              <a:rPr lang="de-DE" dirty="0" err="1"/>
              <a:t>for</a:t>
            </a:r>
            <a:r>
              <a:rPr lang="de-DE" dirty="0"/>
              <a:t> </a:t>
            </a:r>
            <a:r>
              <a:rPr lang="de-DE" dirty="0" err="1"/>
              <a:t>burned</a:t>
            </a:r>
            <a:r>
              <a:rPr lang="de-DE" dirty="0"/>
              <a:t> und ~</a:t>
            </a:r>
            <a:r>
              <a:rPr lang="de-DE" dirty="0" err="1"/>
              <a:t>natural</a:t>
            </a:r>
            <a:r>
              <a:rPr lang="de-DE" dirty="0"/>
              <a:t> forest.</a:t>
            </a:r>
            <a:endParaRPr lang="en-DE" dirty="0"/>
          </a:p>
        </p:txBody>
      </p:sp>
      <p:sp>
        <p:nvSpPr>
          <p:cNvPr id="4" name="Slide Number Placeholder 3"/>
          <p:cNvSpPr>
            <a:spLocks noGrp="1"/>
          </p:cNvSpPr>
          <p:nvPr>
            <p:ph type="sldNum" sz="quarter" idx="5"/>
          </p:nvPr>
        </p:nvSpPr>
        <p:spPr/>
        <p:txBody>
          <a:bodyPr/>
          <a:lstStyle/>
          <a:p>
            <a:fld id="{FF0B25AF-4E58-41E8-A94C-DD9CAE3E5F37}" type="slidenum">
              <a:rPr lang="en-US" smtClean="0"/>
              <a:t>18</a:t>
            </a:fld>
            <a:endParaRPr lang="en-US"/>
          </a:p>
        </p:txBody>
      </p:sp>
    </p:spTree>
    <p:extLst>
      <p:ext uri="{BB962C8B-B14F-4D97-AF65-F5344CB8AC3E}">
        <p14:creationId xmlns:p14="http://schemas.microsoft.com/office/powerpoint/2010/main" val="924094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SWIM </a:t>
            </a:r>
            <a:r>
              <a:rPr lang="de-DE" dirty="0" err="1"/>
              <a:t>results</a:t>
            </a:r>
            <a:r>
              <a:rPr lang="de-DE" dirty="0"/>
              <a:t> </a:t>
            </a:r>
            <a:r>
              <a:rPr lang="de-DE" dirty="0" err="1"/>
              <a:t>for</a:t>
            </a:r>
            <a:r>
              <a:rPr lang="de-DE" dirty="0"/>
              <a:t> </a:t>
            </a:r>
            <a:r>
              <a:rPr lang="de-DE" dirty="0" err="1"/>
              <a:t>the</a:t>
            </a:r>
            <a:r>
              <a:rPr lang="de-DE" dirty="0"/>
              <a:t> same </a:t>
            </a:r>
            <a:r>
              <a:rPr lang="de-DE" dirty="0" err="1"/>
              <a:t>hydrotop</a:t>
            </a:r>
            <a:r>
              <a:rPr lang="de-DE" dirty="0"/>
              <a:t> </a:t>
            </a:r>
            <a:r>
              <a:rPr lang="de-DE" dirty="0" err="1"/>
              <a:t>to</a:t>
            </a:r>
            <a:r>
              <a:rPr lang="de-DE" dirty="0"/>
              <a:t> </a:t>
            </a:r>
            <a:r>
              <a:rPr lang="de-DE" dirty="0" err="1"/>
              <a:t>have</a:t>
            </a:r>
            <a:r>
              <a:rPr lang="de-DE" dirty="0"/>
              <a:t> a 1:1 </a:t>
            </a:r>
            <a:r>
              <a:rPr lang="de-DE" dirty="0" err="1"/>
              <a:t>comparison</a:t>
            </a:r>
            <a:r>
              <a:rPr lang="de-DE" dirty="0"/>
              <a:t> </a:t>
            </a:r>
            <a:r>
              <a:rPr lang="de-DE" dirty="0" err="1"/>
              <a:t>of</a:t>
            </a:r>
            <a:r>
              <a:rPr lang="de-DE" dirty="0"/>
              <a:t> a </a:t>
            </a:r>
            <a:r>
              <a:rPr lang="de-DE" dirty="0" err="1"/>
              <a:t>burned</a:t>
            </a:r>
            <a:r>
              <a:rPr lang="de-DE" dirty="0"/>
              <a:t> and </a:t>
            </a:r>
            <a:r>
              <a:rPr lang="de-DE" dirty="0" err="1"/>
              <a:t>natural</a:t>
            </a:r>
            <a:r>
              <a:rPr lang="de-DE" dirty="0"/>
              <a:t> forest. LAI </a:t>
            </a:r>
            <a:r>
              <a:rPr lang="de-DE" dirty="0" err="1"/>
              <a:t>adjusted</a:t>
            </a:r>
            <a:r>
              <a:rPr lang="de-DE" dirty="0"/>
              <a:t> </a:t>
            </a:r>
            <a:r>
              <a:rPr lang="de-DE" dirty="0" err="1"/>
              <a:t>according</a:t>
            </a:r>
            <a:r>
              <a:rPr lang="de-DE" dirty="0"/>
              <a:t> </a:t>
            </a:r>
            <a:r>
              <a:rPr lang="de-DE" dirty="0" err="1"/>
              <a:t>to</a:t>
            </a:r>
            <a:r>
              <a:rPr lang="de-DE" dirty="0"/>
              <a:t> </a:t>
            </a:r>
            <a:r>
              <a:rPr lang="de-DE" dirty="0" err="1"/>
              <a:t>the</a:t>
            </a:r>
            <a:r>
              <a:rPr lang="de-DE" dirty="0"/>
              <a:t> </a:t>
            </a:r>
            <a:r>
              <a:rPr lang="de-DE" dirty="0" err="1"/>
              <a:t>satellite</a:t>
            </a:r>
            <a:r>
              <a:rPr lang="de-DE" dirty="0"/>
              <a:t> </a:t>
            </a:r>
            <a:r>
              <a:rPr lang="de-DE" dirty="0" err="1"/>
              <a:t>data</a:t>
            </a:r>
            <a:r>
              <a:rPr lang="de-DE" dirty="0"/>
              <a:t>, CN </a:t>
            </a:r>
            <a:r>
              <a:rPr lang="de-DE" dirty="0" err="1"/>
              <a:t>according</a:t>
            </a:r>
            <a:r>
              <a:rPr lang="de-DE" dirty="0"/>
              <a:t> </a:t>
            </a:r>
            <a:r>
              <a:rPr lang="de-DE" dirty="0" err="1"/>
              <a:t>to</a:t>
            </a:r>
            <a:r>
              <a:rPr lang="de-DE" dirty="0"/>
              <a:t> </a:t>
            </a:r>
            <a:r>
              <a:rPr lang="de-DE" dirty="0" err="1"/>
              <a:t>the</a:t>
            </a:r>
            <a:r>
              <a:rPr lang="de-DE" dirty="0"/>
              <a:t> </a:t>
            </a:r>
            <a:r>
              <a:rPr lang="de-DE" dirty="0" err="1"/>
              <a:t>literature</a:t>
            </a:r>
            <a:r>
              <a:rPr lang="de-DE" dirty="0"/>
              <a:t>.</a:t>
            </a:r>
            <a:endParaRPr lang="en-DE" dirty="0"/>
          </a:p>
        </p:txBody>
      </p:sp>
      <p:sp>
        <p:nvSpPr>
          <p:cNvPr id="4" name="Slide Number Placeholder 3"/>
          <p:cNvSpPr>
            <a:spLocks noGrp="1"/>
          </p:cNvSpPr>
          <p:nvPr>
            <p:ph type="sldNum" sz="quarter" idx="5"/>
          </p:nvPr>
        </p:nvSpPr>
        <p:spPr/>
        <p:txBody>
          <a:bodyPr/>
          <a:lstStyle/>
          <a:p>
            <a:fld id="{FF0B25AF-4E58-41E8-A94C-DD9CAE3E5F37}" type="slidenum">
              <a:rPr lang="en-US" smtClean="0"/>
              <a:t>19</a:t>
            </a:fld>
            <a:endParaRPr lang="en-US"/>
          </a:p>
        </p:txBody>
      </p:sp>
    </p:spTree>
    <p:extLst>
      <p:ext uri="{BB962C8B-B14F-4D97-AF65-F5344CB8AC3E}">
        <p14:creationId xmlns:p14="http://schemas.microsoft.com/office/powerpoint/2010/main" val="1577193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SWIM </a:t>
            </a:r>
            <a:r>
              <a:rPr lang="de-DE" dirty="0" err="1"/>
              <a:t>results</a:t>
            </a:r>
            <a:r>
              <a:rPr lang="de-DE" dirty="0"/>
              <a:t> </a:t>
            </a:r>
            <a:r>
              <a:rPr lang="de-DE" dirty="0" err="1"/>
              <a:t>for</a:t>
            </a:r>
            <a:r>
              <a:rPr lang="de-DE" dirty="0"/>
              <a:t> </a:t>
            </a:r>
            <a:r>
              <a:rPr lang="de-DE" dirty="0" err="1"/>
              <a:t>the</a:t>
            </a:r>
            <a:r>
              <a:rPr lang="de-DE" dirty="0"/>
              <a:t> same </a:t>
            </a:r>
            <a:r>
              <a:rPr lang="de-DE" dirty="0" err="1"/>
              <a:t>hydrotop</a:t>
            </a:r>
            <a:r>
              <a:rPr lang="de-DE" dirty="0"/>
              <a:t> </a:t>
            </a:r>
            <a:r>
              <a:rPr lang="de-DE" dirty="0" err="1"/>
              <a:t>to</a:t>
            </a:r>
            <a:r>
              <a:rPr lang="de-DE" dirty="0"/>
              <a:t> </a:t>
            </a:r>
            <a:r>
              <a:rPr lang="de-DE" dirty="0" err="1"/>
              <a:t>have</a:t>
            </a:r>
            <a:r>
              <a:rPr lang="de-DE" dirty="0"/>
              <a:t> a 1:1 </a:t>
            </a:r>
            <a:r>
              <a:rPr lang="de-DE" dirty="0" err="1"/>
              <a:t>comparison</a:t>
            </a:r>
            <a:r>
              <a:rPr lang="de-DE" dirty="0"/>
              <a:t> </a:t>
            </a:r>
            <a:r>
              <a:rPr lang="de-DE" dirty="0" err="1"/>
              <a:t>of</a:t>
            </a:r>
            <a:r>
              <a:rPr lang="de-DE" dirty="0"/>
              <a:t> a </a:t>
            </a:r>
            <a:r>
              <a:rPr lang="de-DE" dirty="0" err="1"/>
              <a:t>burned</a:t>
            </a:r>
            <a:r>
              <a:rPr lang="de-DE" dirty="0"/>
              <a:t> and </a:t>
            </a:r>
            <a:r>
              <a:rPr lang="de-DE" dirty="0" err="1"/>
              <a:t>natural</a:t>
            </a:r>
            <a:r>
              <a:rPr lang="de-DE" dirty="0"/>
              <a:t> forest. LAI </a:t>
            </a:r>
            <a:r>
              <a:rPr lang="de-DE" dirty="0" err="1"/>
              <a:t>adjusted</a:t>
            </a:r>
            <a:r>
              <a:rPr lang="de-DE" dirty="0"/>
              <a:t> </a:t>
            </a:r>
            <a:r>
              <a:rPr lang="de-DE" dirty="0" err="1"/>
              <a:t>according</a:t>
            </a:r>
            <a:r>
              <a:rPr lang="de-DE" dirty="0"/>
              <a:t> </a:t>
            </a:r>
            <a:r>
              <a:rPr lang="de-DE" dirty="0" err="1"/>
              <a:t>to</a:t>
            </a:r>
            <a:r>
              <a:rPr lang="de-DE" dirty="0"/>
              <a:t> </a:t>
            </a:r>
            <a:r>
              <a:rPr lang="de-DE" dirty="0" err="1"/>
              <a:t>the</a:t>
            </a:r>
            <a:r>
              <a:rPr lang="de-DE" dirty="0"/>
              <a:t> </a:t>
            </a:r>
            <a:r>
              <a:rPr lang="de-DE" dirty="0" err="1"/>
              <a:t>satellite</a:t>
            </a:r>
            <a:r>
              <a:rPr lang="de-DE" dirty="0"/>
              <a:t> </a:t>
            </a:r>
            <a:r>
              <a:rPr lang="de-DE" dirty="0" err="1"/>
              <a:t>data</a:t>
            </a:r>
            <a:r>
              <a:rPr lang="de-DE" dirty="0"/>
              <a:t>, CN </a:t>
            </a:r>
            <a:r>
              <a:rPr lang="de-DE" dirty="0" err="1"/>
              <a:t>according</a:t>
            </a:r>
            <a:r>
              <a:rPr lang="de-DE" dirty="0"/>
              <a:t> </a:t>
            </a:r>
            <a:r>
              <a:rPr lang="de-DE" dirty="0" err="1"/>
              <a:t>to</a:t>
            </a:r>
            <a:r>
              <a:rPr lang="de-DE" dirty="0"/>
              <a:t> </a:t>
            </a:r>
            <a:r>
              <a:rPr lang="de-DE" dirty="0" err="1"/>
              <a:t>the</a:t>
            </a:r>
            <a:r>
              <a:rPr lang="de-DE" dirty="0"/>
              <a:t> </a:t>
            </a:r>
            <a:r>
              <a:rPr lang="de-DE" dirty="0" err="1"/>
              <a:t>literature</a:t>
            </a:r>
            <a:r>
              <a:rPr lang="de-DE" dirty="0"/>
              <a:t>.</a:t>
            </a:r>
            <a:endParaRPr lang="en-DE" dirty="0"/>
          </a:p>
          <a:p>
            <a:endParaRPr lang="en-DE" dirty="0"/>
          </a:p>
        </p:txBody>
      </p:sp>
      <p:sp>
        <p:nvSpPr>
          <p:cNvPr id="4" name="Slide Number Placeholder 3"/>
          <p:cNvSpPr>
            <a:spLocks noGrp="1"/>
          </p:cNvSpPr>
          <p:nvPr>
            <p:ph type="sldNum" sz="quarter" idx="5"/>
          </p:nvPr>
        </p:nvSpPr>
        <p:spPr/>
        <p:txBody>
          <a:bodyPr/>
          <a:lstStyle/>
          <a:p>
            <a:fld id="{FF0B25AF-4E58-41E8-A94C-DD9CAE3E5F37}" type="slidenum">
              <a:rPr lang="en-US" smtClean="0"/>
              <a:t>20</a:t>
            </a:fld>
            <a:endParaRPr lang="en-US"/>
          </a:p>
        </p:txBody>
      </p:sp>
    </p:spTree>
    <p:extLst>
      <p:ext uri="{BB962C8B-B14F-4D97-AF65-F5344CB8AC3E}">
        <p14:creationId xmlns:p14="http://schemas.microsoft.com/office/powerpoint/2010/main" val="2459297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12"/>
          <p:cNvSpPr>
            <a:spLocks noGrp="1" noChangeArrowheads="1"/>
          </p:cNvSpPr>
          <p:nvPr>
            <p:ph type="sldNum" sz="quarter"/>
          </p:nvPr>
        </p:nvSpPr>
        <p:spPr>
          <a:noFill/>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0D473AEC-6017-406F-9CB6-EACFB4EDBB44}" type="slidenum">
              <a:rPr lang="de-DE" altLang="en-US" smtClean="0">
                <a:cs typeface="DejaVu Sans" pitchFamily="34" charset="0"/>
              </a:rPr>
              <a:pPr eaLnBrk="1" hangingPunct="1">
                <a:spcBef>
                  <a:spcPct val="0"/>
                </a:spcBef>
              </a:pPr>
              <a:t>32</a:t>
            </a:fld>
            <a:endParaRPr lang="de-DE" altLang="en-US">
              <a:cs typeface="DejaVu Sans" pitchFamily="34" charset="0"/>
            </a:endParaRPr>
          </a:p>
        </p:txBody>
      </p:sp>
      <p:sp>
        <p:nvSpPr>
          <p:cNvPr id="74755" name="Rectangle 1"/>
          <p:cNvSpPr>
            <a:spLocks noGrp="1" noRot="1" noChangeAspect="1" noChangeArrowheads="1" noTextEdit="1"/>
          </p:cNvSpPr>
          <p:nvPr>
            <p:ph type="sldImg"/>
          </p:nvPr>
        </p:nvSpPr>
        <p:spPr>
          <a:xfrm>
            <a:off x="92075" y="744538"/>
            <a:ext cx="6615113"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6" name="Rectangle 2"/>
          <p:cNvSpPr>
            <a:spLocks noGrp="1" noChangeArrowheads="1"/>
          </p:cNvSpPr>
          <p:nvPr>
            <p:ph type="body" idx="1"/>
          </p:nvPr>
        </p:nvSpPr>
        <p:spPr>
          <a:xfrm>
            <a:off x="904875" y="4714875"/>
            <a:ext cx="4987925" cy="44672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2"/>
          <p:cNvSpPr>
            <a:spLocks noGrp="1" noChangeArrowheads="1"/>
          </p:cNvSpPr>
          <p:nvPr>
            <p:ph type="sldNum" sz="quarter"/>
          </p:nvPr>
        </p:nvSpPr>
        <p:spPr>
          <a:noFill/>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3B5C3D1E-9496-4976-94AE-34419864F256}" type="slidenum">
              <a:rPr lang="de-DE" altLang="en-US" smtClean="0">
                <a:cs typeface="DejaVu Sans" pitchFamily="34" charset="0"/>
              </a:rPr>
              <a:pPr eaLnBrk="1" hangingPunct="1">
                <a:spcBef>
                  <a:spcPct val="0"/>
                </a:spcBef>
              </a:pPr>
              <a:t>33</a:t>
            </a:fld>
            <a:endParaRPr lang="de-DE" altLang="en-US">
              <a:cs typeface="DejaVu Sans" pitchFamily="34" charset="0"/>
            </a:endParaRPr>
          </a:p>
        </p:txBody>
      </p:sp>
      <p:sp>
        <p:nvSpPr>
          <p:cNvPr id="78851" name="Rectangle 1"/>
          <p:cNvSpPr>
            <a:spLocks noGrp="1" noRot="1" noChangeAspect="1" noChangeArrowheads="1" noTextEdit="1"/>
          </p:cNvSpPr>
          <p:nvPr>
            <p:ph type="sldImg"/>
          </p:nvPr>
        </p:nvSpPr>
        <p:spPr>
          <a:xfrm>
            <a:off x="92075" y="744538"/>
            <a:ext cx="6615113" cy="3722687"/>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a:spLocks noGrp="1" noChangeArrowheads="1"/>
          </p:cNvSpPr>
          <p:nvPr>
            <p:ph type="body" idx="1"/>
          </p:nvPr>
        </p:nvSpPr>
        <p:spPr>
          <a:xfrm>
            <a:off x="904875" y="4714875"/>
            <a:ext cx="4987925" cy="446722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BAF743E9-914B-453E-A338-BD61D5478B0F}" type="slidenum">
              <a:rPr lang="de-DE" smtClean="0"/>
              <a:t>40</a:t>
            </a:fld>
            <a:endParaRPr lang="de-DE"/>
          </a:p>
        </p:txBody>
      </p:sp>
    </p:spTree>
    <p:extLst>
      <p:ext uri="{BB962C8B-B14F-4D97-AF65-F5344CB8AC3E}">
        <p14:creationId xmlns:p14="http://schemas.microsoft.com/office/powerpoint/2010/main" val="1252068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This was the conclusion of our 1st study...</a:t>
            </a:r>
          </a:p>
          <a:p>
            <a:r>
              <a:rPr lang="de-DE" dirty="0"/>
              <a:t>Why else would you build</a:t>
            </a:r>
            <a:r>
              <a:rPr lang="de-DE" baseline="0" dirty="0"/>
              <a:t> a reservoir this size?</a:t>
            </a:r>
            <a:endParaRPr lang="en-GB" dirty="0"/>
          </a:p>
        </p:txBody>
      </p:sp>
      <p:sp>
        <p:nvSpPr>
          <p:cNvPr id="4" name="Slide Number Placeholder 3"/>
          <p:cNvSpPr>
            <a:spLocks noGrp="1"/>
          </p:cNvSpPr>
          <p:nvPr>
            <p:ph type="sldNum" sz="quarter" idx="10"/>
          </p:nvPr>
        </p:nvSpPr>
        <p:spPr/>
        <p:txBody>
          <a:bodyPr/>
          <a:lstStyle/>
          <a:p>
            <a:fld id="{BAF743E9-914B-453E-A338-BD61D5478B0F}" type="slidenum">
              <a:rPr lang="de-DE" smtClean="0"/>
              <a:t>43</a:t>
            </a:fld>
            <a:endParaRPr lang="de-DE"/>
          </a:p>
        </p:txBody>
      </p:sp>
    </p:spTree>
    <p:extLst>
      <p:ext uri="{BB962C8B-B14F-4D97-AF65-F5344CB8AC3E}">
        <p14:creationId xmlns:p14="http://schemas.microsoft.com/office/powerpoint/2010/main" val="4195416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1986" name="Rectangle 2"/>
          <p:cNvSpPr>
            <a:spLocks noGrp="1" noChangeArrowheads="1"/>
          </p:cNvSpPr>
          <p:nvPr>
            <p:ph type="ctrTitle"/>
          </p:nvPr>
        </p:nvSpPr>
        <p:spPr>
          <a:xfrm>
            <a:off x="685800" y="1597824"/>
            <a:ext cx="7772400" cy="1102519"/>
          </a:xfrm>
        </p:spPr>
        <p:txBody>
          <a:bodyPr/>
          <a:lstStyle>
            <a:lvl1pPr>
              <a:defRPr/>
            </a:lvl1pPr>
          </a:lstStyle>
          <a:p>
            <a:pPr lvl="0"/>
            <a:r>
              <a:rPr lang="en-US" noProof="0"/>
              <a:t>Titelmasterformat durch Klicken bearbeiten</a:t>
            </a:r>
          </a:p>
        </p:txBody>
      </p:sp>
      <p:sp>
        <p:nvSpPr>
          <p:cNvPr id="41987"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pPr lvl="0"/>
            <a:r>
              <a:rPr lang="en-US" noProof="0"/>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fld id="{A9CED53B-7EE0-446E-AAA8-0C6DB5E88343}" type="datetime1">
              <a:rPr lang="en-US"/>
              <a:pPr>
                <a:defRPr/>
              </a:pPr>
              <a:t>11/29/2023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273A47-FE40-4B5A-BE6A-169275DFD1BC}" type="slidenum">
              <a:rPr lang="en-US"/>
              <a:pPr>
                <a:defRPr/>
              </a:pPr>
              <a:t>‹#›</a:t>
            </a:fld>
            <a:endParaRPr lang="en-US"/>
          </a:p>
        </p:txBody>
      </p:sp>
    </p:spTree>
    <p:extLst>
      <p:ext uri="{BB962C8B-B14F-4D97-AF65-F5344CB8AC3E}">
        <p14:creationId xmlns:p14="http://schemas.microsoft.com/office/powerpoint/2010/main" val="3694872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4E37887-D6F3-4934-97FE-CFB89A033CED}" type="datetime1">
              <a:rPr lang="en-US"/>
              <a:pPr>
                <a:defRPr/>
              </a:pPr>
              <a:t>11/29/2023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E0F009-78C0-4EE1-81D4-D6A2AAEE22E3}" type="slidenum">
              <a:rPr lang="en-US"/>
              <a:pPr>
                <a:defRPr/>
              </a:pPr>
              <a:t>‹#›</a:t>
            </a:fld>
            <a:endParaRPr lang="en-US"/>
          </a:p>
        </p:txBody>
      </p:sp>
    </p:spTree>
    <p:extLst>
      <p:ext uri="{BB962C8B-B14F-4D97-AF65-F5344CB8AC3E}">
        <p14:creationId xmlns:p14="http://schemas.microsoft.com/office/powerpoint/2010/main" val="743651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BABF2AD-C89F-485B-A325-2D287F4703DE}" type="datetime1">
              <a:rPr lang="en-US"/>
              <a:pPr>
                <a:defRPr/>
              </a:pPr>
              <a:t>11/29/2023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ADEB30-073C-4A64-B4A9-A8D3462C2308}" type="slidenum">
              <a:rPr lang="en-US"/>
              <a:pPr>
                <a:defRPr/>
              </a:pPr>
              <a:t>‹#›</a:t>
            </a:fld>
            <a:endParaRPr lang="en-US"/>
          </a:p>
        </p:txBody>
      </p:sp>
    </p:spTree>
    <p:extLst>
      <p:ext uri="{BB962C8B-B14F-4D97-AF65-F5344CB8AC3E}">
        <p14:creationId xmlns:p14="http://schemas.microsoft.com/office/powerpoint/2010/main" val="273975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userDrawn="1">
  <p:cSld name="Titelfolie">
    <p:spTree>
      <p:nvGrpSpPr>
        <p:cNvPr id="1" name=""/>
        <p:cNvGrpSpPr/>
        <p:nvPr/>
      </p:nvGrpSpPr>
      <p:grpSpPr bwMode="auto">
        <a:xfrm>
          <a:off x="0" y="0"/>
          <a:ext cx="0" cy="0"/>
          <a:chOff x="0" y="0"/>
          <a:chExt cx="0" cy="0"/>
        </a:xfrm>
      </p:grpSpPr>
      <p:sp>
        <p:nvSpPr>
          <p:cNvPr id="7" name="Rechteck 6"/>
          <p:cNvSpPr/>
          <p:nvPr userDrawn="1"/>
        </p:nvSpPr>
        <p:spPr bwMode="auto">
          <a:xfrm>
            <a:off x="0" y="1253818"/>
            <a:ext cx="9144000" cy="2074016"/>
          </a:xfrm>
          <a:prstGeom prst="rect">
            <a:avLst/>
          </a:prstGeom>
          <a:solidFill>
            <a:srgbClr val="2F5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2" name="Titel 1"/>
          <p:cNvSpPr>
            <a:spLocks noGrp="1"/>
          </p:cNvSpPr>
          <p:nvPr>
            <p:ph type="ctrTitle" hasCustomPrompt="1"/>
          </p:nvPr>
        </p:nvSpPr>
        <p:spPr bwMode="auto">
          <a:xfrm>
            <a:off x="579294" y="1815666"/>
            <a:ext cx="8424936" cy="584305"/>
          </a:xfrm>
        </p:spPr>
        <p:txBody>
          <a:bodyPr anchor="b">
            <a:normAutofit/>
          </a:bodyPr>
          <a:lstStyle>
            <a:lvl1pPr algn="l">
              <a:defRPr sz="2400" b="1">
                <a:solidFill>
                  <a:schemeClr val="bg1"/>
                </a:solidFill>
                <a:latin typeface="Arial"/>
                <a:cs typeface="Arial"/>
              </a:defRPr>
            </a:lvl1pPr>
          </a:lstStyle>
          <a:p>
            <a:pPr>
              <a:defRPr/>
            </a:pPr>
            <a:r>
              <a:rPr lang="de-DE"/>
              <a:t>Format durch Klicken bearbeiten</a:t>
            </a:r>
            <a:endParaRPr/>
          </a:p>
        </p:txBody>
      </p:sp>
      <p:sp>
        <p:nvSpPr>
          <p:cNvPr id="12" name="Textfeld 11"/>
          <p:cNvSpPr txBox="1"/>
          <p:nvPr userDrawn="1"/>
        </p:nvSpPr>
        <p:spPr bwMode="auto">
          <a:xfrm>
            <a:off x="553390" y="877362"/>
            <a:ext cx="8499291" cy="346249"/>
          </a:xfrm>
          <a:prstGeom prst="rect">
            <a:avLst/>
          </a:prstGeom>
          <a:noFill/>
        </p:spPr>
        <p:txBody>
          <a:bodyPr wrap="square" rtlCol="0">
            <a:spAutoFit/>
          </a:bodyPr>
          <a:lstStyle/>
          <a:p>
            <a:pPr algn="l">
              <a:spcAft>
                <a:spcPts val="450"/>
              </a:spcAft>
              <a:defRPr/>
            </a:pPr>
            <a:r>
              <a:rPr lang="de-DE" sz="1650" i="0">
                <a:solidFill>
                  <a:srgbClr val="2F5942"/>
                </a:solidFill>
                <a:latin typeface="Arial"/>
                <a:cs typeface="Arial"/>
              </a:rPr>
              <a:t>Mit der Natur für den Menschen – seit mehr als 185 Jahren.</a:t>
            </a:r>
            <a:endParaRPr sz="1800"/>
          </a:p>
        </p:txBody>
      </p:sp>
      <p:sp>
        <p:nvSpPr>
          <p:cNvPr id="9" name="Fußzeilenplatzhalter 4"/>
          <p:cNvSpPr txBox="1"/>
          <p:nvPr userDrawn="1"/>
        </p:nvSpPr>
        <p:spPr bwMode="auto">
          <a:xfrm>
            <a:off x="7604881" y="4802588"/>
            <a:ext cx="1447800" cy="273844"/>
          </a:xfrm>
          <a:prstGeom prst="rect">
            <a:avLst/>
          </a:prstGeom>
        </p:spPr>
        <p:txBody>
          <a:bodyPr vert="horz" lIns="68580" tIns="34290" rIns="68580" bIns="34290" rtlCol="0" anchor="ctr"/>
          <a:lstStyle>
            <a:defPPr>
              <a:defRPr lang="de-DE"/>
            </a:defPPr>
            <a:lvl1pPr marL="0" algn="r" defTabSz="914400">
              <a:defRPr sz="1000" b="1">
                <a:solidFill>
                  <a:srgbClr val="81B528"/>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675" b="0">
                <a:solidFill>
                  <a:srgbClr val="2F5942"/>
                </a:solidFill>
              </a:rPr>
              <a:t>www.hnee.de</a:t>
            </a:r>
          </a:p>
        </p:txBody>
      </p:sp>
      <p:pic>
        <p:nvPicPr>
          <p:cNvPr id="4" name="Grafik 3"/>
          <p:cNvPicPr>
            <a:picLocks noChangeAspect="1"/>
          </p:cNvPicPr>
          <p:nvPr userDrawn="1"/>
        </p:nvPicPr>
        <p:blipFill>
          <a:blip r:embed="rId2"/>
          <a:stretch/>
        </p:blipFill>
        <p:spPr bwMode="auto">
          <a:xfrm>
            <a:off x="553390" y="156773"/>
            <a:ext cx="2018240" cy="594065"/>
          </a:xfrm>
          <a:prstGeom prst="rect">
            <a:avLst/>
          </a:prstGeom>
        </p:spPr>
      </p:pic>
      <p:sp>
        <p:nvSpPr>
          <p:cNvPr id="13" name="Rechteck 12"/>
          <p:cNvSpPr/>
          <p:nvPr userDrawn="1"/>
        </p:nvSpPr>
        <p:spPr bwMode="auto">
          <a:xfrm>
            <a:off x="739572" y="3200619"/>
            <a:ext cx="216000" cy="162000"/>
          </a:xfrm>
          <a:prstGeom prst="rect">
            <a:avLst/>
          </a:prstGeom>
          <a:solidFill>
            <a:srgbClr val="E8E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14" name="Rechteck 13"/>
          <p:cNvSpPr/>
          <p:nvPr userDrawn="1"/>
        </p:nvSpPr>
        <p:spPr bwMode="auto">
          <a:xfrm>
            <a:off x="423500" y="3200619"/>
            <a:ext cx="216000" cy="162000"/>
          </a:xfrm>
          <a:prstGeom prst="rect">
            <a:avLst/>
          </a:prstGeom>
          <a:solidFill>
            <a:srgbClr val="CF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15" name="Rechteck 14"/>
          <p:cNvSpPr/>
          <p:nvPr userDrawn="1"/>
        </p:nvSpPr>
        <p:spPr bwMode="auto">
          <a:xfrm>
            <a:off x="1054632" y="3200619"/>
            <a:ext cx="216000" cy="162000"/>
          </a:xfrm>
          <a:prstGeom prst="rect">
            <a:avLst/>
          </a:prstGeom>
          <a:solidFill>
            <a:srgbClr val="DEA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16" name="Rechteck 15"/>
          <p:cNvSpPr/>
          <p:nvPr userDrawn="1"/>
        </p:nvSpPr>
        <p:spPr bwMode="auto">
          <a:xfrm>
            <a:off x="107504" y="3200619"/>
            <a:ext cx="216000" cy="162000"/>
          </a:xfrm>
          <a:prstGeom prst="rect">
            <a:avLst/>
          </a:prstGeom>
          <a:solidFill>
            <a:srgbClr val="74B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pic>
        <p:nvPicPr>
          <p:cNvPr id="3" name="Picture 2"/>
          <p:cNvPicPr>
            <a:picLocks noChangeAspect="1"/>
          </p:cNvPicPr>
          <p:nvPr userDrawn="1"/>
        </p:nvPicPr>
        <p:blipFill>
          <a:blip r:embed="rId3"/>
          <a:stretch/>
        </p:blipFill>
        <p:spPr bwMode="auto">
          <a:xfrm>
            <a:off x="6804249" y="156772"/>
            <a:ext cx="1971675" cy="642938"/>
          </a:xfrm>
          <a:prstGeom prst="rect">
            <a:avLst/>
          </a:prstGeom>
        </p:spPr>
      </p:pic>
    </p:spTree>
    <p:extLst>
      <p:ext uri="{BB962C8B-B14F-4D97-AF65-F5344CB8AC3E}">
        <p14:creationId xmlns:p14="http://schemas.microsoft.com/office/powerpoint/2010/main" val="2467956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lIns="91432" tIns="45716" rIns="91432" bIns="45716"/>
          <a:lstStyle>
            <a:lvl1pPr marL="0" indent="0" algn="ctr">
              <a:buNone/>
              <a:defRPr/>
            </a:lvl1pPr>
            <a:lvl2pPr marL="457154" indent="0" algn="ctr">
              <a:buNone/>
              <a:defRPr/>
            </a:lvl2pPr>
            <a:lvl3pPr marL="914310" indent="0" algn="ctr">
              <a:buNone/>
              <a:defRPr/>
            </a:lvl3pPr>
            <a:lvl4pPr marL="1371464" indent="0" algn="ctr">
              <a:buNone/>
              <a:defRPr/>
            </a:lvl4pPr>
            <a:lvl5pPr marL="1828619" indent="0" algn="ctr">
              <a:buNone/>
              <a:defRPr/>
            </a:lvl5pPr>
            <a:lvl6pPr marL="2285772" indent="0" algn="ctr">
              <a:buNone/>
              <a:defRPr/>
            </a:lvl6pPr>
            <a:lvl7pPr marL="2742926" indent="0" algn="ctr">
              <a:buNone/>
              <a:defRPr/>
            </a:lvl7pPr>
            <a:lvl8pPr marL="3200080" indent="0" algn="ctr">
              <a:buNone/>
              <a:defRPr/>
            </a:lvl8pPr>
            <a:lvl9pPr marL="3657235" indent="0" algn="ctr">
              <a:buNone/>
              <a:defRPr/>
            </a:lvl9pPr>
          </a:lstStyle>
          <a:p>
            <a:r>
              <a:rPr lang="en-US"/>
              <a:t>Click to edit Master subtitle style</a:t>
            </a:r>
          </a:p>
        </p:txBody>
      </p:sp>
      <p:sp>
        <p:nvSpPr>
          <p:cNvPr id="4" name="Rectangle 11"/>
          <p:cNvSpPr>
            <a:spLocks noGrp="1" noChangeArrowheads="1"/>
          </p:cNvSpPr>
          <p:nvPr>
            <p:ph type="sldNum" sz="quarter" idx="10"/>
          </p:nvPr>
        </p:nvSpPr>
        <p:spPr>
          <a:ln/>
        </p:spPr>
        <p:txBody>
          <a:bodyPr/>
          <a:lstStyle>
            <a:lvl1pPr>
              <a:defRPr/>
            </a:lvl1pPr>
          </a:lstStyle>
          <a:p>
            <a:pPr>
              <a:defRPr/>
            </a:pPr>
            <a:fld id="{0F97E66C-6E1D-4E5B-BAB0-50BA531810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1976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lIns="91432" tIns="45716" rIns="91432" bIns="4571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sz="quarter" idx="10"/>
          </p:nvPr>
        </p:nvSpPr>
        <p:spPr>
          <a:ln/>
        </p:spPr>
        <p:txBody>
          <a:bodyPr/>
          <a:lstStyle>
            <a:lvl1pPr>
              <a:defRPr/>
            </a:lvl1pPr>
          </a:lstStyle>
          <a:p>
            <a:pPr>
              <a:defRPr/>
            </a:pPr>
            <a:fld id="{5BBEFF1E-0135-4646-89A6-E555B06421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6808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lIns="91432" tIns="45716" rIns="91432" bIns="45716" anchor="b"/>
          <a:lstStyle>
            <a:lvl1pPr marL="0" indent="0">
              <a:buNone/>
              <a:defRPr sz="2000"/>
            </a:lvl1pPr>
            <a:lvl2pPr marL="457154" indent="0">
              <a:buNone/>
              <a:defRPr sz="1800"/>
            </a:lvl2pPr>
            <a:lvl3pPr marL="914310" indent="0">
              <a:buNone/>
              <a:defRPr sz="1600"/>
            </a:lvl3pPr>
            <a:lvl4pPr marL="1371464" indent="0">
              <a:buNone/>
              <a:defRPr sz="1400"/>
            </a:lvl4pPr>
            <a:lvl5pPr marL="1828619" indent="0">
              <a:buNone/>
              <a:defRPr sz="1400"/>
            </a:lvl5pPr>
            <a:lvl6pPr marL="2285772" indent="0">
              <a:buNone/>
              <a:defRPr sz="1400"/>
            </a:lvl6pPr>
            <a:lvl7pPr marL="2742926" indent="0">
              <a:buNone/>
              <a:defRPr sz="1400"/>
            </a:lvl7pPr>
            <a:lvl8pPr marL="3200080" indent="0">
              <a:buNone/>
              <a:defRPr sz="1400"/>
            </a:lvl8pPr>
            <a:lvl9pPr marL="3657235" indent="0">
              <a:buNone/>
              <a:defRPr sz="1400"/>
            </a:lvl9pPr>
          </a:lstStyle>
          <a:p>
            <a:pPr lvl="0"/>
            <a:r>
              <a:rPr lang="en-US"/>
              <a:t>Click to edit Master text styles</a:t>
            </a:r>
          </a:p>
        </p:txBody>
      </p:sp>
      <p:sp>
        <p:nvSpPr>
          <p:cNvPr id="4" name="Rectangle 11"/>
          <p:cNvSpPr>
            <a:spLocks noGrp="1" noChangeArrowheads="1"/>
          </p:cNvSpPr>
          <p:nvPr>
            <p:ph type="sldNum" sz="quarter" idx="10"/>
          </p:nvPr>
        </p:nvSpPr>
        <p:spPr>
          <a:ln/>
        </p:spPr>
        <p:txBody>
          <a:bodyPr/>
          <a:lstStyle>
            <a:lvl1pPr>
              <a:defRPr/>
            </a:lvl1pPr>
          </a:lstStyle>
          <a:p>
            <a:pPr>
              <a:defRPr/>
            </a:pPr>
            <a:fld id="{FD19CDB7-8967-47D1-A6C0-FDE76B4FBC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9805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lIns="91432" tIns="45716" rIns="91432" bIns="4571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lIns="91432" tIns="45716" rIns="91432" bIns="4571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sldNum" sz="quarter" idx="10"/>
          </p:nvPr>
        </p:nvSpPr>
        <p:spPr>
          <a:ln/>
        </p:spPr>
        <p:txBody>
          <a:bodyPr/>
          <a:lstStyle>
            <a:lvl1pPr>
              <a:defRPr/>
            </a:lvl1pPr>
          </a:lstStyle>
          <a:p>
            <a:pPr>
              <a:defRPr/>
            </a:pPr>
            <a:fld id="{4E21241E-AD3E-4BC6-AEAC-0C6E9412E8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6211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lIns="91432" tIns="45716" rIns="91432" bIns="45716"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lIns="91432" tIns="45716" rIns="91432" bIns="4571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5"/>
            <a:ext cx="4041775" cy="479822"/>
          </a:xfrm>
          <a:prstGeom prst="rect">
            <a:avLst/>
          </a:prstGeom>
        </p:spPr>
        <p:txBody>
          <a:bodyPr lIns="91432" tIns="45716" rIns="91432" bIns="45716"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a:prstGeom prst="rect">
            <a:avLst/>
          </a:prstGeom>
        </p:spPr>
        <p:txBody>
          <a:bodyPr lIns="91432" tIns="45716" rIns="91432" bIns="4571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sldNum" sz="quarter" idx="10"/>
          </p:nvPr>
        </p:nvSpPr>
        <p:spPr>
          <a:ln/>
        </p:spPr>
        <p:txBody>
          <a:bodyPr/>
          <a:lstStyle>
            <a:lvl1pPr>
              <a:defRPr/>
            </a:lvl1pPr>
          </a:lstStyle>
          <a:p>
            <a:pPr>
              <a:defRPr/>
            </a:pPr>
            <a:fld id="{8D3D47C6-CB25-4DFB-861E-3E4713565E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9056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sldNum" sz="quarter" idx="10"/>
          </p:nvPr>
        </p:nvSpPr>
        <p:spPr>
          <a:ln/>
        </p:spPr>
        <p:txBody>
          <a:bodyPr/>
          <a:lstStyle>
            <a:lvl1pPr>
              <a:defRPr/>
            </a:lvl1pPr>
          </a:lstStyle>
          <a:p>
            <a:pPr>
              <a:defRPr/>
            </a:pPr>
            <a:fld id="{EB725416-CC29-4935-9EB9-E387DF413E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8603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ln/>
        </p:spPr>
        <p:txBody>
          <a:bodyPr/>
          <a:lstStyle>
            <a:lvl1pPr>
              <a:defRPr/>
            </a:lvl1pPr>
          </a:lstStyle>
          <a:p>
            <a:pPr>
              <a:defRPr/>
            </a:pPr>
            <a:fld id="{9321BA05-5911-4398-9CDC-E5A894205F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4842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A64DEF8-EAE4-4470-B273-EF1A0E459C57}" type="datetime1">
              <a:rPr lang="en-US"/>
              <a:pPr>
                <a:defRPr/>
              </a:pPr>
              <a:t>11/29/2023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048FFF-F8AF-43BA-9F16-6801145B6078}" type="slidenum">
              <a:rPr lang="en-US"/>
              <a:pPr>
                <a:defRPr/>
              </a:pPr>
              <a:t>‹#›</a:t>
            </a:fld>
            <a:endParaRPr lang="en-US"/>
          </a:p>
        </p:txBody>
      </p:sp>
    </p:spTree>
    <p:extLst>
      <p:ext uri="{BB962C8B-B14F-4D97-AF65-F5344CB8AC3E}">
        <p14:creationId xmlns:p14="http://schemas.microsoft.com/office/powerpoint/2010/main" val="3332852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3"/>
            <a:ext cx="5111750" cy="4389835"/>
          </a:xfrm>
          <a:prstGeom prst="rect">
            <a:avLst/>
          </a:prstGeom>
        </p:spPr>
        <p:txBody>
          <a:bodyPr lIns="91432" tIns="45716" rIns="91432" bIns="45716"/>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a:prstGeom prst="rect">
            <a:avLst/>
          </a:prstGeom>
        </p:spPr>
        <p:txBody>
          <a:bodyPr lIns="91432" tIns="45716" rIns="91432" bIns="45716"/>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C0170474-9188-44CE-8304-5E93E52C1C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53745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lIns="91432" tIns="45716" rIns="91432" bIns="45716"/>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pPr lvl="0"/>
            <a:endParaRPr lang="en-US" noProof="0"/>
          </a:p>
        </p:txBody>
      </p:sp>
      <p:sp>
        <p:nvSpPr>
          <p:cNvPr id="4" name="Text Placeholder 3"/>
          <p:cNvSpPr>
            <a:spLocks noGrp="1"/>
          </p:cNvSpPr>
          <p:nvPr>
            <p:ph type="body" sz="half" idx="2"/>
          </p:nvPr>
        </p:nvSpPr>
        <p:spPr>
          <a:xfrm>
            <a:off x="1792288" y="4025508"/>
            <a:ext cx="5486400" cy="603647"/>
          </a:xfrm>
          <a:prstGeom prst="rect">
            <a:avLst/>
          </a:prstGeom>
        </p:spPr>
        <p:txBody>
          <a:bodyPr lIns="91432" tIns="45716" rIns="91432" bIns="45716"/>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45FB83BA-E7EA-4756-92C7-CDF94F4E09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7000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lIns="91432" tIns="45716" rIns="91432" bIns="4571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sz="quarter" idx="10"/>
          </p:nvPr>
        </p:nvSpPr>
        <p:spPr>
          <a:ln/>
        </p:spPr>
        <p:txBody>
          <a:bodyPr/>
          <a:lstStyle>
            <a:lvl1pPr>
              <a:defRPr/>
            </a:lvl1pPr>
          </a:lstStyle>
          <a:p>
            <a:pPr>
              <a:defRPr/>
            </a:pPr>
            <a:fld id="{8224054F-7BE1-41C8-83DB-3DA1C5B606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4627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a:prstGeom prst="rect">
            <a:avLst/>
          </a:prstGeom>
        </p:spPr>
        <p:txBody>
          <a:bodyPr vert="eaVert" lIns="91432" tIns="45716" rIns="91432" bIns="4571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sz="quarter" idx="10"/>
          </p:nvPr>
        </p:nvSpPr>
        <p:spPr>
          <a:ln/>
        </p:spPr>
        <p:txBody>
          <a:bodyPr/>
          <a:lstStyle>
            <a:lvl1pPr>
              <a:defRPr/>
            </a:lvl1pPr>
          </a:lstStyle>
          <a:p>
            <a:pPr>
              <a:defRPr/>
            </a:pPr>
            <a:fld id="{8F820729-BD55-44C8-A31D-373CFA3063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40794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1"/>
            <a:ext cx="8229600" cy="259556"/>
          </a:xfrm>
        </p:spPr>
        <p:txBody>
          <a:bodyPr/>
          <a:lstStyle/>
          <a:p>
            <a:r>
              <a:rPr lang="en-US"/>
              <a:t>Click to edit Master title style</a:t>
            </a:r>
          </a:p>
        </p:txBody>
      </p:sp>
      <p:sp>
        <p:nvSpPr>
          <p:cNvPr id="3" name="Table Placeholder 2"/>
          <p:cNvSpPr>
            <a:spLocks noGrp="1"/>
          </p:cNvSpPr>
          <p:nvPr>
            <p:ph type="tbl" idx="1"/>
          </p:nvPr>
        </p:nvSpPr>
        <p:spPr>
          <a:xfrm>
            <a:off x="457200" y="1200151"/>
            <a:ext cx="8229600" cy="3394472"/>
          </a:xfrm>
          <a:prstGeom prst="rect">
            <a:avLst/>
          </a:prstGeom>
        </p:spPr>
        <p:txBody>
          <a:bodyPr lIns="91432" tIns="45716" rIns="91432" bIns="45716"/>
          <a:lstStyle/>
          <a:p>
            <a:pPr lvl="0"/>
            <a:endParaRPr lang="en-US" noProof="0"/>
          </a:p>
        </p:txBody>
      </p:sp>
      <p:sp>
        <p:nvSpPr>
          <p:cNvPr id="4" name="Rectangle 11"/>
          <p:cNvSpPr>
            <a:spLocks noGrp="1" noChangeArrowheads="1"/>
          </p:cNvSpPr>
          <p:nvPr>
            <p:ph type="sldNum" sz="quarter" idx="10"/>
          </p:nvPr>
        </p:nvSpPr>
        <p:spPr>
          <a:ln/>
        </p:spPr>
        <p:txBody>
          <a:bodyPr/>
          <a:lstStyle>
            <a:lvl1pPr>
              <a:defRPr/>
            </a:lvl1pPr>
          </a:lstStyle>
          <a:p>
            <a:pPr>
              <a:defRPr/>
            </a:pPr>
            <a:fld id="{2ECE78CE-0991-4AFC-BC8C-FF68BB4D71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5774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userDrawn="1">
  <p:cSld name="Titelfolie">
    <p:spTree>
      <p:nvGrpSpPr>
        <p:cNvPr id="1" name=""/>
        <p:cNvGrpSpPr/>
        <p:nvPr/>
      </p:nvGrpSpPr>
      <p:grpSpPr bwMode="auto">
        <a:xfrm>
          <a:off x="0" y="0"/>
          <a:ext cx="0" cy="0"/>
          <a:chOff x="0" y="0"/>
          <a:chExt cx="0" cy="0"/>
        </a:xfrm>
      </p:grpSpPr>
      <p:sp>
        <p:nvSpPr>
          <p:cNvPr id="7" name="Rechteck 6"/>
          <p:cNvSpPr/>
          <p:nvPr userDrawn="1"/>
        </p:nvSpPr>
        <p:spPr bwMode="auto">
          <a:xfrm>
            <a:off x="0" y="1253818"/>
            <a:ext cx="9144000" cy="2074016"/>
          </a:xfrm>
          <a:prstGeom prst="rect">
            <a:avLst/>
          </a:prstGeom>
          <a:solidFill>
            <a:srgbClr val="2F5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2" name="Titel 1"/>
          <p:cNvSpPr>
            <a:spLocks noGrp="1"/>
          </p:cNvSpPr>
          <p:nvPr>
            <p:ph type="ctrTitle" hasCustomPrompt="1"/>
          </p:nvPr>
        </p:nvSpPr>
        <p:spPr bwMode="auto">
          <a:xfrm>
            <a:off x="579294" y="1815666"/>
            <a:ext cx="8424936" cy="584305"/>
          </a:xfrm>
        </p:spPr>
        <p:txBody>
          <a:bodyPr anchor="b">
            <a:normAutofit/>
          </a:bodyPr>
          <a:lstStyle>
            <a:lvl1pPr algn="l">
              <a:defRPr sz="2400" b="1">
                <a:solidFill>
                  <a:schemeClr val="bg1"/>
                </a:solidFill>
                <a:latin typeface="Arial"/>
                <a:cs typeface="Arial"/>
              </a:defRPr>
            </a:lvl1pPr>
          </a:lstStyle>
          <a:p>
            <a:pPr>
              <a:defRPr/>
            </a:pPr>
            <a:r>
              <a:rPr lang="de-DE"/>
              <a:t>Format durch Klicken bearbeiten</a:t>
            </a:r>
            <a:endParaRPr/>
          </a:p>
        </p:txBody>
      </p:sp>
      <p:sp>
        <p:nvSpPr>
          <p:cNvPr id="12" name="Textfeld 11"/>
          <p:cNvSpPr txBox="1"/>
          <p:nvPr userDrawn="1"/>
        </p:nvSpPr>
        <p:spPr bwMode="auto">
          <a:xfrm>
            <a:off x="553390" y="877362"/>
            <a:ext cx="8499291" cy="346249"/>
          </a:xfrm>
          <a:prstGeom prst="rect">
            <a:avLst/>
          </a:prstGeom>
          <a:noFill/>
        </p:spPr>
        <p:txBody>
          <a:bodyPr wrap="square" rtlCol="0">
            <a:spAutoFit/>
          </a:bodyPr>
          <a:lstStyle/>
          <a:p>
            <a:pPr algn="l">
              <a:spcAft>
                <a:spcPts val="450"/>
              </a:spcAft>
              <a:defRPr/>
            </a:pPr>
            <a:r>
              <a:rPr lang="de-DE" sz="1650" i="0">
                <a:solidFill>
                  <a:srgbClr val="2F5942"/>
                </a:solidFill>
                <a:latin typeface="Arial"/>
                <a:cs typeface="Arial"/>
              </a:rPr>
              <a:t>Mit der Natur für den Menschen – seit mehr als 185 Jahren.</a:t>
            </a:r>
            <a:endParaRPr sz="1800"/>
          </a:p>
        </p:txBody>
      </p:sp>
      <p:sp>
        <p:nvSpPr>
          <p:cNvPr id="9" name="Fußzeilenplatzhalter 4"/>
          <p:cNvSpPr txBox="1"/>
          <p:nvPr userDrawn="1"/>
        </p:nvSpPr>
        <p:spPr bwMode="auto">
          <a:xfrm>
            <a:off x="7604881" y="4802588"/>
            <a:ext cx="1447800" cy="273844"/>
          </a:xfrm>
          <a:prstGeom prst="rect">
            <a:avLst/>
          </a:prstGeom>
        </p:spPr>
        <p:txBody>
          <a:bodyPr vert="horz" lIns="68580" tIns="34290" rIns="68580" bIns="34290" rtlCol="0" anchor="ctr"/>
          <a:lstStyle>
            <a:defPPr>
              <a:defRPr lang="de-DE"/>
            </a:defPPr>
            <a:lvl1pPr marL="0" algn="r" defTabSz="914400">
              <a:defRPr sz="1000" b="1">
                <a:solidFill>
                  <a:srgbClr val="81B528"/>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675" b="0">
                <a:solidFill>
                  <a:srgbClr val="2F5942"/>
                </a:solidFill>
              </a:rPr>
              <a:t>www.hnee.de</a:t>
            </a:r>
          </a:p>
        </p:txBody>
      </p:sp>
      <p:pic>
        <p:nvPicPr>
          <p:cNvPr id="4" name="Grafik 3"/>
          <p:cNvPicPr>
            <a:picLocks noChangeAspect="1"/>
          </p:cNvPicPr>
          <p:nvPr userDrawn="1"/>
        </p:nvPicPr>
        <p:blipFill>
          <a:blip r:embed="rId2"/>
          <a:stretch/>
        </p:blipFill>
        <p:spPr bwMode="auto">
          <a:xfrm>
            <a:off x="553390" y="156773"/>
            <a:ext cx="2018240" cy="594065"/>
          </a:xfrm>
          <a:prstGeom prst="rect">
            <a:avLst/>
          </a:prstGeom>
        </p:spPr>
      </p:pic>
      <p:sp>
        <p:nvSpPr>
          <p:cNvPr id="13" name="Rechteck 12"/>
          <p:cNvSpPr/>
          <p:nvPr userDrawn="1"/>
        </p:nvSpPr>
        <p:spPr bwMode="auto">
          <a:xfrm>
            <a:off x="739572" y="3200619"/>
            <a:ext cx="216000" cy="162000"/>
          </a:xfrm>
          <a:prstGeom prst="rect">
            <a:avLst/>
          </a:prstGeom>
          <a:solidFill>
            <a:srgbClr val="E8E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14" name="Rechteck 13"/>
          <p:cNvSpPr/>
          <p:nvPr userDrawn="1"/>
        </p:nvSpPr>
        <p:spPr bwMode="auto">
          <a:xfrm>
            <a:off x="423500" y="3200619"/>
            <a:ext cx="216000" cy="162000"/>
          </a:xfrm>
          <a:prstGeom prst="rect">
            <a:avLst/>
          </a:prstGeom>
          <a:solidFill>
            <a:srgbClr val="CF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15" name="Rechteck 14"/>
          <p:cNvSpPr/>
          <p:nvPr userDrawn="1"/>
        </p:nvSpPr>
        <p:spPr bwMode="auto">
          <a:xfrm>
            <a:off x="1054632" y="3200619"/>
            <a:ext cx="216000" cy="162000"/>
          </a:xfrm>
          <a:prstGeom prst="rect">
            <a:avLst/>
          </a:prstGeom>
          <a:solidFill>
            <a:srgbClr val="DEA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16" name="Rechteck 15"/>
          <p:cNvSpPr/>
          <p:nvPr userDrawn="1"/>
        </p:nvSpPr>
        <p:spPr bwMode="auto">
          <a:xfrm>
            <a:off x="107504" y="3200619"/>
            <a:ext cx="216000" cy="162000"/>
          </a:xfrm>
          <a:prstGeom prst="rect">
            <a:avLst/>
          </a:prstGeom>
          <a:solidFill>
            <a:srgbClr val="74B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pic>
        <p:nvPicPr>
          <p:cNvPr id="3" name="Picture 2"/>
          <p:cNvPicPr>
            <a:picLocks noChangeAspect="1"/>
          </p:cNvPicPr>
          <p:nvPr userDrawn="1"/>
        </p:nvPicPr>
        <p:blipFill>
          <a:blip r:embed="rId3"/>
          <a:stretch/>
        </p:blipFill>
        <p:spPr bwMode="auto">
          <a:xfrm>
            <a:off x="6804249" y="156772"/>
            <a:ext cx="1971675" cy="642938"/>
          </a:xfrm>
          <a:prstGeom prst="rect">
            <a:avLst/>
          </a:prstGeom>
        </p:spPr>
      </p:pic>
    </p:spTree>
    <p:extLst>
      <p:ext uri="{BB962C8B-B14F-4D97-AF65-F5344CB8AC3E}">
        <p14:creationId xmlns:p14="http://schemas.microsoft.com/office/powerpoint/2010/main" val="20984800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preserve="1" userDrawn="1">
  <p:cSld name="1_Titelfolie">
    <p:spTree>
      <p:nvGrpSpPr>
        <p:cNvPr id="1" name=""/>
        <p:cNvGrpSpPr/>
        <p:nvPr/>
      </p:nvGrpSpPr>
      <p:grpSpPr bwMode="auto">
        <a:xfrm>
          <a:off x="0" y="0"/>
          <a:ext cx="0" cy="0"/>
          <a:chOff x="0" y="0"/>
          <a:chExt cx="0" cy="0"/>
        </a:xfrm>
      </p:grpSpPr>
      <p:sp>
        <p:nvSpPr>
          <p:cNvPr id="7" name="Rechteck 6"/>
          <p:cNvSpPr/>
          <p:nvPr userDrawn="1"/>
        </p:nvSpPr>
        <p:spPr bwMode="auto">
          <a:xfrm>
            <a:off x="0" y="1253818"/>
            <a:ext cx="9144000" cy="2074016"/>
          </a:xfrm>
          <a:prstGeom prst="rect">
            <a:avLst/>
          </a:prstGeom>
          <a:solidFill>
            <a:srgbClr val="2F5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2" name="Titel 1"/>
          <p:cNvSpPr>
            <a:spLocks noGrp="1"/>
          </p:cNvSpPr>
          <p:nvPr>
            <p:ph type="ctrTitle" hasCustomPrompt="1"/>
          </p:nvPr>
        </p:nvSpPr>
        <p:spPr bwMode="auto">
          <a:xfrm>
            <a:off x="579294" y="1815666"/>
            <a:ext cx="8424936" cy="584305"/>
          </a:xfrm>
        </p:spPr>
        <p:txBody>
          <a:bodyPr anchor="b">
            <a:normAutofit/>
          </a:bodyPr>
          <a:lstStyle>
            <a:lvl1pPr algn="l">
              <a:defRPr sz="2400" b="1">
                <a:solidFill>
                  <a:schemeClr val="bg1"/>
                </a:solidFill>
                <a:latin typeface="Arial"/>
                <a:cs typeface="Arial"/>
              </a:defRPr>
            </a:lvl1pPr>
          </a:lstStyle>
          <a:p>
            <a:pPr>
              <a:defRPr/>
            </a:pPr>
            <a:r>
              <a:rPr lang="de-DE"/>
              <a:t>Format durch Klicken bearbeiten</a:t>
            </a:r>
            <a:endParaRPr/>
          </a:p>
        </p:txBody>
      </p:sp>
      <p:sp>
        <p:nvSpPr>
          <p:cNvPr id="12" name="Textfeld 11"/>
          <p:cNvSpPr txBox="1"/>
          <p:nvPr userDrawn="1"/>
        </p:nvSpPr>
        <p:spPr bwMode="auto">
          <a:xfrm>
            <a:off x="553390" y="877362"/>
            <a:ext cx="8499291" cy="346249"/>
          </a:xfrm>
          <a:prstGeom prst="rect">
            <a:avLst/>
          </a:prstGeom>
          <a:noFill/>
        </p:spPr>
        <p:txBody>
          <a:bodyPr wrap="square" rtlCol="0">
            <a:spAutoFit/>
          </a:bodyPr>
          <a:lstStyle/>
          <a:p>
            <a:pPr algn="l">
              <a:spcAft>
                <a:spcPts val="450"/>
              </a:spcAft>
              <a:defRPr/>
            </a:pPr>
            <a:r>
              <a:rPr lang="de-DE" sz="1650" i="0">
                <a:solidFill>
                  <a:srgbClr val="2F5942"/>
                </a:solidFill>
                <a:latin typeface="Arial"/>
                <a:cs typeface="Arial"/>
              </a:rPr>
              <a:t>Mit der Natur für den Menschen – seit mehr als 185 Jahren.</a:t>
            </a:r>
            <a:endParaRPr sz="1800"/>
          </a:p>
        </p:txBody>
      </p:sp>
      <p:pic>
        <p:nvPicPr>
          <p:cNvPr id="4" name="Grafik 3"/>
          <p:cNvPicPr>
            <a:picLocks noChangeAspect="1"/>
          </p:cNvPicPr>
          <p:nvPr userDrawn="1"/>
        </p:nvPicPr>
        <p:blipFill>
          <a:blip r:embed="rId2"/>
          <a:stretch/>
        </p:blipFill>
        <p:spPr bwMode="auto">
          <a:xfrm>
            <a:off x="553390" y="156773"/>
            <a:ext cx="2018240" cy="594065"/>
          </a:xfrm>
          <a:prstGeom prst="rect">
            <a:avLst/>
          </a:prstGeom>
        </p:spPr>
      </p:pic>
      <p:sp>
        <p:nvSpPr>
          <p:cNvPr id="13" name="Rechteck 12"/>
          <p:cNvSpPr/>
          <p:nvPr userDrawn="1"/>
        </p:nvSpPr>
        <p:spPr bwMode="auto">
          <a:xfrm>
            <a:off x="739572" y="3200619"/>
            <a:ext cx="216000" cy="162000"/>
          </a:xfrm>
          <a:prstGeom prst="rect">
            <a:avLst/>
          </a:prstGeom>
          <a:solidFill>
            <a:srgbClr val="E8E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14" name="Rechteck 13"/>
          <p:cNvSpPr/>
          <p:nvPr userDrawn="1"/>
        </p:nvSpPr>
        <p:spPr bwMode="auto">
          <a:xfrm>
            <a:off x="423500" y="3200619"/>
            <a:ext cx="216000" cy="162000"/>
          </a:xfrm>
          <a:prstGeom prst="rect">
            <a:avLst/>
          </a:prstGeom>
          <a:solidFill>
            <a:srgbClr val="CF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15" name="Rechteck 14"/>
          <p:cNvSpPr/>
          <p:nvPr userDrawn="1"/>
        </p:nvSpPr>
        <p:spPr bwMode="auto">
          <a:xfrm>
            <a:off x="1054632" y="3200619"/>
            <a:ext cx="216000" cy="162000"/>
          </a:xfrm>
          <a:prstGeom prst="rect">
            <a:avLst/>
          </a:prstGeom>
          <a:solidFill>
            <a:srgbClr val="DEAB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16" name="Rechteck 15"/>
          <p:cNvSpPr/>
          <p:nvPr userDrawn="1"/>
        </p:nvSpPr>
        <p:spPr bwMode="auto">
          <a:xfrm>
            <a:off x="107504" y="3200619"/>
            <a:ext cx="216000" cy="162000"/>
          </a:xfrm>
          <a:prstGeom prst="rect">
            <a:avLst/>
          </a:prstGeom>
          <a:solidFill>
            <a:srgbClr val="74B5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11" name="Foliennummernplatzhalter 14"/>
          <p:cNvSpPr>
            <a:spLocks noGrp="1"/>
          </p:cNvSpPr>
          <p:nvPr>
            <p:ph type="sldNum" sz="quarter" idx="16"/>
          </p:nvPr>
        </p:nvSpPr>
        <p:spPr bwMode="auto">
          <a:xfrm>
            <a:off x="7919680" y="4819085"/>
            <a:ext cx="778626" cy="257029"/>
          </a:xfrm>
        </p:spPr>
        <p:txBody>
          <a:bodyPr/>
          <a:lstStyle/>
          <a:p>
            <a:pPr>
              <a:defRPr/>
            </a:pPr>
            <a:r>
              <a:rPr lang="de-DE"/>
              <a:t>Seite </a:t>
            </a:r>
            <a:fld id="{959D87B1-1F1C-4319-8EA1-6710C33C6049}" type="slidenum">
              <a:rPr lang="de-DE"/>
              <a:t>‹#›</a:t>
            </a:fld>
            <a:endParaRPr lang="de-DE"/>
          </a:p>
        </p:txBody>
      </p:sp>
      <p:pic>
        <p:nvPicPr>
          <p:cNvPr id="17" name="Picture 16"/>
          <p:cNvPicPr>
            <a:picLocks noChangeAspect="1"/>
          </p:cNvPicPr>
          <p:nvPr userDrawn="1"/>
        </p:nvPicPr>
        <p:blipFill>
          <a:blip r:embed="rId3"/>
          <a:stretch/>
        </p:blipFill>
        <p:spPr bwMode="auto">
          <a:xfrm>
            <a:off x="6804249" y="156772"/>
            <a:ext cx="1971675" cy="642938"/>
          </a:xfrm>
          <a:prstGeom prst="rect">
            <a:avLst/>
          </a:prstGeom>
        </p:spPr>
      </p:pic>
    </p:spTree>
    <p:extLst>
      <p:ext uri="{BB962C8B-B14F-4D97-AF65-F5344CB8AC3E}">
        <p14:creationId xmlns:p14="http://schemas.microsoft.com/office/powerpoint/2010/main" val="2178462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preserve="1" userDrawn="1">
  <p:cSld name="Titel + Inhalt">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a:xfrm>
            <a:off x="539552" y="633318"/>
            <a:ext cx="7886700" cy="521198"/>
          </a:xfrm>
        </p:spPr>
        <p:txBody>
          <a:bodyPr>
            <a:noAutofit/>
          </a:bodyPr>
          <a:lstStyle>
            <a:lvl1pPr>
              <a:defRPr sz="2400">
                <a:latin typeface="+mn-lt"/>
              </a:defRPr>
            </a:lvl1pPr>
          </a:lstStyle>
          <a:p>
            <a:pPr>
              <a:defRPr/>
            </a:pPr>
            <a:r>
              <a:rPr lang="de-DE" dirty="0"/>
              <a:t>Titelmasterformat durch Klicken bearbeiten</a:t>
            </a:r>
          </a:p>
        </p:txBody>
      </p:sp>
      <p:sp>
        <p:nvSpPr>
          <p:cNvPr id="7" name="Textplatzhalter 6"/>
          <p:cNvSpPr>
            <a:spLocks noGrp="1"/>
          </p:cNvSpPr>
          <p:nvPr>
            <p:ph type="body" sz="quarter" idx="13"/>
          </p:nvPr>
        </p:nvSpPr>
        <p:spPr bwMode="auto">
          <a:xfrm>
            <a:off x="628650" y="1491853"/>
            <a:ext cx="7886700" cy="3024188"/>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defRPr/>
            </a:pPr>
            <a:r>
              <a:rPr lang="de-DE" dirty="0"/>
              <a:t>Formatvorlagen des Textmasters bearbeiten</a:t>
            </a:r>
            <a:endParaRPr dirty="0"/>
          </a:p>
          <a:p>
            <a:pPr lvl="1">
              <a:defRPr/>
            </a:pPr>
            <a:r>
              <a:rPr lang="de-DE" dirty="0"/>
              <a:t>Zweite Ebene</a:t>
            </a:r>
            <a:endParaRPr dirty="0"/>
          </a:p>
          <a:p>
            <a:pPr lvl="2">
              <a:defRPr/>
            </a:pPr>
            <a:r>
              <a:rPr lang="de-DE" dirty="0"/>
              <a:t>Dritte Ebene</a:t>
            </a:r>
            <a:endParaRPr dirty="0"/>
          </a:p>
          <a:p>
            <a:pPr lvl="3">
              <a:defRPr/>
            </a:pPr>
            <a:r>
              <a:rPr lang="de-DE" dirty="0"/>
              <a:t>Vierte Ebene</a:t>
            </a:r>
            <a:endParaRPr dirty="0"/>
          </a:p>
          <a:p>
            <a:pPr lvl="4">
              <a:defRPr/>
            </a:pPr>
            <a:r>
              <a:rPr lang="de-DE" dirty="0"/>
              <a:t>Fünfte Ebene</a:t>
            </a:r>
            <a:endParaRPr dirty="0"/>
          </a:p>
        </p:txBody>
      </p:sp>
      <p:sp>
        <p:nvSpPr>
          <p:cNvPr id="6" name="Foliennummernplatzhalter 14"/>
          <p:cNvSpPr>
            <a:spLocks noGrp="1"/>
          </p:cNvSpPr>
          <p:nvPr>
            <p:ph type="sldNum" sz="quarter" idx="16"/>
          </p:nvPr>
        </p:nvSpPr>
        <p:spPr bwMode="auto">
          <a:xfrm>
            <a:off x="7919680" y="4819085"/>
            <a:ext cx="778626" cy="257029"/>
          </a:xfrm>
        </p:spPr>
        <p:txBody>
          <a:bodyPr/>
          <a:lstStyle/>
          <a:p>
            <a:pPr>
              <a:defRPr/>
            </a:pPr>
            <a:r>
              <a:rPr lang="de-DE"/>
              <a:t>Seite </a:t>
            </a:r>
            <a:fld id="{959D87B1-1F1C-4319-8EA1-6710C33C6049}" type="slidenum">
              <a:rPr lang="de-DE"/>
              <a:t>‹#›</a:t>
            </a:fld>
            <a:endParaRPr lang="de-DE"/>
          </a:p>
        </p:txBody>
      </p:sp>
      <p:sp>
        <p:nvSpPr>
          <p:cNvPr id="3" name="TextBox 2">
            <a:extLst>
              <a:ext uri="{FF2B5EF4-FFF2-40B4-BE49-F238E27FC236}">
                <a16:creationId xmlns:a16="http://schemas.microsoft.com/office/drawing/2014/main" id="{54978BD8-7EC9-4150-953F-0471D0FA6D89}"/>
              </a:ext>
            </a:extLst>
          </p:cNvPr>
          <p:cNvSpPr txBox="1"/>
          <p:nvPr userDrawn="1"/>
        </p:nvSpPr>
        <p:spPr bwMode="auto">
          <a:xfrm>
            <a:off x="539552" y="4876006"/>
            <a:ext cx="1368152" cy="200055"/>
          </a:xfrm>
          <a:prstGeom prst="rect">
            <a:avLst/>
          </a:prstGeom>
          <a:solidFill>
            <a:schemeClr val="bg1"/>
          </a:solidFill>
        </p:spPr>
        <p:txBody>
          <a:bodyPr wrap="square" rtlCol="0">
            <a:spAutoFit/>
          </a:bodyPr>
          <a:lstStyle/>
          <a:p>
            <a:r>
              <a:rPr lang="de-DE" sz="700" dirty="0"/>
              <a:t>Fred Hattermann</a:t>
            </a:r>
            <a:endParaRPr lang="en-DE" sz="700" dirty="0"/>
          </a:p>
        </p:txBody>
      </p:sp>
    </p:spTree>
    <p:extLst>
      <p:ext uri="{BB962C8B-B14F-4D97-AF65-F5344CB8AC3E}">
        <p14:creationId xmlns:p14="http://schemas.microsoft.com/office/powerpoint/2010/main" val="102864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preserve="1" userDrawn="1">
  <p:cSld name="Benutzerdefiniertes Layout">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a:xfrm>
            <a:off x="562284" y="895614"/>
            <a:ext cx="7886700" cy="521198"/>
          </a:xfrm>
        </p:spPr>
        <p:txBody>
          <a:bodyPr/>
          <a:lstStyle>
            <a:lvl1pPr>
              <a:defRPr/>
            </a:lvl1pPr>
          </a:lstStyle>
          <a:p>
            <a:pPr>
              <a:defRPr/>
            </a:pPr>
            <a:r>
              <a:rPr lang="de-DE"/>
              <a:t>Mastertitelformat bearbeiten</a:t>
            </a:r>
            <a:br>
              <a:rPr lang="de-DE"/>
            </a:br>
            <a:endParaRPr lang="de-DE"/>
          </a:p>
        </p:txBody>
      </p:sp>
      <p:sp>
        <p:nvSpPr>
          <p:cNvPr id="6" name="Inhaltsplatzhalter 5"/>
          <p:cNvSpPr>
            <a:spLocks noGrp="1"/>
          </p:cNvSpPr>
          <p:nvPr>
            <p:ph sz="quarter" idx="12"/>
          </p:nvPr>
        </p:nvSpPr>
        <p:spPr bwMode="auto">
          <a:xfrm>
            <a:off x="580709" y="1497919"/>
            <a:ext cx="2520652" cy="3240881"/>
          </a:xfrm>
        </p:spPr>
        <p:txBody>
          <a:body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8" name="Inhaltsplatzhalter 5"/>
          <p:cNvSpPr>
            <a:spLocks noGrp="1"/>
          </p:cNvSpPr>
          <p:nvPr>
            <p:ph sz="quarter" idx="13"/>
          </p:nvPr>
        </p:nvSpPr>
        <p:spPr bwMode="auto">
          <a:xfrm>
            <a:off x="3239891" y="1497918"/>
            <a:ext cx="2520652" cy="3240881"/>
          </a:xfrm>
        </p:spPr>
        <p:txBody>
          <a:body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9" name="Inhaltsplatzhalter 5"/>
          <p:cNvSpPr>
            <a:spLocks noGrp="1"/>
          </p:cNvSpPr>
          <p:nvPr>
            <p:ph sz="quarter" idx="14"/>
          </p:nvPr>
        </p:nvSpPr>
        <p:spPr bwMode="auto">
          <a:xfrm>
            <a:off x="5897852" y="1498379"/>
            <a:ext cx="2520652" cy="3240881"/>
          </a:xfrm>
        </p:spPr>
        <p:txBody>
          <a:body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10" name="Foliennummernplatzhalter 14"/>
          <p:cNvSpPr>
            <a:spLocks noGrp="1"/>
          </p:cNvSpPr>
          <p:nvPr>
            <p:ph type="sldNum" sz="quarter" idx="16"/>
          </p:nvPr>
        </p:nvSpPr>
        <p:spPr bwMode="auto">
          <a:xfrm>
            <a:off x="7919680" y="4819085"/>
            <a:ext cx="778626" cy="257029"/>
          </a:xfrm>
        </p:spPr>
        <p:txBody>
          <a:bodyPr/>
          <a:lstStyle/>
          <a:p>
            <a:pPr>
              <a:defRPr/>
            </a:pPr>
            <a:r>
              <a:rPr lang="de-DE"/>
              <a:t>Seite </a:t>
            </a:r>
            <a:fld id="{959D87B1-1F1C-4319-8EA1-6710C33C6049}" type="slidenum">
              <a:rPr lang="de-DE"/>
              <a:t>‹#›</a:t>
            </a:fld>
            <a:endParaRPr lang="de-DE"/>
          </a:p>
        </p:txBody>
      </p:sp>
      <p:pic>
        <p:nvPicPr>
          <p:cNvPr id="7" name="Picture 6"/>
          <p:cNvPicPr>
            <a:picLocks noChangeAspect="1"/>
          </p:cNvPicPr>
          <p:nvPr userDrawn="1"/>
        </p:nvPicPr>
        <p:blipFill>
          <a:blip r:embed="rId2"/>
          <a:stretch/>
        </p:blipFill>
        <p:spPr bwMode="auto">
          <a:xfrm>
            <a:off x="6804249" y="156772"/>
            <a:ext cx="1971675" cy="642938"/>
          </a:xfrm>
          <a:prstGeom prst="rect">
            <a:avLst/>
          </a:prstGeom>
        </p:spPr>
      </p:pic>
    </p:spTree>
    <p:extLst>
      <p:ext uri="{BB962C8B-B14F-4D97-AF65-F5344CB8AC3E}">
        <p14:creationId xmlns:p14="http://schemas.microsoft.com/office/powerpoint/2010/main" val="32681759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preserve="1" userDrawn="1">
  <p:cSld name="1_Benutzerdefiniertes Layout">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a:xfrm>
            <a:off x="562284" y="889900"/>
            <a:ext cx="7886700" cy="521198"/>
          </a:xfrm>
        </p:spPr>
        <p:txBody>
          <a:bodyPr/>
          <a:lstStyle>
            <a:lvl1pPr>
              <a:defRPr/>
            </a:lvl1pPr>
          </a:lstStyle>
          <a:p>
            <a:pPr>
              <a:defRPr/>
            </a:pPr>
            <a:r>
              <a:rPr lang="de-DE"/>
              <a:t>Mastertitelformat bearbeiten</a:t>
            </a:r>
            <a:br>
              <a:rPr lang="de-DE"/>
            </a:br>
            <a:endParaRPr lang="de-DE"/>
          </a:p>
        </p:txBody>
      </p:sp>
      <p:sp>
        <p:nvSpPr>
          <p:cNvPr id="17" name="Bildplatzhalter 16"/>
          <p:cNvSpPr>
            <a:spLocks noGrp="1" noChangeAspect="1"/>
          </p:cNvSpPr>
          <p:nvPr>
            <p:ph type="pic" sz="quarter" idx="12"/>
          </p:nvPr>
        </p:nvSpPr>
        <p:spPr bwMode="auto">
          <a:xfrm>
            <a:off x="5386948" y="1496823"/>
            <a:ext cx="3378756" cy="1563296"/>
          </a:xfrm>
          <a:prstGeom prst="rect">
            <a:avLst/>
          </a:prstGeom>
          <a:ln w="38100">
            <a:solidFill>
              <a:schemeClr val="bg1"/>
            </a:solidFill>
          </a:ln>
        </p:spPr>
        <p:txBody>
          <a:bodyPr/>
          <a:lstStyle/>
          <a:p>
            <a:pPr>
              <a:defRPr/>
            </a:pPr>
            <a:endParaRPr lang="de-DE"/>
          </a:p>
        </p:txBody>
      </p:sp>
      <p:sp>
        <p:nvSpPr>
          <p:cNvPr id="18" name="Bildplatzhalter 16"/>
          <p:cNvSpPr>
            <a:spLocks noGrp="1" noChangeAspect="1"/>
          </p:cNvSpPr>
          <p:nvPr>
            <p:ph type="pic" sz="quarter" idx="13"/>
          </p:nvPr>
        </p:nvSpPr>
        <p:spPr bwMode="auto">
          <a:xfrm>
            <a:off x="5386948" y="3263681"/>
            <a:ext cx="3378756" cy="1563296"/>
          </a:xfrm>
          <a:prstGeom prst="rect">
            <a:avLst/>
          </a:prstGeom>
          <a:ln w="28575">
            <a:solidFill>
              <a:schemeClr val="bg1"/>
            </a:solidFill>
          </a:ln>
        </p:spPr>
        <p:txBody>
          <a:bodyPr/>
          <a:lstStyle/>
          <a:p>
            <a:pPr>
              <a:defRPr/>
            </a:pPr>
            <a:endParaRPr lang="de-DE"/>
          </a:p>
        </p:txBody>
      </p:sp>
      <p:sp>
        <p:nvSpPr>
          <p:cNvPr id="20" name="Inhaltsplatzhalter 19"/>
          <p:cNvSpPr>
            <a:spLocks noGrp="1"/>
          </p:cNvSpPr>
          <p:nvPr>
            <p:ph sz="quarter" idx="14" hasCustomPrompt="1"/>
          </p:nvPr>
        </p:nvSpPr>
        <p:spPr bwMode="auto">
          <a:xfrm>
            <a:off x="562612" y="1497330"/>
            <a:ext cx="4530477" cy="3277809"/>
          </a:xfrm>
        </p:spPr>
        <p:txBody>
          <a:bodyPr>
            <a:normAutofit/>
          </a:bodyPr>
          <a:lstStyle>
            <a:lvl1pPr>
              <a:defRPr sz="1500"/>
            </a:lvl1pPr>
            <a:lvl2pPr>
              <a:defRPr/>
            </a:lvl2pPr>
            <a:lvl3pPr>
              <a:defRPr/>
            </a:lvl3pPr>
            <a:lvl4pPr>
              <a:defRPr/>
            </a:lvl4pPr>
            <a:lvl5pPr>
              <a:defRPr/>
            </a:lvl5pPr>
          </a:lstStyle>
          <a:p>
            <a:pPr lvl="0">
              <a:defRPr/>
            </a:pPr>
            <a:r>
              <a:rPr lang="de-DE"/>
              <a:t>Formatvorlagen des Textmasters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a:p>
        </p:txBody>
      </p:sp>
      <p:sp>
        <p:nvSpPr>
          <p:cNvPr id="8" name="Foliennummernplatzhalter 14"/>
          <p:cNvSpPr>
            <a:spLocks noGrp="1"/>
          </p:cNvSpPr>
          <p:nvPr>
            <p:ph type="sldNum" sz="quarter" idx="16"/>
          </p:nvPr>
        </p:nvSpPr>
        <p:spPr bwMode="auto">
          <a:xfrm>
            <a:off x="7919680" y="4819085"/>
            <a:ext cx="778626" cy="257029"/>
          </a:xfrm>
        </p:spPr>
        <p:txBody>
          <a:bodyPr/>
          <a:lstStyle/>
          <a:p>
            <a:pPr>
              <a:defRPr/>
            </a:pPr>
            <a:r>
              <a:rPr lang="de-DE"/>
              <a:t>Seite </a:t>
            </a:r>
            <a:fld id="{959D87B1-1F1C-4319-8EA1-6710C33C6049}" type="slidenum">
              <a:rPr lang="de-DE"/>
              <a:t>‹#›</a:t>
            </a:fld>
            <a:endParaRPr lang="de-DE"/>
          </a:p>
        </p:txBody>
      </p:sp>
      <p:pic>
        <p:nvPicPr>
          <p:cNvPr id="7" name="Picture 6"/>
          <p:cNvPicPr>
            <a:picLocks noChangeAspect="1"/>
          </p:cNvPicPr>
          <p:nvPr userDrawn="1"/>
        </p:nvPicPr>
        <p:blipFill>
          <a:blip r:embed="rId2"/>
          <a:stretch/>
        </p:blipFill>
        <p:spPr bwMode="auto">
          <a:xfrm>
            <a:off x="6804249" y="156772"/>
            <a:ext cx="1971675" cy="642938"/>
          </a:xfrm>
          <a:prstGeom prst="rect">
            <a:avLst/>
          </a:prstGeom>
        </p:spPr>
      </p:pic>
    </p:spTree>
    <p:extLst>
      <p:ext uri="{BB962C8B-B14F-4D97-AF65-F5344CB8AC3E}">
        <p14:creationId xmlns:p14="http://schemas.microsoft.com/office/powerpoint/2010/main" val="3608469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54" indent="0">
              <a:buNone/>
              <a:defRPr sz="1800"/>
            </a:lvl2pPr>
            <a:lvl3pPr marL="914310" indent="0">
              <a:buNone/>
              <a:defRPr sz="1600"/>
            </a:lvl3pPr>
            <a:lvl4pPr marL="1371464" indent="0">
              <a:buNone/>
              <a:defRPr sz="1400"/>
            </a:lvl4pPr>
            <a:lvl5pPr marL="1828619" indent="0">
              <a:buNone/>
              <a:defRPr sz="1400"/>
            </a:lvl5pPr>
            <a:lvl6pPr marL="2285772" indent="0">
              <a:buNone/>
              <a:defRPr sz="1400"/>
            </a:lvl6pPr>
            <a:lvl7pPr marL="2742926" indent="0">
              <a:buNone/>
              <a:defRPr sz="1400"/>
            </a:lvl7pPr>
            <a:lvl8pPr marL="3200080" indent="0">
              <a:buNone/>
              <a:defRPr sz="1400"/>
            </a:lvl8pPr>
            <a:lvl9pPr marL="365723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5BCC044-D9CB-4E92-BEC5-B00945A072DD}" type="datetime1">
              <a:rPr lang="en-US"/>
              <a:pPr>
                <a:defRPr/>
              </a:pPr>
              <a:t>11/29/2023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475EEE-722A-43A7-B95B-39D407BBD76D}" type="slidenum">
              <a:rPr lang="en-US"/>
              <a:pPr>
                <a:defRPr/>
              </a:pPr>
              <a:t>‹#›</a:t>
            </a:fld>
            <a:endParaRPr lang="en-US"/>
          </a:p>
        </p:txBody>
      </p:sp>
    </p:spTree>
    <p:extLst>
      <p:ext uri="{BB962C8B-B14F-4D97-AF65-F5344CB8AC3E}">
        <p14:creationId xmlns:p14="http://schemas.microsoft.com/office/powerpoint/2010/main" val="20987238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preserve="1" userDrawn="1">
  <p:cSld name="2_Benutzerdefiniertes Layout">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a:xfrm>
            <a:off x="547044" y="889900"/>
            <a:ext cx="7886700" cy="521198"/>
          </a:xfrm>
        </p:spPr>
        <p:txBody>
          <a:bodyPr/>
          <a:lstStyle>
            <a:lvl1pPr>
              <a:defRPr/>
            </a:lvl1pPr>
          </a:lstStyle>
          <a:p>
            <a:pPr>
              <a:defRPr/>
            </a:pPr>
            <a:r>
              <a:rPr lang="de-DE"/>
              <a:t>Mastertitelformat bearbeiten</a:t>
            </a:r>
            <a:br>
              <a:rPr lang="de-DE"/>
            </a:br>
            <a:endParaRPr lang="de-DE"/>
          </a:p>
        </p:txBody>
      </p:sp>
      <p:sp>
        <p:nvSpPr>
          <p:cNvPr id="10" name="Inhaltsplatzhalter 9"/>
          <p:cNvSpPr>
            <a:spLocks noGrp="1"/>
          </p:cNvSpPr>
          <p:nvPr>
            <p:ph sz="quarter" idx="15"/>
          </p:nvPr>
        </p:nvSpPr>
        <p:spPr bwMode="auto">
          <a:xfrm>
            <a:off x="576193" y="3192016"/>
            <a:ext cx="2360583" cy="1593000"/>
          </a:xfrm>
        </p:spPr>
        <p:txBody>
          <a:bodyPr/>
          <a:lstStyle>
            <a:lvl1pPr>
              <a:defRPr sz="1350"/>
            </a:lvl1p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11" name="Inhaltsplatzhalter 9"/>
          <p:cNvSpPr>
            <a:spLocks noGrp="1"/>
          </p:cNvSpPr>
          <p:nvPr>
            <p:ph sz="quarter" idx="16"/>
          </p:nvPr>
        </p:nvSpPr>
        <p:spPr bwMode="auto">
          <a:xfrm>
            <a:off x="5574773" y="1519683"/>
            <a:ext cx="2453611" cy="1593000"/>
          </a:xfrm>
        </p:spPr>
        <p:txBody>
          <a:bodyPr/>
          <a:lstStyle>
            <a:lvl1pPr>
              <a:defRPr sz="1350"/>
            </a:lvl1p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12" name="Inhaltsplatzhalter 9"/>
          <p:cNvSpPr>
            <a:spLocks noGrp="1"/>
          </p:cNvSpPr>
          <p:nvPr>
            <p:ph sz="quarter" idx="17" hasCustomPrompt="1"/>
          </p:nvPr>
        </p:nvSpPr>
        <p:spPr bwMode="auto">
          <a:xfrm>
            <a:off x="5574773" y="3206518"/>
            <a:ext cx="2453611" cy="1593000"/>
          </a:xfrm>
        </p:spPr>
        <p:txBody>
          <a:bodyPr>
            <a:normAutofit/>
          </a:bodyPr>
          <a:lstStyle>
            <a:lvl1pPr>
              <a:defRPr sz="1350"/>
            </a:lvl1p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17" name="Inhaltsplatzhalter 9"/>
          <p:cNvSpPr>
            <a:spLocks noGrp="1"/>
          </p:cNvSpPr>
          <p:nvPr>
            <p:ph sz="quarter" idx="20"/>
          </p:nvPr>
        </p:nvSpPr>
        <p:spPr bwMode="auto">
          <a:xfrm>
            <a:off x="3079292" y="1519683"/>
            <a:ext cx="2356804" cy="1593000"/>
          </a:xfrm>
        </p:spPr>
        <p:txBody>
          <a:bodyPr/>
          <a:lstStyle>
            <a:lvl1pPr>
              <a:defRPr sz="1350"/>
            </a:lvl1p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18" name="Inhaltsplatzhalter 9"/>
          <p:cNvSpPr>
            <a:spLocks noGrp="1"/>
          </p:cNvSpPr>
          <p:nvPr>
            <p:ph sz="quarter" idx="21"/>
          </p:nvPr>
        </p:nvSpPr>
        <p:spPr bwMode="auto">
          <a:xfrm>
            <a:off x="3079292" y="3192016"/>
            <a:ext cx="2356804" cy="1593000"/>
          </a:xfrm>
        </p:spPr>
        <p:txBody>
          <a:bodyPr/>
          <a:lstStyle>
            <a:lvl1pPr>
              <a:defRPr sz="1350"/>
            </a:lvl1p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19" name="Inhaltsplatzhalter 9"/>
          <p:cNvSpPr>
            <a:spLocks noGrp="1"/>
          </p:cNvSpPr>
          <p:nvPr>
            <p:ph sz="quarter" idx="22"/>
          </p:nvPr>
        </p:nvSpPr>
        <p:spPr bwMode="auto">
          <a:xfrm>
            <a:off x="576193" y="1519683"/>
            <a:ext cx="2360583" cy="1593000"/>
          </a:xfrm>
        </p:spPr>
        <p:txBody>
          <a:bodyPr/>
          <a:lstStyle>
            <a:lvl1pPr>
              <a:defRPr sz="1350"/>
            </a:lvl1p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15" name="Foliennummernplatzhalter 14"/>
          <p:cNvSpPr>
            <a:spLocks noGrp="1"/>
          </p:cNvSpPr>
          <p:nvPr>
            <p:ph type="sldNum" sz="quarter" idx="23"/>
          </p:nvPr>
        </p:nvSpPr>
        <p:spPr bwMode="auto">
          <a:xfrm>
            <a:off x="7919680" y="4819085"/>
            <a:ext cx="778626" cy="257029"/>
          </a:xfrm>
        </p:spPr>
        <p:txBody>
          <a:bodyPr/>
          <a:lstStyle/>
          <a:p>
            <a:pPr>
              <a:defRPr/>
            </a:pPr>
            <a:r>
              <a:rPr lang="de-DE"/>
              <a:t>Seite </a:t>
            </a:r>
            <a:fld id="{959D87B1-1F1C-4319-8EA1-6710C33C6049}" type="slidenum">
              <a:rPr lang="de-DE"/>
              <a:t>‹#›</a:t>
            </a:fld>
            <a:endParaRPr lang="de-DE"/>
          </a:p>
        </p:txBody>
      </p:sp>
      <p:pic>
        <p:nvPicPr>
          <p:cNvPr id="13" name="Picture 12"/>
          <p:cNvPicPr>
            <a:picLocks noChangeAspect="1"/>
          </p:cNvPicPr>
          <p:nvPr userDrawn="1"/>
        </p:nvPicPr>
        <p:blipFill>
          <a:blip r:embed="rId2"/>
          <a:stretch/>
        </p:blipFill>
        <p:spPr bwMode="auto">
          <a:xfrm>
            <a:off x="6804249" y="156772"/>
            <a:ext cx="1971675" cy="642938"/>
          </a:xfrm>
          <a:prstGeom prst="rect">
            <a:avLst/>
          </a:prstGeom>
        </p:spPr>
      </p:pic>
    </p:spTree>
    <p:extLst>
      <p:ext uri="{BB962C8B-B14F-4D97-AF65-F5344CB8AC3E}">
        <p14:creationId xmlns:p14="http://schemas.microsoft.com/office/powerpoint/2010/main" val="30760605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preserve="1" userDrawn="1">
  <p:cSld name="3_Benutzerdefiniertes Layout">
    <p:spTree>
      <p:nvGrpSpPr>
        <p:cNvPr id="1" name=""/>
        <p:cNvGrpSpPr/>
        <p:nvPr/>
      </p:nvGrpSpPr>
      <p:grpSpPr bwMode="auto">
        <a:xfrm>
          <a:off x="0" y="0"/>
          <a:ext cx="0" cy="0"/>
          <a:chOff x="0" y="0"/>
          <a:chExt cx="0" cy="0"/>
        </a:xfrm>
      </p:grpSpPr>
      <p:sp>
        <p:nvSpPr>
          <p:cNvPr id="2" name="Titel 1"/>
          <p:cNvSpPr>
            <a:spLocks noGrp="1"/>
          </p:cNvSpPr>
          <p:nvPr>
            <p:ph type="title" hasCustomPrompt="1"/>
          </p:nvPr>
        </p:nvSpPr>
        <p:spPr bwMode="auto">
          <a:xfrm>
            <a:off x="562284" y="889900"/>
            <a:ext cx="7886700" cy="521198"/>
          </a:xfrm>
        </p:spPr>
        <p:txBody>
          <a:bodyPr/>
          <a:lstStyle>
            <a:lvl1pPr>
              <a:defRPr/>
            </a:lvl1pPr>
          </a:lstStyle>
          <a:p>
            <a:pPr>
              <a:defRPr/>
            </a:pPr>
            <a:r>
              <a:rPr lang="de-DE"/>
              <a:t>Mastertitelformat bearbeiten</a:t>
            </a:r>
            <a:br>
              <a:rPr lang="de-DE"/>
            </a:br>
            <a:endParaRPr lang="de-DE"/>
          </a:p>
        </p:txBody>
      </p:sp>
      <p:sp>
        <p:nvSpPr>
          <p:cNvPr id="6" name="Inhaltsplatzhalter 5"/>
          <p:cNvSpPr>
            <a:spLocks noGrp="1"/>
          </p:cNvSpPr>
          <p:nvPr>
            <p:ph sz="quarter" idx="12"/>
          </p:nvPr>
        </p:nvSpPr>
        <p:spPr bwMode="auto">
          <a:xfrm>
            <a:off x="565617" y="1583294"/>
            <a:ext cx="3722688" cy="2376487"/>
          </a:xfrm>
        </p:spPr>
        <p:txBody>
          <a:body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7" name="Inhaltsplatzhalter 5"/>
          <p:cNvSpPr>
            <a:spLocks noGrp="1"/>
          </p:cNvSpPr>
          <p:nvPr>
            <p:ph sz="quarter" idx="13"/>
          </p:nvPr>
        </p:nvSpPr>
        <p:spPr bwMode="auto">
          <a:xfrm>
            <a:off x="5054091" y="2193132"/>
            <a:ext cx="3722688" cy="2376487"/>
          </a:xfrm>
        </p:spPr>
        <p:txBody>
          <a:bodyPr/>
          <a:lstStyle/>
          <a:p>
            <a:pPr>
              <a:defRPr/>
            </a:pPr>
            <a:r>
              <a:rPr lang="de-DE"/>
              <a:t>Mastertextformat bearbeiten</a:t>
            </a:r>
            <a:br>
              <a:rPr lang="de-DE"/>
            </a:br>
            <a:r>
              <a:rPr lang="de-DE"/>
              <a:t>Zweite Ebene</a:t>
            </a:r>
            <a:br>
              <a:rPr lang="de-DE"/>
            </a:br>
            <a:r>
              <a:rPr lang="de-DE"/>
              <a:t>Dritte Ebene</a:t>
            </a:r>
            <a:br>
              <a:rPr lang="de-DE"/>
            </a:br>
            <a:r>
              <a:rPr lang="de-DE"/>
              <a:t>Vierte Ebene</a:t>
            </a:r>
            <a:br>
              <a:rPr lang="de-DE"/>
            </a:br>
            <a:r>
              <a:rPr lang="de-DE"/>
              <a:t>Fünfte Ebene</a:t>
            </a:r>
            <a:endParaRPr/>
          </a:p>
        </p:txBody>
      </p:sp>
      <p:sp>
        <p:nvSpPr>
          <p:cNvPr id="9" name="Foliennummernplatzhalter 14"/>
          <p:cNvSpPr>
            <a:spLocks noGrp="1"/>
          </p:cNvSpPr>
          <p:nvPr>
            <p:ph type="sldNum" sz="quarter" idx="16"/>
          </p:nvPr>
        </p:nvSpPr>
        <p:spPr bwMode="auto">
          <a:xfrm>
            <a:off x="7919680" y="4819085"/>
            <a:ext cx="778626" cy="257029"/>
          </a:xfrm>
        </p:spPr>
        <p:txBody>
          <a:bodyPr/>
          <a:lstStyle/>
          <a:p>
            <a:pPr>
              <a:defRPr/>
            </a:pPr>
            <a:r>
              <a:rPr lang="de-DE"/>
              <a:t>Seite </a:t>
            </a:r>
            <a:fld id="{959D87B1-1F1C-4319-8EA1-6710C33C6049}" type="slidenum">
              <a:rPr lang="de-DE"/>
              <a:t>‹#›</a:t>
            </a:fld>
            <a:endParaRPr lang="de-DE"/>
          </a:p>
        </p:txBody>
      </p:sp>
      <p:pic>
        <p:nvPicPr>
          <p:cNvPr id="8" name="Picture 7"/>
          <p:cNvPicPr>
            <a:picLocks noChangeAspect="1"/>
          </p:cNvPicPr>
          <p:nvPr userDrawn="1"/>
        </p:nvPicPr>
        <p:blipFill>
          <a:blip r:embed="rId2"/>
          <a:stretch/>
        </p:blipFill>
        <p:spPr bwMode="auto">
          <a:xfrm>
            <a:off x="6804249" y="156772"/>
            <a:ext cx="1971675" cy="642938"/>
          </a:xfrm>
          <a:prstGeom prst="rect">
            <a:avLst/>
          </a:prstGeom>
        </p:spPr>
      </p:pic>
    </p:spTree>
    <p:extLst>
      <p:ext uri="{BB962C8B-B14F-4D97-AF65-F5344CB8AC3E}">
        <p14:creationId xmlns:p14="http://schemas.microsoft.com/office/powerpoint/2010/main" val="390822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type="obj" userDrawn="1">
  <p:cSld name="Titel und Inhal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de-DE"/>
              <a:t>Titelmasterformat durch Klicken bearbeiten</a:t>
            </a:r>
            <a:endParaRPr lang="en-US"/>
          </a:p>
        </p:txBody>
      </p:sp>
      <p:sp>
        <p:nvSpPr>
          <p:cNvPr id="5" name="Content Placeholder 2"/>
          <p:cNvSpPr>
            <a:spLocks noGrp="1"/>
          </p:cNvSpPr>
          <p:nvPr>
            <p:ph idx="1"/>
          </p:nvPr>
        </p:nvSpPr>
        <p:spPr bwMode="auto">
          <a:xfrm>
            <a:off x="395288" y="789386"/>
            <a:ext cx="8424862" cy="1828193"/>
          </a:xfrm>
        </p:spPr>
        <p:txBody>
          <a:bodyPr/>
          <a:lstStyle/>
          <a:p>
            <a:pPr lvl="0">
              <a:defRPr/>
            </a:pPr>
            <a:r>
              <a:rPr lang="de-DE"/>
              <a:t>Textmasterformat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6" name="Rectangle 11"/>
          <p:cNvSpPr>
            <a:spLocks noGrp="1" noChangeArrowheads="1"/>
          </p:cNvSpPr>
          <p:nvPr>
            <p:ph type="sldNum" sz="quarter" idx="10"/>
          </p:nvPr>
        </p:nvSpPr>
        <p:spPr bwMode="auto">
          <a:ln/>
        </p:spPr>
        <p:txBody>
          <a:bodyPr/>
          <a:lstStyle>
            <a:lvl1pPr>
              <a:defRPr/>
            </a:lvl1pPr>
          </a:lstStyle>
          <a:p>
            <a:pPr>
              <a:defRPr/>
            </a:pPr>
            <a:fld id="{C1BCE0EB-BB4B-4A11-9618-B925DB73F3DB}" type="slidenum">
              <a:rPr lang="en-US"/>
              <a:t>‹#›</a:t>
            </a:fld>
            <a:endParaRPr lang="en-US"/>
          </a:p>
        </p:txBody>
      </p:sp>
      <p:sp>
        <p:nvSpPr>
          <p:cNvPr id="7" name="Rectangle 17"/>
          <p:cNvSpPr>
            <a:spLocks noGrp="1" noChangeArrowheads="1"/>
          </p:cNvSpPr>
          <p:nvPr>
            <p:ph type="ftr" sz="quarter" idx="11"/>
          </p:nvPr>
        </p:nvSpPr>
        <p:spPr bwMode="auto">
          <a:ln/>
        </p:spPr>
        <p:txBody>
          <a:bodyPr/>
          <a:lstStyle>
            <a:lvl1pPr>
              <a:defRPr/>
            </a:lvl1pPr>
          </a:lstStyle>
          <a:p>
            <a:pPr>
              <a:defRPr/>
            </a:pPr>
            <a:r>
              <a:rPr lang="en-US" dirty="0"/>
              <a:t>Hattermann@pik-potsdam.de - GCM2020 Climate &amp; Life (I)</a:t>
            </a:r>
          </a:p>
        </p:txBody>
      </p:sp>
    </p:spTree>
    <p:extLst>
      <p:ext uri="{BB962C8B-B14F-4D97-AF65-F5344CB8AC3E}">
        <p14:creationId xmlns:p14="http://schemas.microsoft.com/office/powerpoint/2010/main" val="39715182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PhAnim="0" userDrawn="1">
  <p:cSld name="Nur Titel">
    <p:spTree>
      <p:nvGrpSpPr>
        <p:cNvPr id="1" name=""/>
        <p:cNvGrpSpPr/>
        <p:nvPr/>
      </p:nvGrpSpPr>
      <p:grpSpPr bwMode="auto">
        <a:xfrm>
          <a:off x="0" y="0"/>
          <a:ext cx="0" cy="0"/>
          <a:chOff x="0" y="0"/>
          <a:chExt cx="0" cy="0"/>
        </a:xfrm>
      </p:grpSpPr>
      <p:sp>
        <p:nvSpPr>
          <p:cNvPr id="5" name="Rectangle 11"/>
          <p:cNvSpPr>
            <a:spLocks noGrp="1" noChangeArrowheads="1"/>
          </p:cNvSpPr>
          <p:nvPr>
            <p:ph type="sldNum" sz="quarter" idx="10"/>
          </p:nvPr>
        </p:nvSpPr>
        <p:spPr bwMode="auto">
          <a:ln/>
        </p:spPr>
        <p:txBody>
          <a:bodyPr/>
          <a:lstStyle>
            <a:lvl1pPr>
              <a:defRPr/>
            </a:lvl1pPr>
          </a:lstStyle>
          <a:p>
            <a:pPr>
              <a:defRPr/>
            </a:pPr>
            <a:fld id="{892B7B08-D143-4FDC-85BD-C47EF51B59C1}" type="slidenum">
              <a:rPr lang="en-US"/>
              <a:t>‹#›</a:t>
            </a:fld>
            <a:endParaRPr lang="en-US"/>
          </a:p>
        </p:txBody>
      </p:sp>
      <p:sp>
        <p:nvSpPr>
          <p:cNvPr id="6" name="Rectangle 17"/>
          <p:cNvSpPr>
            <a:spLocks noGrp="1" noChangeArrowheads="1"/>
          </p:cNvSpPr>
          <p:nvPr>
            <p:ph type="ftr" sz="quarter" idx="11"/>
          </p:nvPr>
        </p:nvSpPr>
        <p:spPr bwMode="auto">
          <a:ln/>
        </p:spPr>
        <p:txBody>
          <a:bodyPr/>
          <a:lstStyle>
            <a:lvl1pPr>
              <a:defRPr/>
            </a:lvl1pPr>
          </a:lstStyle>
          <a:p>
            <a:pPr>
              <a:defRPr/>
            </a:pPr>
            <a:endParaRPr lang="en-US" dirty="0"/>
          </a:p>
        </p:txBody>
      </p:sp>
      <p:sp>
        <p:nvSpPr>
          <p:cNvPr id="2" name="Title 1">
            <a:extLst>
              <a:ext uri="{FF2B5EF4-FFF2-40B4-BE49-F238E27FC236}">
                <a16:creationId xmlns:a16="http://schemas.microsoft.com/office/drawing/2014/main" id="{5B3F1F91-F1E9-4A42-9AFC-1ACCD27BE3B9}"/>
              </a:ext>
            </a:extLst>
          </p:cNvPr>
          <p:cNvSpPr>
            <a:spLocks noGrp="1"/>
          </p:cNvSpPr>
          <p:nvPr>
            <p:ph type="title"/>
          </p:nvPr>
        </p:nvSpPr>
        <p:spPr/>
        <p:txBody>
          <a:bodyPr/>
          <a:lstStyle/>
          <a:p>
            <a:r>
              <a:rPr lang="en-US"/>
              <a:t>Click to edit Master title style</a:t>
            </a:r>
            <a:endParaRPr lang="en-DE"/>
          </a:p>
        </p:txBody>
      </p:sp>
    </p:spTree>
    <p:extLst>
      <p:ext uri="{BB962C8B-B14F-4D97-AF65-F5344CB8AC3E}">
        <p14:creationId xmlns:p14="http://schemas.microsoft.com/office/powerpoint/2010/main" val="23320995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69219"/>
            <a:ext cx="7886700" cy="2894082"/>
          </a:xfrm>
        </p:spPr>
        <p:txBody>
          <a:bodyPr>
            <a:noAutofit/>
          </a:bodyPr>
          <a:lstStyle>
            <a:lvl1pPr marL="0" indent="0">
              <a:lnSpc>
                <a:spcPct val="100000"/>
              </a:lnSpc>
              <a:spcBef>
                <a:spcPts val="0"/>
              </a:spcBef>
              <a:spcAft>
                <a:spcPts val="750"/>
              </a:spcAft>
              <a:buFont typeface="Arial" panose="020B0604020202020204" pitchFamily="34" charset="0"/>
              <a:buNone/>
              <a:defRPr sz="1800">
                <a:latin typeface="+mn-lt"/>
              </a:defRPr>
            </a:lvl1pPr>
            <a:lvl2pPr marL="342900" indent="0">
              <a:lnSpc>
                <a:spcPct val="100000"/>
              </a:lnSpc>
              <a:spcBef>
                <a:spcPts val="0"/>
              </a:spcBef>
              <a:spcAft>
                <a:spcPts val="450"/>
              </a:spcAft>
              <a:buFont typeface="Arial" panose="020B0604020202020204" pitchFamily="34" charset="0"/>
              <a:buNone/>
              <a:defRPr>
                <a:latin typeface="+mn-lt"/>
              </a:defRPr>
            </a:lvl2pPr>
            <a:lvl3pPr marL="685800" indent="0">
              <a:spcBef>
                <a:spcPts val="0"/>
              </a:spcBef>
              <a:spcAft>
                <a:spcPts val="450"/>
              </a:spcAft>
              <a:buFont typeface="Arial" panose="020B0604020202020204" pitchFamily="34" charset="0"/>
              <a:buNone/>
              <a:defRPr>
                <a:latin typeface="+mn-lt"/>
              </a:defRPr>
            </a:lvl3pPr>
            <a:lvl4pPr marL="1028700" indent="0">
              <a:spcBef>
                <a:spcPts val="0"/>
              </a:spcBef>
              <a:spcAft>
                <a:spcPts val="450"/>
              </a:spcAft>
              <a:buFont typeface="Arial" panose="020B0604020202020204" pitchFamily="34" charset="0"/>
              <a:buNone/>
              <a:defRPr>
                <a:latin typeface="+mn-lt"/>
              </a:defRPr>
            </a:lvl4pPr>
            <a:lvl5pPr marL="1371600" indent="0">
              <a:spcBef>
                <a:spcPts val="0"/>
              </a:spcBef>
              <a:spcAft>
                <a:spcPts val="450"/>
              </a:spcAft>
              <a:buFont typeface="Arial" panose="020B0604020202020204" pitchFamily="34" charset="0"/>
              <a:buNone/>
              <a:defRPr>
                <a:latin typeface="+mn-lt"/>
              </a:defRPr>
            </a:lvl5pPr>
          </a:lstStyle>
          <a:p>
            <a:pPr lvl="0"/>
            <a:r>
              <a:rPr lang="en-US" dirty="0"/>
              <a:t>Click to edit Master text styles</a:t>
            </a:r>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1B44015D-9407-488E-8AD7-722ADB5AEF29}" type="slidenum">
              <a:rPr lang="de-DE" smtClean="0"/>
              <a:t>‹#›</a:t>
            </a:fld>
            <a:endParaRPr lang="de-DE" dirty="0"/>
          </a:p>
        </p:txBody>
      </p:sp>
      <p:pic>
        <p:nvPicPr>
          <p:cNvPr id="9" name="Picture 10" descr="A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1450" y="4512469"/>
            <a:ext cx="10287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6"/>
          <p:cNvSpPr>
            <a:spLocks noChangeShapeType="1"/>
          </p:cNvSpPr>
          <p:nvPr userDrawn="1"/>
        </p:nvSpPr>
        <p:spPr bwMode="auto">
          <a:xfrm>
            <a:off x="1269205" y="4677965"/>
            <a:ext cx="7246145" cy="2442"/>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de-DE" sz="1800"/>
          </a:p>
        </p:txBody>
      </p:sp>
      <p:grpSp>
        <p:nvGrpSpPr>
          <p:cNvPr id="12" name="Gruppieren 51"/>
          <p:cNvGrpSpPr>
            <a:grpSpLocks noChangeAspect="1"/>
          </p:cNvGrpSpPr>
          <p:nvPr userDrawn="1"/>
        </p:nvGrpSpPr>
        <p:grpSpPr>
          <a:xfrm>
            <a:off x="8443902" y="169850"/>
            <a:ext cx="529633" cy="378000"/>
            <a:chOff x="7215188" y="176213"/>
            <a:chExt cx="1552575" cy="1108075"/>
          </a:xfrm>
        </p:grpSpPr>
        <p:sp>
          <p:nvSpPr>
            <p:cNvPr id="13" name="Freeform 6"/>
            <p:cNvSpPr>
              <a:spLocks/>
            </p:cNvSpPr>
            <p:nvPr/>
          </p:nvSpPr>
          <p:spPr bwMode="auto">
            <a:xfrm>
              <a:off x="8253413" y="292100"/>
              <a:ext cx="514350" cy="806450"/>
            </a:xfrm>
            <a:custGeom>
              <a:avLst/>
              <a:gdLst>
                <a:gd name="T0" fmla="*/ 555 w 973"/>
                <a:gd name="T1" fmla="*/ 2 h 1523"/>
                <a:gd name="T2" fmla="*/ 625 w 973"/>
                <a:gd name="T3" fmla="*/ 19 h 1523"/>
                <a:gd name="T4" fmla="*/ 694 w 973"/>
                <a:gd name="T5" fmla="*/ 52 h 1523"/>
                <a:gd name="T6" fmla="*/ 753 w 973"/>
                <a:gd name="T7" fmla="*/ 98 h 1523"/>
                <a:gd name="T8" fmla="*/ 805 w 973"/>
                <a:gd name="T9" fmla="*/ 158 h 1523"/>
                <a:gd name="T10" fmla="*/ 847 w 973"/>
                <a:gd name="T11" fmla="*/ 230 h 1523"/>
                <a:gd name="T12" fmla="*/ 878 w 973"/>
                <a:gd name="T13" fmla="*/ 314 h 1523"/>
                <a:gd name="T14" fmla="*/ 895 w 973"/>
                <a:gd name="T15" fmla="*/ 409 h 1523"/>
                <a:gd name="T16" fmla="*/ 895 w 973"/>
                <a:gd name="T17" fmla="*/ 519 h 1523"/>
                <a:gd name="T18" fmla="*/ 878 w 973"/>
                <a:gd name="T19" fmla="*/ 628 h 1523"/>
                <a:gd name="T20" fmla="*/ 846 w 973"/>
                <a:gd name="T21" fmla="*/ 723 h 1523"/>
                <a:gd name="T22" fmla="*/ 770 w 973"/>
                <a:gd name="T23" fmla="*/ 866 h 1523"/>
                <a:gd name="T24" fmla="*/ 698 w 973"/>
                <a:gd name="T25" fmla="*/ 969 h 1523"/>
                <a:gd name="T26" fmla="*/ 641 w 973"/>
                <a:gd name="T27" fmla="*/ 1043 h 1523"/>
                <a:gd name="T28" fmla="*/ 587 w 973"/>
                <a:gd name="T29" fmla="*/ 1105 h 1523"/>
                <a:gd name="T30" fmla="*/ 550 w 973"/>
                <a:gd name="T31" fmla="*/ 1144 h 1523"/>
                <a:gd name="T32" fmla="*/ 529 w 973"/>
                <a:gd name="T33" fmla="*/ 1164 h 1523"/>
                <a:gd name="T34" fmla="*/ 973 w 973"/>
                <a:gd name="T35" fmla="*/ 1523 h 1523"/>
                <a:gd name="T36" fmla="*/ 13 w 973"/>
                <a:gd name="T37" fmla="*/ 1275 h 1523"/>
                <a:gd name="T38" fmla="*/ 418 w 973"/>
                <a:gd name="T39" fmla="*/ 764 h 1523"/>
                <a:gd name="T40" fmla="*/ 462 w 973"/>
                <a:gd name="T41" fmla="*/ 701 h 1523"/>
                <a:gd name="T42" fmla="*/ 491 w 973"/>
                <a:gd name="T43" fmla="*/ 648 h 1523"/>
                <a:gd name="T44" fmla="*/ 516 w 973"/>
                <a:gd name="T45" fmla="*/ 563 h 1523"/>
                <a:gd name="T46" fmla="*/ 517 w 973"/>
                <a:gd name="T47" fmla="*/ 494 h 1523"/>
                <a:gd name="T48" fmla="*/ 506 w 973"/>
                <a:gd name="T49" fmla="*/ 457 h 1523"/>
                <a:gd name="T50" fmla="*/ 485 w 973"/>
                <a:gd name="T51" fmla="*/ 439 h 1523"/>
                <a:gd name="T52" fmla="*/ 450 w 973"/>
                <a:gd name="T53" fmla="*/ 434 h 1523"/>
                <a:gd name="T54" fmla="*/ 415 w 973"/>
                <a:gd name="T55" fmla="*/ 444 h 1523"/>
                <a:gd name="T56" fmla="*/ 370 w 973"/>
                <a:gd name="T57" fmla="*/ 470 h 1523"/>
                <a:gd name="T58" fmla="*/ 315 w 973"/>
                <a:gd name="T59" fmla="*/ 517 h 1523"/>
                <a:gd name="T60" fmla="*/ 252 w 973"/>
                <a:gd name="T61" fmla="*/ 586 h 1523"/>
                <a:gd name="T62" fmla="*/ 181 w 973"/>
                <a:gd name="T63" fmla="*/ 680 h 1523"/>
                <a:gd name="T64" fmla="*/ 27 w 973"/>
                <a:gd name="T65" fmla="*/ 311 h 1523"/>
                <a:gd name="T66" fmla="*/ 85 w 973"/>
                <a:gd name="T67" fmla="*/ 239 h 1523"/>
                <a:gd name="T68" fmla="*/ 152 w 973"/>
                <a:gd name="T69" fmla="*/ 164 h 1523"/>
                <a:gd name="T70" fmla="*/ 234 w 973"/>
                <a:gd name="T71" fmla="*/ 95 h 1523"/>
                <a:gd name="T72" fmla="*/ 332 w 973"/>
                <a:gd name="T73" fmla="*/ 38 h 1523"/>
                <a:gd name="T74" fmla="*/ 400 w 973"/>
                <a:gd name="T75" fmla="*/ 14 h 1523"/>
                <a:gd name="T76" fmla="*/ 477 w 973"/>
                <a:gd name="T77" fmla="*/ 2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73" h="1523">
                  <a:moveTo>
                    <a:pt x="519" y="0"/>
                  </a:moveTo>
                  <a:lnTo>
                    <a:pt x="555" y="2"/>
                  </a:lnTo>
                  <a:lnTo>
                    <a:pt x="590" y="9"/>
                  </a:lnTo>
                  <a:lnTo>
                    <a:pt x="625" y="19"/>
                  </a:lnTo>
                  <a:lnTo>
                    <a:pt x="659" y="33"/>
                  </a:lnTo>
                  <a:lnTo>
                    <a:pt x="694" y="52"/>
                  </a:lnTo>
                  <a:lnTo>
                    <a:pt x="724" y="73"/>
                  </a:lnTo>
                  <a:lnTo>
                    <a:pt x="753" y="98"/>
                  </a:lnTo>
                  <a:lnTo>
                    <a:pt x="780" y="126"/>
                  </a:lnTo>
                  <a:lnTo>
                    <a:pt x="805" y="158"/>
                  </a:lnTo>
                  <a:lnTo>
                    <a:pt x="828" y="192"/>
                  </a:lnTo>
                  <a:lnTo>
                    <a:pt x="847" y="230"/>
                  </a:lnTo>
                  <a:lnTo>
                    <a:pt x="865" y="270"/>
                  </a:lnTo>
                  <a:lnTo>
                    <a:pt x="878" y="314"/>
                  </a:lnTo>
                  <a:lnTo>
                    <a:pt x="888" y="360"/>
                  </a:lnTo>
                  <a:lnTo>
                    <a:pt x="895" y="409"/>
                  </a:lnTo>
                  <a:lnTo>
                    <a:pt x="897" y="459"/>
                  </a:lnTo>
                  <a:lnTo>
                    <a:pt x="895" y="519"/>
                  </a:lnTo>
                  <a:lnTo>
                    <a:pt x="888" y="575"/>
                  </a:lnTo>
                  <a:lnTo>
                    <a:pt x="878" y="628"/>
                  </a:lnTo>
                  <a:lnTo>
                    <a:pt x="864" y="678"/>
                  </a:lnTo>
                  <a:lnTo>
                    <a:pt x="846" y="723"/>
                  </a:lnTo>
                  <a:lnTo>
                    <a:pt x="810" y="796"/>
                  </a:lnTo>
                  <a:lnTo>
                    <a:pt x="770" y="866"/>
                  </a:lnTo>
                  <a:lnTo>
                    <a:pt x="724" y="933"/>
                  </a:lnTo>
                  <a:lnTo>
                    <a:pt x="698" y="969"/>
                  </a:lnTo>
                  <a:lnTo>
                    <a:pt x="670" y="1006"/>
                  </a:lnTo>
                  <a:lnTo>
                    <a:pt x="641" y="1043"/>
                  </a:lnTo>
                  <a:lnTo>
                    <a:pt x="613" y="1076"/>
                  </a:lnTo>
                  <a:lnTo>
                    <a:pt x="587" y="1105"/>
                  </a:lnTo>
                  <a:lnTo>
                    <a:pt x="564" y="1130"/>
                  </a:lnTo>
                  <a:lnTo>
                    <a:pt x="550" y="1144"/>
                  </a:lnTo>
                  <a:lnTo>
                    <a:pt x="538" y="1155"/>
                  </a:lnTo>
                  <a:lnTo>
                    <a:pt x="529" y="1164"/>
                  </a:lnTo>
                  <a:lnTo>
                    <a:pt x="973" y="1164"/>
                  </a:lnTo>
                  <a:lnTo>
                    <a:pt x="973" y="1523"/>
                  </a:lnTo>
                  <a:lnTo>
                    <a:pt x="13" y="1523"/>
                  </a:lnTo>
                  <a:lnTo>
                    <a:pt x="13" y="1275"/>
                  </a:lnTo>
                  <a:lnTo>
                    <a:pt x="392" y="799"/>
                  </a:lnTo>
                  <a:lnTo>
                    <a:pt x="418" y="764"/>
                  </a:lnTo>
                  <a:lnTo>
                    <a:pt x="442" y="732"/>
                  </a:lnTo>
                  <a:lnTo>
                    <a:pt x="462" y="701"/>
                  </a:lnTo>
                  <a:lnTo>
                    <a:pt x="478" y="673"/>
                  </a:lnTo>
                  <a:lnTo>
                    <a:pt x="491" y="648"/>
                  </a:lnTo>
                  <a:lnTo>
                    <a:pt x="507" y="606"/>
                  </a:lnTo>
                  <a:lnTo>
                    <a:pt x="516" y="563"/>
                  </a:lnTo>
                  <a:lnTo>
                    <a:pt x="519" y="518"/>
                  </a:lnTo>
                  <a:lnTo>
                    <a:pt x="517" y="494"/>
                  </a:lnTo>
                  <a:lnTo>
                    <a:pt x="513" y="473"/>
                  </a:lnTo>
                  <a:lnTo>
                    <a:pt x="506" y="457"/>
                  </a:lnTo>
                  <a:lnTo>
                    <a:pt x="498" y="447"/>
                  </a:lnTo>
                  <a:lnTo>
                    <a:pt x="485" y="439"/>
                  </a:lnTo>
                  <a:lnTo>
                    <a:pt x="470" y="435"/>
                  </a:lnTo>
                  <a:lnTo>
                    <a:pt x="450" y="434"/>
                  </a:lnTo>
                  <a:lnTo>
                    <a:pt x="434" y="436"/>
                  </a:lnTo>
                  <a:lnTo>
                    <a:pt x="415" y="444"/>
                  </a:lnTo>
                  <a:lnTo>
                    <a:pt x="394" y="455"/>
                  </a:lnTo>
                  <a:lnTo>
                    <a:pt x="370" y="470"/>
                  </a:lnTo>
                  <a:lnTo>
                    <a:pt x="343" y="491"/>
                  </a:lnTo>
                  <a:lnTo>
                    <a:pt x="315" y="517"/>
                  </a:lnTo>
                  <a:lnTo>
                    <a:pt x="284" y="549"/>
                  </a:lnTo>
                  <a:lnTo>
                    <a:pt x="252" y="586"/>
                  </a:lnTo>
                  <a:lnTo>
                    <a:pt x="217" y="630"/>
                  </a:lnTo>
                  <a:lnTo>
                    <a:pt x="181" y="680"/>
                  </a:lnTo>
                  <a:lnTo>
                    <a:pt x="0" y="341"/>
                  </a:lnTo>
                  <a:lnTo>
                    <a:pt x="27" y="311"/>
                  </a:lnTo>
                  <a:lnTo>
                    <a:pt x="55" y="278"/>
                  </a:lnTo>
                  <a:lnTo>
                    <a:pt x="85" y="239"/>
                  </a:lnTo>
                  <a:lnTo>
                    <a:pt x="117" y="201"/>
                  </a:lnTo>
                  <a:lnTo>
                    <a:pt x="152" y="164"/>
                  </a:lnTo>
                  <a:lnTo>
                    <a:pt x="191" y="128"/>
                  </a:lnTo>
                  <a:lnTo>
                    <a:pt x="234" y="95"/>
                  </a:lnTo>
                  <a:lnTo>
                    <a:pt x="280" y="65"/>
                  </a:lnTo>
                  <a:lnTo>
                    <a:pt x="332" y="38"/>
                  </a:lnTo>
                  <a:lnTo>
                    <a:pt x="365" y="24"/>
                  </a:lnTo>
                  <a:lnTo>
                    <a:pt x="400" y="14"/>
                  </a:lnTo>
                  <a:lnTo>
                    <a:pt x="437" y="6"/>
                  </a:lnTo>
                  <a:lnTo>
                    <a:pt x="477" y="2"/>
                  </a:lnTo>
                  <a:lnTo>
                    <a:pt x="519" y="0"/>
                  </a:lnTo>
                  <a:close/>
                </a:path>
              </a:pathLst>
            </a:custGeom>
            <a:solidFill>
              <a:srgbClr val="E6803A"/>
            </a:solidFill>
            <a:ln w="0">
              <a:solidFill>
                <a:srgbClr val="E6803A"/>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sp>
          <p:nvSpPr>
            <p:cNvPr id="14" name="Freeform 7"/>
            <p:cNvSpPr>
              <a:spLocks noEditPoints="1"/>
            </p:cNvSpPr>
            <p:nvPr/>
          </p:nvSpPr>
          <p:spPr bwMode="auto">
            <a:xfrm>
              <a:off x="7642225" y="515938"/>
              <a:ext cx="682625" cy="768350"/>
            </a:xfrm>
            <a:custGeom>
              <a:avLst/>
              <a:gdLst>
                <a:gd name="T0" fmla="*/ 420 w 1291"/>
                <a:gd name="T1" fmla="*/ 1122 h 1451"/>
                <a:gd name="T2" fmla="*/ 584 w 1291"/>
                <a:gd name="T3" fmla="*/ 1120 h 1451"/>
                <a:gd name="T4" fmla="*/ 663 w 1291"/>
                <a:gd name="T5" fmla="*/ 1104 h 1451"/>
                <a:gd name="T6" fmla="*/ 729 w 1291"/>
                <a:gd name="T7" fmla="*/ 1073 h 1451"/>
                <a:gd name="T8" fmla="*/ 783 w 1291"/>
                <a:gd name="T9" fmla="*/ 1028 h 1451"/>
                <a:gd name="T10" fmla="*/ 818 w 1291"/>
                <a:gd name="T11" fmla="*/ 973 h 1451"/>
                <a:gd name="T12" fmla="*/ 843 w 1291"/>
                <a:gd name="T13" fmla="*/ 903 h 1451"/>
                <a:gd name="T14" fmla="*/ 858 w 1291"/>
                <a:gd name="T15" fmla="*/ 817 h 1451"/>
                <a:gd name="T16" fmla="*/ 863 w 1291"/>
                <a:gd name="T17" fmla="*/ 716 h 1451"/>
                <a:gd name="T18" fmla="*/ 858 w 1291"/>
                <a:gd name="T19" fmla="*/ 617 h 1451"/>
                <a:gd name="T20" fmla="*/ 841 w 1291"/>
                <a:gd name="T21" fmla="*/ 534 h 1451"/>
                <a:gd name="T22" fmla="*/ 815 w 1291"/>
                <a:gd name="T23" fmla="*/ 467 h 1451"/>
                <a:gd name="T24" fmla="*/ 778 w 1291"/>
                <a:gd name="T25" fmla="*/ 414 h 1451"/>
                <a:gd name="T26" fmla="*/ 732 w 1291"/>
                <a:gd name="T27" fmla="*/ 375 h 1451"/>
                <a:gd name="T28" fmla="*/ 676 w 1291"/>
                <a:gd name="T29" fmla="*/ 349 h 1451"/>
                <a:gd name="T30" fmla="*/ 589 w 1291"/>
                <a:gd name="T31" fmla="*/ 332 h 1451"/>
                <a:gd name="T32" fmla="*/ 420 w 1291"/>
                <a:gd name="T33" fmla="*/ 330 h 1451"/>
                <a:gd name="T34" fmla="*/ 564 w 1291"/>
                <a:gd name="T35" fmla="*/ 0 h 1451"/>
                <a:gd name="T36" fmla="*/ 711 w 1291"/>
                <a:gd name="T37" fmla="*/ 10 h 1451"/>
                <a:gd name="T38" fmla="*/ 850 w 1291"/>
                <a:gd name="T39" fmla="*/ 41 h 1451"/>
                <a:gd name="T40" fmla="*/ 950 w 1291"/>
                <a:gd name="T41" fmla="*/ 82 h 1451"/>
                <a:gd name="T42" fmla="*/ 1039 w 1291"/>
                <a:gd name="T43" fmla="*/ 138 h 1451"/>
                <a:gd name="T44" fmla="*/ 1118 w 1291"/>
                <a:gd name="T45" fmla="*/ 208 h 1451"/>
                <a:gd name="T46" fmla="*/ 1183 w 1291"/>
                <a:gd name="T47" fmla="*/ 294 h 1451"/>
                <a:gd name="T48" fmla="*/ 1234 w 1291"/>
                <a:gd name="T49" fmla="*/ 396 h 1451"/>
                <a:gd name="T50" fmla="*/ 1266 w 1291"/>
                <a:gd name="T51" fmla="*/ 493 h 1451"/>
                <a:gd name="T52" fmla="*/ 1285 w 1291"/>
                <a:gd name="T53" fmla="*/ 601 h 1451"/>
                <a:gd name="T54" fmla="*/ 1291 w 1291"/>
                <a:gd name="T55" fmla="*/ 721 h 1451"/>
                <a:gd name="T56" fmla="*/ 1285 w 1291"/>
                <a:gd name="T57" fmla="*/ 841 h 1451"/>
                <a:gd name="T58" fmla="*/ 1266 w 1291"/>
                <a:gd name="T59" fmla="*/ 950 h 1451"/>
                <a:gd name="T60" fmla="*/ 1234 w 1291"/>
                <a:gd name="T61" fmla="*/ 1047 h 1451"/>
                <a:gd name="T62" fmla="*/ 1183 w 1291"/>
                <a:gd name="T63" fmla="*/ 1149 h 1451"/>
                <a:gd name="T64" fmla="*/ 1118 w 1291"/>
                <a:gd name="T65" fmla="*/ 1236 h 1451"/>
                <a:gd name="T66" fmla="*/ 1039 w 1291"/>
                <a:gd name="T67" fmla="*/ 1308 h 1451"/>
                <a:gd name="T68" fmla="*/ 950 w 1291"/>
                <a:gd name="T69" fmla="*/ 1365 h 1451"/>
                <a:gd name="T70" fmla="*/ 849 w 1291"/>
                <a:gd name="T71" fmla="*/ 1407 h 1451"/>
                <a:gd name="T72" fmla="*/ 710 w 1291"/>
                <a:gd name="T73" fmla="*/ 1440 h 1451"/>
                <a:gd name="T74" fmla="*/ 562 w 1291"/>
                <a:gd name="T75" fmla="*/ 1451 h 1451"/>
                <a:gd name="T76" fmla="*/ 0 w 1291"/>
                <a:gd name="T7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1" h="1451">
                  <a:moveTo>
                    <a:pt x="420" y="330"/>
                  </a:moveTo>
                  <a:lnTo>
                    <a:pt x="420" y="1122"/>
                  </a:lnTo>
                  <a:lnTo>
                    <a:pt x="538" y="1122"/>
                  </a:lnTo>
                  <a:lnTo>
                    <a:pt x="584" y="1120"/>
                  </a:lnTo>
                  <a:lnTo>
                    <a:pt x="625" y="1113"/>
                  </a:lnTo>
                  <a:lnTo>
                    <a:pt x="663" y="1104"/>
                  </a:lnTo>
                  <a:lnTo>
                    <a:pt x="698" y="1091"/>
                  </a:lnTo>
                  <a:lnTo>
                    <a:pt x="729" y="1073"/>
                  </a:lnTo>
                  <a:lnTo>
                    <a:pt x="757" y="1053"/>
                  </a:lnTo>
                  <a:lnTo>
                    <a:pt x="783" y="1028"/>
                  </a:lnTo>
                  <a:lnTo>
                    <a:pt x="801" y="1002"/>
                  </a:lnTo>
                  <a:lnTo>
                    <a:pt x="818" y="973"/>
                  </a:lnTo>
                  <a:lnTo>
                    <a:pt x="832" y="940"/>
                  </a:lnTo>
                  <a:lnTo>
                    <a:pt x="843" y="903"/>
                  </a:lnTo>
                  <a:lnTo>
                    <a:pt x="852" y="863"/>
                  </a:lnTo>
                  <a:lnTo>
                    <a:pt x="858" y="817"/>
                  </a:lnTo>
                  <a:lnTo>
                    <a:pt x="862" y="769"/>
                  </a:lnTo>
                  <a:lnTo>
                    <a:pt x="863" y="716"/>
                  </a:lnTo>
                  <a:lnTo>
                    <a:pt x="862" y="665"/>
                  </a:lnTo>
                  <a:lnTo>
                    <a:pt x="858" y="617"/>
                  </a:lnTo>
                  <a:lnTo>
                    <a:pt x="851" y="573"/>
                  </a:lnTo>
                  <a:lnTo>
                    <a:pt x="841" y="534"/>
                  </a:lnTo>
                  <a:lnTo>
                    <a:pt x="829" y="499"/>
                  </a:lnTo>
                  <a:lnTo>
                    <a:pt x="815" y="467"/>
                  </a:lnTo>
                  <a:lnTo>
                    <a:pt x="798" y="438"/>
                  </a:lnTo>
                  <a:lnTo>
                    <a:pt x="778" y="414"/>
                  </a:lnTo>
                  <a:lnTo>
                    <a:pt x="756" y="393"/>
                  </a:lnTo>
                  <a:lnTo>
                    <a:pt x="732" y="375"/>
                  </a:lnTo>
                  <a:lnTo>
                    <a:pt x="705" y="361"/>
                  </a:lnTo>
                  <a:lnTo>
                    <a:pt x="676" y="349"/>
                  </a:lnTo>
                  <a:lnTo>
                    <a:pt x="634" y="338"/>
                  </a:lnTo>
                  <a:lnTo>
                    <a:pt x="589" y="332"/>
                  </a:lnTo>
                  <a:lnTo>
                    <a:pt x="538" y="330"/>
                  </a:lnTo>
                  <a:lnTo>
                    <a:pt x="420" y="330"/>
                  </a:lnTo>
                  <a:close/>
                  <a:moveTo>
                    <a:pt x="0" y="0"/>
                  </a:moveTo>
                  <a:lnTo>
                    <a:pt x="564" y="0"/>
                  </a:lnTo>
                  <a:lnTo>
                    <a:pt x="639" y="2"/>
                  </a:lnTo>
                  <a:lnTo>
                    <a:pt x="711" y="10"/>
                  </a:lnTo>
                  <a:lnTo>
                    <a:pt x="782" y="23"/>
                  </a:lnTo>
                  <a:lnTo>
                    <a:pt x="850" y="41"/>
                  </a:lnTo>
                  <a:lnTo>
                    <a:pt x="901" y="60"/>
                  </a:lnTo>
                  <a:lnTo>
                    <a:pt x="950" y="82"/>
                  </a:lnTo>
                  <a:lnTo>
                    <a:pt x="996" y="108"/>
                  </a:lnTo>
                  <a:lnTo>
                    <a:pt x="1039" y="138"/>
                  </a:lnTo>
                  <a:lnTo>
                    <a:pt x="1080" y="171"/>
                  </a:lnTo>
                  <a:lnTo>
                    <a:pt x="1118" y="208"/>
                  </a:lnTo>
                  <a:lnTo>
                    <a:pt x="1152" y="249"/>
                  </a:lnTo>
                  <a:lnTo>
                    <a:pt x="1183" y="294"/>
                  </a:lnTo>
                  <a:lnTo>
                    <a:pt x="1210" y="343"/>
                  </a:lnTo>
                  <a:lnTo>
                    <a:pt x="1234" y="396"/>
                  </a:lnTo>
                  <a:lnTo>
                    <a:pt x="1252" y="442"/>
                  </a:lnTo>
                  <a:lnTo>
                    <a:pt x="1266" y="493"/>
                  </a:lnTo>
                  <a:lnTo>
                    <a:pt x="1276" y="545"/>
                  </a:lnTo>
                  <a:lnTo>
                    <a:pt x="1285" y="601"/>
                  </a:lnTo>
                  <a:lnTo>
                    <a:pt x="1290" y="660"/>
                  </a:lnTo>
                  <a:lnTo>
                    <a:pt x="1291" y="721"/>
                  </a:lnTo>
                  <a:lnTo>
                    <a:pt x="1290" y="782"/>
                  </a:lnTo>
                  <a:lnTo>
                    <a:pt x="1285" y="841"/>
                  </a:lnTo>
                  <a:lnTo>
                    <a:pt x="1276" y="897"/>
                  </a:lnTo>
                  <a:lnTo>
                    <a:pt x="1266" y="950"/>
                  </a:lnTo>
                  <a:lnTo>
                    <a:pt x="1252" y="1000"/>
                  </a:lnTo>
                  <a:lnTo>
                    <a:pt x="1234" y="1047"/>
                  </a:lnTo>
                  <a:lnTo>
                    <a:pt x="1210" y="1101"/>
                  </a:lnTo>
                  <a:lnTo>
                    <a:pt x="1183" y="1149"/>
                  </a:lnTo>
                  <a:lnTo>
                    <a:pt x="1152" y="1195"/>
                  </a:lnTo>
                  <a:lnTo>
                    <a:pt x="1118" y="1236"/>
                  </a:lnTo>
                  <a:lnTo>
                    <a:pt x="1080" y="1274"/>
                  </a:lnTo>
                  <a:lnTo>
                    <a:pt x="1039" y="1308"/>
                  </a:lnTo>
                  <a:lnTo>
                    <a:pt x="996" y="1338"/>
                  </a:lnTo>
                  <a:lnTo>
                    <a:pt x="950" y="1365"/>
                  </a:lnTo>
                  <a:lnTo>
                    <a:pt x="900" y="1388"/>
                  </a:lnTo>
                  <a:lnTo>
                    <a:pt x="849" y="1407"/>
                  </a:lnTo>
                  <a:lnTo>
                    <a:pt x="780" y="1427"/>
                  </a:lnTo>
                  <a:lnTo>
                    <a:pt x="710" y="1440"/>
                  </a:lnTo>
                  <a:lnTo>
                    <a:pt x="637" y="1448"/>
                  </a:lnTo>
                  <a:lnTo>
                    <a:pt x="562" y="1451"/>
                  </a:lnTo>
                  <a:lnTo>
                    <a:pt x="0" y="1451"/>
                  </a:lnTo>
                  <a:lnTo>
                    <a:pt x="0" y="0"/>
                  </a:lnTo>
                  <a:close/>
                </a:path>
              </a:pathLst>
            </a:custGeom>
            <a:solidFill>
              <a:srgbClr val="C6C7C9"/>
            </a:solidFill>
            <a:ln w="0">
              <a:solidFill>
                <a:srgbClr val="C6C7C9"/>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sp>
          <p:nvSpPr>
            <p:cNvPr id="15" name="Freeform 8"/>
            <p:cNvSpPr>
              <a:spLocks noEditPoints="1"/>
            </p:cNvSpPr>
            <p:nvPr/>
          </p:nvSpPr>
          <p:spPr bwMode="auto">
            <a:xfrm>
              <a:off x="7215188" y="176213"/>
              <a:ext cx="601663" cy="768350"/>
            </a:xfrm>
            <a:custGeom>
              <a:avLst/>
              <a:gdLst>
                <a:gd name="T0" fmla="*/ 407 w 1138"/>
                <a:gd name="T1" fmla="*/ 318 h 1451"/>
                <a:gd name="T2" fmla="*/ 407 w 1138"/>
                <a:gd name="T3" fmla="*/ 633 h 1451"/>
                <a:gd name="T4" fmla="*/ 491 w 1138"/>
                <a:gd name="T5" fmla="*/ 633 h 1451"/>
                <a:gd name="T6" fmla="*/ 521 w 1138"/>
                <a:gd name="T7" fmla="*/ 631 h 1451"/>
                <a:gd name="T8" fmla="*/ 547 w 1138"/>
                <a:gd name="T9" fmla="*/ 623 h 1451"/>
                <a:gd name="T10" fmla="*/ 573 w 1138"/>
                <a:gd name="T11" fmla="*/ 612 h 1451"/>
                <a:gd name="T12" fmla="*/ 596 w 1138"/>
                <a:gd name="T13" fmla="*/ 597 h 1451"/>
                <a:gd name="T14" fmla="*/ 611 w 1138"/>
                <a:gd name="T15" fmla="*/ 580 h 1451"/>
                <a:gd name="T16" fmla="*/ 624 w 1138"/>
                <a:gd name="T17" fmla="*/ 558 h 1451"/>
                <a:gd name="T18" fmla="*/ 632 w 1138"/>
                <a:gd name="T19" fmla="*/ 534 h 1451"/>
                <a:gd name="T20" fmla="*/ 637 w 1138"/>
                <a:gd name="T21" fmla="*/ 504 h 1451"/>
                <a:gd name="T22" fmla="*/ 639 w 1138"/>
                <a:gd name="T23" fmla="*/ 470 h 1451"/>
                <a:gd name="T24" fmla="*/ 637 w 1138"/>
                <a:gd name="T25" fmla="*/ 439 h 1451"/>
                <a:gd name="T26" fmla="*/ 632 w 1138"/>
                <a:gd name="T27" fmla="*/ 411 h 1451"/>
                <a:gd name="T28" fmla="*/ 624 w 1138"/>
                <a:gd name="T29" fmla="*/ 387 h 1451"/>
                <a:gd name="T30" fmla="*/ 612 w 1138"/>
                <a:gd name="T31" fmla="*/ 368 h 1451"/>
                <a:gd name="T32" fmla="*/ 597 w 1138"/>
                <a:gd name="T33" fmla="*/ 352 h 1451"/>
                <a:gd name="T34" fmla="*/ 574 w 1138"/>
                <a:gd name="T35" fmla="*/ 338 h 1451"/>
                <a:gd name="T36" fmla="*/ 548 w 1138"/>
                <a:gd name="T37" fmla="*/ 327 h 1451"/>
                <a:gd name="T38" fmla="*/ 522 w 1138"/>
                <a:gd name="T39" fmla="*/ 320 h 1451"/>
                <a:gd name="T40" fmla="*/ 491 w 1138"/>
                <a:gd name="T41" fmla="*/ 318 h 1451"/>
                <a:gd name="T42" fmla="*/ 407 w 1138"/>
                <a:gd name="T43" fmla="*/ 318 h 1451"/>
                <a:gd name="T44" fmla="*/ 0 w 1138"/>
                <a:gd name="T45" fmla="*/ 0 h 1451"/>
                <a:gd name="T46" fmla="*/ 534 w 1138"/>
                <a:gd name="T47" fmla="*/ 0 h 1451"/>
                <a:gd name="T48" fmla="*/ 602 w 1138"/>
                <a:gd name="T49" fmla="*/ 1 h 1451"/>
                <a:gd name="T50" fmla="*/ 668 w 1138"/>
                <a:gd name="T51" fmla="*/ 7 h 1451"/>
                <a:gd name="T52" fmla="*/ 732 w 1138"/>
                <a:gd name="T53" fmla="*/ 17 h 1451"/>
                <a:gd name="T54" fmla="*/ 778 w 1138"/>
                <a:gd name="T55" fmla="*/ 28 h 1451"/>
                <a:gd name="T56" fmla="*/ 822 w 1138"/>
                <a:gd name="T57" fmla="*/ 42 h 1451"/>
                <a:gd name="T58" fmla="*/ 862 w 1138"/>
                <a:gd name="T59" fmla="*/ 62 h 1451"/>
                <a:gd name="T60" fmla="*/ 899 w 1138"/>
                <a:gd name="T61" fmla="*/ 84 h 1451"/>
                <a:gd name="T62" fmla="*/ 932 w 1138"/>
                <a:gd name="T63" fmla="*/ 111 h 1451"/>
                <a:gd name="T64" fmla="*/ 963 w 1138"/>
                <a:gd name="T65" fmla="*/ 143 h 1451"/>
                <a:gd name="T66" fmla="*/ 990 w 1138"/>
                <a:gd name="T67" fmla="*/ 179 h 1451"/>
                <a:gd name="T68" fmla="*/ 1012 w 1138"/>
                <a:gd name="T69" fmla="*/ 220 h 1451"/>
                <a:gd name="T70" fmla="*/ 1028 w 1138"/>
                <a:gd name="T71" fmla="*/ 257 h 1451"/>
                <a:gd name="T72" fmla="*/ 1039 w 1138"/>
                <a:gd name="T73" fmla="*/ 298 h 1451"/>
                <a:gd name="T74" fmla="*/ 1048 w 1138"/>
                <a:gd name="T75" fmla="*/ 342 h 1451"/>
                <a:gd name="T76" fmla="*/ 1054 w 1138"/>
                <a:gd name="T77" fmla="*/ 391 h 1451"/>
                <a:gd name="T78" fmla="*/ 1055 w 1138"/>
                <a:gd name="T79" fmla="*/ 444 h 1451"/>
                <a:gd name="T80" fmla="*/ 1054 w 1138"/>
                <a:gd name="T81" fmla="*/ 479 h 1451"/>
                <a:gd name="T82" fmla="*/ 1050 w 1138"/>
                <a:gd name="T83" fmla="*/ 517 h 1451"/>
                <a:gd name="T84" fmla="*/ 1045 w 1138"/>
                <a:gd name="T85" fmla="*/ 555 h 1451"/>
                <a:gd name="T86" fmla="*/ 1036 w 1138"/>
                <a:gd name="T87" fmla="*/ 595 h 1451"/>
                <a:gd name="T88" fmla="*/ 1024 w 1138"/>
                <a:gd name="T89" fmla="*/ 633 h 1451"/>
                <a:gd name="T90" fmla="*/ 1007 w 1138"/>
                <a:gd name="T91" fmla="*/ 670 h 1451"/>
                <a:gd name="T92" fmla="*/ 987 w 1138"/>
                <a:gd name="T93" fmla="*/ 706 h 1451"/>
                <a:gd name="T94" fmla="*/ 961 w 1138"/>
                <a:gd name="T95" fmla="*/ 740 h 1451"/>
                <a:gd name="T96" fmla="*/ 929 w 1138"/>
                <a:gd name="T97" fmla="*/ 771 h 1451"/>
                <a:gd name="T98" fmla="*/ 902 w 1138"/>
                <a:gd name="T99" fmla="*/ 794 h 1451"/>
                <a:gd name="T100" fmla="*/ 871 w 1138"/>
                <a:gd name="T101" fmla="*/ 813 h 1451"/>
                <a:gd name="T102" fmla="*/ 837 w 1138"/>
                <a:gd name="T103" fmla="*/ 831 h 1451"/>
                <a:gd name="T104" fmla="*/ 800 w 1138"/>
                <a:gd name="T105" fmla="*/ 846 h 1451"/>
                <a:gd name="T106" fmla="*/ 1138 w 1138"/>
                <a:gd name="T107" fmla="*/ 1451 h 1451"/>
                <a:gd name="T108" fmla="*/ 697 w 1138"/>
                <a:gd name="T109" fmla="*/ 1451 h 1451"/>
                <a:gd name="T110" fmla="*/ 407 w 1138"/>
                <a:gd name="T111" fmla="*/ 885 h 1451"/>
                <a:gd name="T112" fmla="*/ 407 w 1138"/>
                <a:gd name="T113" fmla="*/ 1451 h 1451"/>
                <a:gd name="T114" fmla="*/ 0 w 1138"/>
                <a:gd name="T115" fmla="*/ 1451 h 1451"/>
                <a:gd name="T116" fmla="*/ 0 w 1138"/>
                <a:gd name="T11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8" h="1451">
                  <a:moveTo>
                    <a:pt x="407" y="318"/>
                  </a:moveTo>
                  <a:lnTo>
                    <a:pt x="407" y="633"/>
                  </a:lnTo>
                  <a:lnTo>
                    <a:pt x="491" y="633"/>
                  </a:lnTo>
                  <a:lnTo>
                    <a:pt x="521" y="631"/>
                  </a:lnTo>
                  <a:lnTo>
                    <a:pt x="547" y="623"/>
                  </a:lnTo>
                  <a:lnTo>
                    <a:pt x="573" y="612"/>
                  </a:lnTo>
                  <a:lnTo>
                    <a:pt x="596" y="597"/>
                  </a:lnTo>
                  <a:lnTo>
                    <a:pt x="611" y="580"/>
                  </a:lnTo>
                  <a:lnTo>
                    <a:pt x="624" y="558"/>
                  </a:lnTo>
                  <a:lnTo>
                    <a:pt x="632" y="534"/>
                  </a:lnTo>
                  <a:lnTo>
                    <a:pt x="637" y="504"/>
                  </a:lnTo>
                  <a:lnTo>
                    <a:pt x="639" y="470"/>
                  </a:lnTo>
                  <a:lnTo>
                    <a:pt x="637" y="439"/>
                  </a:lnTo>
                  <a:lnTo>
                    <a:pt x="632" y="411"/>
                  </a:lnTo>
                  <a:lnTo>
                    <a:pt x="624" y="387"/>
                  </a:lnTo>
                  <a:lnTo>
                    <a:pt x="612" y="368"/>
                  </a:lnTo>
                  <a:lnTo>
                    <a:pt x="597" y="352"/>
                  </a:lnTo>
                  <a:lnTo>
                    <a:pt x="574" y="338"/>
                  </a:lnTo>
                  <a:lnTo>
                    <a:pt x="548" y="327"/>
                  </a:lnTo>
                  <a:lnTo>
                    <a:pt x="522" y="320"/>
                  </a:lnTo>
                  <a:lnTo>
                    <a:pt x="491" y="318"/>
                  </a:lnTo>
                  <a:lnTo>
                    <a:pt x="407" y="318"/>
                  </a:lnTo>
                  <a:close/>
                  <a:moveTo>
                    <a:pt x="0" y="0"/>
                  </a:moveTo>
                  <a:lnTo>
                    <a:pt x="534" y="0"/>
                  </a:lnTo>
                  <a:lnTo>
                    <a:pt x="602" y="1"/>
                  </a:lnTo>
                  <a:lnTo>
                    <a:pt x="668" y="7"/>
                  </a:lnTo>
                  <a:lnTo>
                    <a:pt x="732" y="17"/>
                  </a:lnTo>
                  <a:lnTo>
                    <a:pt x="778" y="28"/>
                  </a:lnTo>
                  <a:lnTo>
                    <a:pt x="822" y="42"/>
                  </a:lnTo>
                  <a:lnTo>
                    <a:pt x="862" y="62"/>
                  </a:lnTo>
                  <a:lnTo>
                    <a:pt x="899" y="84"/>
                  </a:lnTo>
                  <a:lnTo>
                    <a:pt x="932" y="111"/>
                  </a:lnTo>
                  <a:lnTo>
                    <a:pt x="963" y="143"/>
                  </a:lnTo>
                  <a:lnTo>
                    <a:pt x="990" y="179"/>
                  </a:lnTo>
                  <a:lnTo>
                    <a:pt x="1012" y="220"/>
                  </a:lnTo>
                  <a:lnTo>
                    <a:pt x="1028" y="257"/>
                  </a:lnTo>
                  <a:lnTo>
                    <a:pt x="1039" y="298"/>
                  </a:lnTo>
                  <a:lnTo>
                    <a:pt x="1048" y="342"/>
                  </a:lnTo>
                  <a:lnTo>
                    <a:pt x="1054" y="391"/>
                  </a:lnTo>
                  <a:lnTo>
                    <a:pt x="1055" y="444"/>
                  </a:lnTo>
                  <a:lnTo>
                    <a:pt x="1054" y="479"/>
                  </a:lnTo>
                  <a:lnTo>
                    <a:pt x="1050" y="517"/>
                  </a:lnTo>
                  <a:lnTo>
                    <a:pt x="1045" y="555"/>
                  </a:lnTo>
                  <a:lnTo>
                    <a:pt x="1036" y="595"/>
                  </a:lnTo>
                  <a:lnTo>
                    <a:pt x="1024" y="633"/>
                  </a:lnTo>
                  <a:lnTo>
                    <a:pt x="1007" y="670"/>
                  </a:lnTo>
                  <a:lnTo>
                    <a:pt x="987" y="706"/>
                  </a:lnTo>
                  <a:lnTo>
                    <a:pt x="961" y="740"/>
                  </a:lnTo>
                  <a:lnTo>
                    <a:pt x="929" y="771"/>
                  </a:lnTo>
                  <a:lnTo>
                    <a:pt x="902" y="794"/>
                  </a:lnTo>
                  <a:lnTo>
                    <a:pt x="871" y="813"/>
                  </a:lnTo>
                  <a:lnTo>
                    <a:pt x="837" y="831"/>
                  </a:lnTo>
                  <a:lnTo>
                    <a:pt x="800" y="846"/>
                  </a:lnTo>
                  <a:lnTo>
                    <a:pt x="1138" y="1451"/>
                  </a:lnTo>
                  <a:lnTo>
                    <a:pt x="697" y="1451"/>
                  </a:lnTo>
                  <a:lnTo>
                    <a:pt x="407" y="885"/>
                  </a:lnTo>
                  <a:lnTo>
                    <a:pt x="407" y="1451"/>
                  </a:lnTo>
                  <a:lnTo>
                    <a:pt x="0" y="1451"/>
                  </a:lnTo>
                  <a:lnTo>
                    <a:pt x="0" y="0"/>
                  </a:lnTo>
                  <a:close/>
                </a:path>
              </a:pathLst>
            </a:custGeom>
            <a:solidFill>
              <a:srgbClr val="707173"/>
            </a:solidFill>
            <a:ln w="0">
              <a:solidFill>
                <a:srgbClr val="707173"/>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grpSp>
      <p:sp>
        <p:nvSpPr>
          <p:cNvPr id="16" name="Title 1"/>
          <p:cNvSpPr>
            <a:spLocks noGrp="1"/>
          </p:cNvSpPr>
          <p:nvPr>
            <p:ph type="title"/>
          </p:nvPr>
        </p:nvSpPr>
        <p:spPr>
          <a:xfrm>
            <a:off x="253985" y="273844"/>
            <a:ext cx="7886700" cy="678656"/>
          </a:xfrm>
        </p:spPr>
        <p:txBody>
          <a:bodyPr>
            <a:normAutofit/>
          </a:bodyPr>
          <a:lstStyle>
            <a:lvl1pPr>
              <a:defRPr sz="2400" b="1">
                <a:solidFill>
                  <a:srgbClr val="E6803A"/>
                </a:solidFill>
                <a:latin typeface="+mn-lt"/>
              </a:defRPr>
            </a:lvl1pPr>
          </a:lstStyle>
          <a:p>
            <a:r>
              <a:rPr lang="en-US" dirty="0"/>
              <a:t>Click to edit Master title style</a:t>
            </a:r>
            <a:endParaRPr lang="de-DE" dirty="0"/>
          </a:p>
        </p:txBody>
      </p:sp>
    </p:spTree>
    <p:extLst>
      <p:ext uri="{BB962C8B-B14F-4D97-AF65-F5344CB8AC3E}">
        <p14:creationId xmlns:p14="http://schemas.microsoft.com/office/powerpoint/2010/main" val="2143743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Picture 11" descr="B_dt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8600" y="628650"/>
            <a:ext cx="4343400" cy="87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2"/>
          <p:cNvSpPr>
            <a:spLocks noGrp="1" noChangeArrowheads="1"/>
          </p:cNvSpPr>
          <p:nvPr>
            <p:ph type="ctrTitle"/>
          </p:nvPr>
        </p:nvSpPr>
        <p:spPr>
          <a:xfrm>
            <a:off x="1409715" y="1930401"/>
            <a:ext cx="6315353" cy="812736"/>
          </a:xfrm>
        </p:spPr>
        <p:txBody>
          <a:bodyPr>
            <a:noAutofit/>
          </a:bodyPr>
          <a:lstStyle>
            <a:lvl1pPr algn="ctr">
              <a:defRPr sz="3000" b="1">
                <a:solidFill>
                  <a:srgbClr val="E6803A"/>
                </a:solidFill>
                <a:latin typeface="+mn-lt"/>
              </a:defRPr>
            </a:lvl1pPr>
          </a:lstStyle>
          <a:p>
            <a:pPr lvl="0"/>
            <a:r>
              <a:rPr lang="en-US" dirty="0"/>
              <a:t>Click to edit Master title style</a:t>
            </a:r>
            <a:endParaRPr lang="en-US" noProof="0" dirty="0"/>
          </a:p>
        </p:txBody>
      </p:sp>
      <p:sp>
        <p:nvSpPr>
          <p:cNvPr id="9" name="Rectangle 13"/>
          <p:cNvSpPr>
            <a:spLocks noGrp="1" noChangeArrowheads="1"/>
          </p:cNvSpPr>
          <p:nvPr>
            <p:ph type="subTitle" idx="1" hasCustomPrompt="1"/>
          </p:nvPr>
        </p:nvSpPr>
        <p:spPr>
          <a:xfrm>
            <a:off x="1409715" y="3210845"/>
            <a:ext cx="6315353" cy="776955"/>
          </a:xfrm>
        </p:spPr>
        <p:txBody>
          <a:bodyPr>
            <a:noAutofit/>
          </a:bodyPr>
          <a:lstStyle>
            <a:lvl1pPr marL="0" indent="0" algn="ctr">
              <a:buFont typeface="Arial" panose="020B0604020202020204" pitchFamily="34" charset="0"/>
              <a:buNone/>
              <a:defRPr sz="1800" b="0">
                <a:latin typeface="+mn-lt"/>
              </a:defRPr>
            </a:lvl1pPr>
          </a:lstStyle>
          <a:p>
            <a:pPr lvl="0"/>
            <a:r>
              <a:rPr lang="en-US" noProof="0" dirty="0"/>
              <a:t>Name</a:t>
            </a:r>
          </a:p>
          <a:p>
            <a:pPr lvl="0"/>
            <a:r>
              <a:rPr lang="en-US" noProof="0" dirty="0"/>
              <a:t>Meeting, Date</a:t>
            </a:r>
          </a:p>
        </p:txBody>
      </p:sp>
      <p:sp>
        <p:nvSpPr>
          <p:cNvPr id="10" name="Line 8"/>
          <p:cNvSpPr>
            <a:spLocks noChangeShapeType="1"/>
          </p:cNvSpPr>
          <p:nvPr userDrawn="1"/>
        </p:nvSpPr>
        <p:spPr bwMode="auto">
          <a:xfrm>
            <a:off x="162000" y="4320000"/>
            <a:ext cx="8721000" cy="0"/>
          </a:xfrm>
          <a:prstGeom prst="line">
            <a:avLst/>
          </a:prstGeom>
          <a:noFill/>
          <a:ln w="28575">
            <a:solidFill>
              <a:srgbClr val="808080"/>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de-DE" sz="1800">
              <a:solidFill>
                <a:srgbClr val="000000"/>
              </a:solidFill>
              <a:latin typeface="Arial" charset="0"/>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4000" y="4376700"/>
            <a:ext cx="1096028" cy="753300"/>
          </a:xfrm>
          <a:prstGeom prst="rect">
            <a:avLst/>
          </a:prstGeom>
        </p:spPr>
      </p:pic>
      <p:sp>
        <p:nvSpPr>
          <p:cNvPr id="12" name="Footer Placeholder 4"/>
          <p:cNvSpPr>
            <a:spLocks noGrp="1"/>
          </p:cNvSpPr>
          <p:nvPr>
            <p:ph type="ftr" sz="quarter" idx="11"/>
          </p:nvPr>
        </p:nvSpPr>
        <p:spPr>
          <a:xfrm>
            <a:off x="3028950" y="4767263"/>
            <a:ext cx="3086100" cy="273844"/>
          </a:xfrm>
        </p:spPr>
        <p:txBody>
          <a:bodyPr/>
          <a:lstStyle/>
          <a:p>
            <a:endParaRPr lang="de-DE" dirty="0"/>
          </a:p>
        </p:txBody>
      </p:sp>
      <p:sp>
        <p:nvSpPr>
          <p:cNvPr id="13" name="Slide Number Placeholder 5"/>
          <p:cNvSpPr>
            <a:spLocks noGrp="1"/>
          </p:cNvSpPr>
          <p:nvPr>
            <p:ph type="sldNum" sz="quarter" idx="12"/>
          </p:nvPr>
        </p:nvSpPr>
        <p:spPr>
          <a:xfrm>
            <a:off x="6457950" y="4767263"/>
            <a:ext cx="2057400" cy="273844"/>
          </a:xfrm>
        </p:spPr>
        <p:txBody>
          <a:bodyPr/>
          <a:lstStyle/>
          <a:p>
            <a:fld id="{1B44015D-9407-488E-8AD7-722ADB5AEF29}" type="slidenum">
              <a:rPr lang="de-DE" smtClean="0"/>
              <a:t>‹#›</a:t>
            </a:fld>
            <a:endParaRPr lang="de-DE"/>
          </a:p>
        </p:txBody>
      </p:sp>
      <p:grpSp>
        <p:nvGrpSpPr>
          <p:cNvPr id="14" name="Gruppieren 51"/>
          <p:cNvGrpSpPr>
            <a:grpSpLocks noChangeAspect="1"/>
          </p:cNvGrpSpPr>
          <p:nvPr userDrawn="1"/>
        </p:nvGrpSpPr>
        <p:grpSpPr>
          <a:xfrm>
            <a:off x="8083975" y="4564350"/>
            <a:ext cx="529633" cy="378000"/>
            <a:chOff x="7215188" y="176213"/>
            <a:chExt cx="1552575" cy="1108075"/>
          </a:xfrm>
        </p:grpSpPr>
        <p:sp>
          <p:nvSpPr>
            <p:cNvPr id="18" name="Freeform 6"/>
            <p:cNvSpPr>
              <a:spLocks/>
            </p:cNvSpPr>
            <p:nvPr/>
          </p:nvSpPr>
          <p:spPr bwMode="auto">
            <a:xfrm>
              <a:off x="8253413" y="292100"/>
              <a:ext cx="514350" cy="806450"/>
            </a:xfrm>
            <a:custGeom>
              <a:avLst/>
              <a:gdLst>
                <a:gd name="T0" fmla="*/ 555 w 973"/>
                <a:gd name="T1" fmla="*/ 2 h 1523"/>
                <a:gd name="T2" fmla="*/ 625 w 973"/>
                <a:gd name="T3" fmla="*/ 19 h 1523"/>
                <a:gd name="T4" fmla="*/ 694 w 973"/>
                <a:gd name="T5" fmla="*/ 52 h 1523"/>
                <a:gd name="T6" fmla="*/ 753 w 973"/>
                <a:gd name="T7" fmla="*/ 98 h 1523"/>
                <a:gd name="T8" fmla="*/ 805 w 973"/>
                <a:gd name="T9" fmla="*/ 158 h 1523"/>
                <a:gd name="T10" fmla="*/ 847 w 973"/>
                <a:gd name="T11" fmla="*/ 230 h 1523"/>
                <a:gd name="T12" fmla="*/ 878 w 973"/>
                <a:gd name="T13" fmla="*/ 314 h 1523"/>
                <a:gd name="T14" fmla="*/ 895 w 973"/>
                <a:gd name="T15" fmla="*/ 409 h 1523"/>
                <a:gd name="T16" fmla="*/ 895 w 973"/>
                <a:gd name="T17" fmla="*/ 519 h 1523"/>
                <a:gd name="T18" fmla="*/ 878 w 973"/>
                <a:gd name="T19" fmla="*/ 628 h 1523"/>
                <a:gd name="T20" fmla="*/ 846 w 973"/>
                <a:gd name="T21" fmla="*/ 723 h 1523"/>
                <a:gd name="T22" fmla="*/ 770 w 973"/>
                <a:gd name="T23" fmla="*/ 866 h 1523"/>
                <a:gd name="T24" fmla="*/ 698 w 973"/>
                <a:gd name="T25" fmla="*/ 969 h 1523"/>
                <a:gd name="T26" fmla="*/ 641 w 973"/>
                <a:gd name="T27" fmla="*/ 1043 h 1523"/>
                <a:gd name="T28" fmla="*/ 587 w 973"/>
                <a:gd name="T29" fmla="*/ 1105 h 1523"/>
                <a:gd name="T30" fmla="*/ 550 w 973"/>
                <a:gd name="T31" fmla="*/ 1144 h 1523"/>
                <a:gd name="T32" fmla="*/ 529 w 973"/>
                <a:gd name="T33" fmla="*/ 1164 h 1523"/>
                <a:gd name="T34" fmla="*/ 973 w 973"/>
                <a:gd name="T35" fmla="*/ 1523 h 1523"/>
                <a:gd name="T36" fmla="*/ 13 w 973"/>
                <a:gd name="T37" fmla="*/ 1275 h 1523"/>
                <a:gd name="T38" fmla="*/ 418 w 973"/>
                <a:gd name="T39" fmla="*/ 764 h 1523"/>
                <a:gd name="T40" fmla="*/ 462 w 973"/>
                <a:gd name="T41" fmla="*/ 701 h 1523"/>
                <a:gd name="T42" fmla="*/ 491 w 973"/>
                <a:gd name="T43" fmla="*/ 648 h 1523"/>
                <a:gd name="T44" fmla="*/ 516 w 973"/>
                <a:gd name="T45" fmla="*/ 563 h 1523"/>
                <a:gd name="T46" fmla="*/ 517 w 973"/>
                <a:gd name="T47" fmla="*/ 494 h 1523"/>
                <a:gd name="T48" fmla="*/ 506 w 973"/>
                <a:gd name="T49" fmla="*/ 457 h 1523"/>
                <a:gd name="T50" fmla="*/ 485 w 973"/>
                <a:gd name="T51" fmla="*/ 439 h 1523"/>
                <a:gd name="T52" fmla="*/ 450 w 973"/>
                <a:gd name="T53" fmla="*/ 434 h 1523"/>
                <a:gd name="T54" fmla="*/ 415 w 973"/>
                <a:gd name="T55" fmla="*/ 444 h 1523"/>
                <a:gd name="T56" fmla="*/ 370 w 973"/>
                <a:gd name="T57" fmla="*/ 470 h 1523"/>
                <a:gd name="T58" fmla="*/ 315 w 973"/>
                <a:gd name="T59" fmla="*/ 517 h 1523"/>
                <a:gd name="T60" fmla="*/ 252 w 973"/>
                <a:gd name="T61" fmla="*/ 586 h 1523"/>
                <a:gd name="T62" fmla="*/ 181 w 973"/>
                <a:gd name="T63" fmla="*/ 680 h 1523"/>
                <a:gd name="T64" fmla="*/ 27 w 973"/>
                <a:gd name="T65" fmla="*/ 311 h 1523"/>
                <a:gd name="T66" fmla="*/ 85 w 973"/>
                <a:gd name="T67" fmla="*/ 239 h 1523"/>
                <a:gd name="T68" fmla="*/ 152 w 973"/>
                <a:gd name="T69" fmla="*/ 164 h 1523"/>
                <a:gd name="T70" fmla="*/ 234 w 973"/>
                <a:gd name="T71" fmla="*/ 95 h 1523"/>
                <a:gd name="T72" fmla="*/ 332 w 973"/>
                <a:gd name="T73" fmla="*/ 38 h 1523"/>
                <a:gd name="T74" fmla="*/ 400 w 973"/>
                <a:gd name="T75" fmla="*/ 14 h 1523"/>
                <a:gd name="T76" fmla="*/ 477 w 973"/>
                <a:gd name="T77" fmla="*/ 2 h 1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73" h="1523">
                  <a:moveTo>
                    <a:pt x="519" y="0"/>
                  </a:moveTo>
                  <a:lnTo>
                    <a:pt x="555" y="2"/>
                  </a:lnTo>
                  <a:lnTo>
                    <a:pt x="590" y="9"/>
                  </a:lnTo>
                  <a:lnTo>
                    <a:pt x="625" y="19"/>
                  </a:lnTo>
                  <a:lnTo>
                    <a:pt x="659" y="33"/>
                  </a:lnTo>
                  <a:lnTo>
                    <a:pt x="694" y="52"/>
                  </a:lnTo>
                  <a:lnTo>
                    <a:pt x="724" y="73"/>
                  </a:lnTo>
                  <a:lnTo>
                    <a:pt x="753" y="98"/>
                  </a:lnTo>
                  <a:lnTo>
                    <a:pt x="780" y="126"/>
                  </a:lnTo>
                  <a:lnTo>
                    <a:pt x="805" y="158"/>
                  </a:lnTo>
                  <a:lnTo>
                    <a:pt x="828" y="192"/>
                  </a:lnTo>
                  <a:lnTo>
                    <a:pt x="847" y="230"/>
                  </a:lnTo>
                  <a:lnTo>
                    <a:pt x="865" y="270"/>
                  </a:lnTo>
                  <a:lnTo>
                    <a:pt x="878" y="314"/>
                  </a:lnTo>
                  <a:lnTo>
                    <a:pt x="888" y="360"/>
                  </a:lnTo>
                  <a:lnTo>
                    <a:pt x="895" y="409"/>
                  </a:lnTo>
                  <a:lnTo>
                    <a:pt x="897" y="459"/>
                  </a:lnTo>
                  <a:lnTo>
                    <a:pt x="895" y="519"/>
                  </a:lnTo>
                  <a:lnTo>
                    <a:pt x="888" y="575"/>
                  </a:lnTo>
                  <a:lnTo>
                    <a:pt x="878" y="628"/>
                  </a:lnTo>
                  <a:lnTo>
                    <a:pt x="864" y="678"/>
                  </a:lnTo>
                  <a:lnTo>
                    <a:pt x="846" y="723"/>
                  </a:lnTo>
                  <a:lnTo>
                    <a:pt x="810" y="796"/>
                  </a:lnTo>
                  <a:lnTo>
                    <a:pt x="770" y="866"/>
                  </a:lnTo>
                  <a:lnTo>
                    <a:pt x="724" y="933"/>
                  </a:lnTo>
                  <a:lnTo>
                    <a:pt x="698" y="969"/>
                  </a:lnTo>
                  <a:lnTo>
                    <a:pt x="670" y="1006"/>
                  </a:lnTo>
                  <a:lnTo>
                    <a:pt x="641" y="1043"/>
                  </a:lnTo>
                  <a:lnTo>
                    <a:pt x="613" y="1076"/>
                  </a:lnTo>
                  <a:lnTo>
                    <a:pt x="587" y="1105"/>
                  </a:lnTo>
                  <a:lnTo>
                    <a:pt x="564" y="1130"/>
                  </a:lnTo>
                  <a:lnTo>
                    <a:pt x="550" y="1144"/>
                  </a:lnTo>
                  <a:lnTo>
                    <a:pt x="538" y="1155"/>
                  </a:lnTo>
                  <a:lnTo>
                    <a:pt x="529" y="1164"/>
                  </a:lnTo>
                  <a:lnTo>
                    <a:pt x="973" y="1164"/>
                  </a:lnTo>
                  <a:lnTo>
                    <a:pt x="973" y="1523"/>
                  </a:lnTo>
                  <a:lnTo>
                    <a:pt x="13" y="1523"/>
                  </a:lnTo>
                  <a:lnTo>
                    <a:pt x="13" y="1275"/>
                  </a:lnTo>
                  <a:lnTo>
                    <a:pt x="392" y="799"/>
                  </a:lnTo>
                  <a:lnTo>
                    <a:pt x="418" y="764"/>
                  </a:lnTo>
                  <a:lnTo>
                    <a:pt x="442" y="732"/>
                  </a:lnTo>
                  <a:lnTo>
                    <a:pt x="462" y="701"/>
                  </a:lnTo>
                  <a:lnTo>
                    <a:pt x="478" y="673"/>
                  </a:lnTo>
                  <a:lnTo>
                    <a:pt x="491" y="648"/>
                  </a:lnTo>
                  <a:lnTo>
                    <a:pt x="507" y="606"/>
                  </a:lnTo>
                  <a:lnTo>
                    <a:pt x="516" y="563"/>
                  </a:lnTo>
                  <a:lnTo>
                    <a:pt x="519" y="518"/>
                  </a:lnTo>
                  <a:lnTo>
                    <a:pt x="517" y="494"/>
                  </a:lnTo>
                  <a:lnTo>
                    <a:pt x="513" y="473"/>
                  </a:lnTo>
                  <a:lnTo>
                    <a:pt x="506" y="457"/>
                  </a:lnTo>
                  <a:lnTo>
                    <a:pt x="498" y="447"/>
                  </a:lnTo>
                  <a:lnTo>
                    <a:pt x="485" y="439"/>
                  </a:lnTo>
                  <a:lnTo>
                    <a:pt x="470" y="435"/>
                  </a:lnTo>
                  <a:lnTo>
                    <a:pt x="450" y="434"/>
                  </a:lnTo>
                  <a:lnTo>
                    <a:pt x="434" y="436"/>
                  </a:lnTo>
                  <a:lnTo>
                    <a:pt x="415" y="444"/>
                  </a:lnTo>
                  <a:lnTo>
                    <a:pt x="394" y="455"/>
                  </a:lnTo>
                  <a:lnTo>
                    <a:pt x="370" y="470"/>
                  </a:lnTo>
                  <a:lnTo>
                    <a:pt x="343" y="491"/>
                  </a:lnTo>
                  <a:lnTo>
                    <a:pt x="315" y="517"/>
                  </a:lnTo>
                  <a:lnTo>
                    <a:pt x="284" y="549"/>
                  </a:lnTo>
                  <a:lnTo>
                    <a:pt x="252" y="586"/>
                  </a:lnTo>
                  <a:lnTo>
                    <a:pt x="217" y="630"/>
                  </a:lnTo>
                  <a:lnTo>
                    <a:pt x="181" y="680"/>
                  </a:lnTo>
                  <a:lnTo>
                    <a:pt x="0" y="341"/>
                  </a:lnTo>
                  <a:lnTo>
                    <a:pt x="27" y="311"/>
                  </a:lnTo>
                  <a:lnTo>
                    <a:pt x="55" y="278"/>
                  </a:lnTo>
                  <a:lnTo>
                    <a:pt x="85" y="239"/>
                  </a:lnTo>
                  <a:lnTo>
                    <a:pt x="117" y="201"/>
                  </a:lnTo>
                  <a:lnTo>
                    <a:pt x="152" y="164"/>
                  </a:lnTo>
                  <a:lnTo>
                    <a:pt x="191" y="128"/>
                  </a:lnTo>
                  <a:lnTo>
                    <a:pt x="234" y="95"/>
                  </a:lnTo>
                  <a:lnTo>
                    <a:pt x="280" y="65"/>
                  </a:lnTo>
                  <a:lnTo>
                    <a:pt x="332" y="38"/>
                  </a:lnTo>
                  <a:lnTo>
                    <a:pt x="365" y="24"/>
                  </a:lnTo>
                  <a:lnTo>
                    <a:pt x="400" y="14"/>
                  </a:lnTo>
                  <a:lnTo>
                    <a:pt x="437" y="6"/>
                  </a:lnTo>
                  <a:lnTo>
                    <a:pt x="477" y="2"/>
                  </a:lnTo>
                  <a:lnTo>
                    <a:pt x="519" y="0"/>
                  </a:lnTo>
                  <a:close/>
                </a:path>
              </a:pathLst>
            </a:custGeom>
            <a:solidFill>
              <a:srgbClr val="E6803A"/>
            </a:solidFill>
            <a:ln w="0">
              <a:solidFill>
                <a:srgbClr val="E6803A"/>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sp>
          <p:nvSpPr>
            <p:cNvPr id="19" name="Freeform 7"/>
            <p:cNvSpPr>
              <a:spLocks noEditPoints="1"/>
            </p:cNvSpPr>
            <p:nvPr/>
          </p:nvSpPr>
          <p:spPr bwMode="auto">
            <a:xfrm>
              <a:off x="7642225" y="515938"/>
              <a:ext cx="682625" cy="768350"/>
            </a:xfrm>
            <a:custGeom>
              <a:avLst/>
              <a:gdLst>
                <a:gd name="T0" fmla="*/ 420 w 1291"/>
                <a:gd name="T1" fmla="*/ 1122 h 1451"/>
                <a:gd name="T2" fmla="*/ 584 w 1291"/>
                <a:gd name="T3" fmla="*/ 1120 h 1451"/>
                <a:gd name="T4" fmla="*/ 663 w 1291"/>
                <a:gd name="T5" fmla="*/ 1104 h 1451"/>
                <a:gd name="T6" fmla="*/ 729 w 1291"/>
                <a:gd name="T7" fmla="*/ 1073 h 1451"/>
                <a:gd name="T8" fmla="*/ 783 w 1291"/>
                <a:gd name="T9" fmla="*/ 1028 h 1451"/>
                <a:gd name="T10" fmla="*/ 818 w 1291"/>
                <a:gd name="T11" fmla="*/ 973 h 1451"/>
                <a:gd name="T12" fmla="*/ 843 w 1291"/>
                <a:gd name="T13" fmla="*/ 903 h 1451"/>
                <a:gd name="T14" fmla="*/ 858 w 1291"/>
                <a:gd name="T15" fmla="*/ 817 h 1451"/>
                <a:gd name="T16" fmla="*/ 863 w 1291"/>
                <a:gd name="T17" fmla="*/ 716 h 1451"/>
                <a:gd name="T18" fmla="*/ 858 w 1291"/>
                <a:gd name="T19" fmla="*/ 617 h 1451"/>
                <a:gd name="T20" fmla="*/ 841 w 1291"/>
                <a:gd name="T21" fmla="*/ 534 h 1451"/>
                <a:gd name="T22" fmla="*/ 815 w 1291"/>
                <a:gd name="T23" fmla="*/ 467 h 1451"/>
                <a:gd name="T24" fmla="*/ 778 w 1291"/>
                <a:gd name="T25" fmla="*/ 414 h 1451"/>
                <a:gd name="T26" fmla="*/ 732 w 1291"/>
                <a:gd name="T27" fmla="*/ 375 h 1451"/>
                <a:gd name="T28" fmla="*/ 676 w 1291"/>
                <a:gd name="T29" fmla="*/ 349 h 1451"/>
                <a:gd name="T30" fmla="*/ 589 w 1291"/>
                <a:gd name="T31" fmla="*/ 332 h 1451"/>
                <a:gd name="T32" fmla="*/ 420 w 1291"/>
                <a:gd name="T33" fmla="*/ 330 h 1451"/>
                <a:gd name="T34" fmla="*/ 564 w 1291"/>
                <a:gd name="T35" fmla="*/ 0 h 1451"/>
                <a:gd name="T36" fmla="*/ 711 w 1291"/>
                <a:gd name="T37" fmla="*/ 10 h 1451"/>
                <a:gd name="T38" fmla="*/ 850 w 1291"/>
                <a:gd name="T39" fmla="*/ 41 h 1451"/>
                <a:gd name="T40" fmla="*/ 950 w 1291"/>
                <a:gd name="T41" fmla="*/ 82 h 1451"/>
                <a:gd name="T42" fmla="*/ 1039 w 1291"/>
                <a:gd name="T43" fmla="*/ 138 h 1451"/>
                <a:gd name="T44" fmla="*/ 1118 w 1291"/>
                <a:gd name="T45" fmla="*/ 208 h 1451"/>
                <a:gd name="T46" fmla="*/ 1183 w 1291"/>
                <a:gd name="T47" fmla="*/ 294 h 1451"/>
                <a:gd name="T48" fmla="*/ 1234 w 1291"/>
                <a:gd name="T49" fmla="*/ 396 h 1451"/>
                <a:gd name="T50" fmla="*/ 1266 w 1291"/>
                <a:gd name="T51" fmla="*/ 493 h 1451"/>
                <a:gd name="T52" fmla="*/ 1285 w 1291"/>
                <a:gd name="T53" fmla="*/ 601 h 1451"/>
                <a:gd name="T54" fmla="*/ 1291 w 1291"/>
                <a:gd name="T55" fmla="*/ 721 h 1451"/>
                <a:gd name="T56" fmla="*/ 1285 w 1291"/>
                <a:gd name="T57" fmla="*/ 841 h 1451"/>
                <a:gd name="T58" fmla="*/ 1266 w 1291"/>
                <a:gd name="T59" fmla="*/ 950 h 1451"/>
                <a:gd name="T60" fmla="*/ 1234 w 1291"/>
                <a:gd name="T61" fmla="*/ 1047 h 1451"/>
                <a:gd name="T62" fmla="*/ 1183 w 1291"/>
                <a:gd name="T63" fmla="*/ 1149 h 1451"/>
                <a:gd name="T64" fmla="*/ 1118 w 1291"/>
                <a:gd name="T65" fmla="*/ 1236 h 1451"/>
                <a:gd name="T66" fmla="*/ 1039 w 1291"/>
                <a:gd name="T67" fmla="*/ 1308 h 1451"/>
                <a:gd name="T68" fmla="*/ 950 w 1291"/>
                <a:gd name="T69" fmla="*/ 1365 h 1451"/>
                <a:gd name="T70" fmla="*/ 849 w 1291"/>
                <a:gd name="T71" fmla="*/ 1407 h 1451"/>
                <a:gd name="T72" fmla="*/ 710 w 1291"/>
                <a:gd name="T73" fmla="*/ 1440 h 1451"/>
                <a:gd name="T74" fmla="*/ 562 w 1291"/>
                <a:gd name="T75" fmla="*/ 1451 h 1451"/>
                <a:gd name="T76" fmla="*/ 0 w 1291"/>
                <a:gd name="T7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91" h="1451">
                  <a:moveTo>
                    <a:pt x="420" y="330"/>
                  </a:moveTo>
                  <a:lnTo>
                    <a:pt x="420" y="1122"/>
                  </a:lnTo>
                  <a:lnTo>
                    <a:pt x="538" y="1122"/>
                  </a:lnTo>
                  <a:lnTo>
                    <a:pt x="584" y="1120"/>
                  </a:lnTo>
                  <a:lnTo>
                    <a:pt x="625" y="1113"/>
                  </a:lnTo>
                  <a:lnTo>
                    <a:pt x="663" y="1104"/>
                  </a:lnTo>
                  <a:lnTo>
                    <a:pt x="698" y="1091"/>
                  </a:lnTo>
                  <a:lnTo>
                    <a:pt x="729" y="1073"/>
                  </a:lnTo>
                  <a:lnTo>
                    <a:pt x="757" y="1053"/>
                  </a:lnTo>
                  <a:lnTo>
                    <a:pt x="783" y="1028"/>
                  </a:lnTo>
                  <a:lnTo>
                    <a:pt x="801" y="1002"/>
                  </a:lnTo>
                  <a:lnTo>
                    <a:pt x="818" y="973"/>
                  </a:lnTo>
                  <a:lnTo>
                    <a:pt x="832" y="940"/>
                  </a:lnTo>
                  <a:lnTo>
                    <a:pt x="843" y="903"/>
                  </a:lnTo>
                  <a:lnTo>
                    <a:pt x="852" y="863"/>
                  </a:lnTo>
                  <a:lnTo>
                    <a:pt x="858" y="817"/>
                  </a:lnTo>
                  <a:lnTo>
                    <a:pt x="862" y="769"/>
                  </a:lnTo>
                  <a:lnTo>
                    <a:pt x="863" y="716"/>
                  </a:lnTo>
                  <a:lnTo>
                    <a:pt x="862" y="665"/>
                  </a:lnTo>
                  <a:lnTo>
                    <a:pt x="858" y="617"/>
                  </a:lnTo>
                  <a:lnTo>
                    <a:pt x="851" y="573"/>
                  </a:lnTo>
                  <a:lnTo>
                    <a:pt x="841" y="534"/>
                  </a:lnTo>
                  <a:lnTo>
                    <a:pt x="829" y="499"/>
                  </a:lnTo>
                  <a:lnTo>
                    <a:pt x="815" y="467"/>
                  </a:lnTo>
                  <a:lnTo>
                    <a:pt x="798" y="438"/>
                  </a:lnTo>
                  <a:lnTo>
                    <a:pt x="778" y="414"/>
                  </a:lnTo>
                  <a:lnTo>
                    <a:pt x="756" y="393"/>
                  </a:lnTo>
                  <a:lnTo>
                    <a:pt x="732" y="375"/>
                  </a:lnTo>
                  <a:lnTo>
                    <a:pt x="705" y="361"/>
                  </a:lnTo>
                  <a:lnTo>
                    <a:pt x="676" y="349"/>
                  </a:lnTo>
                  <a:lnTo>
                    <a:pt x="634" y="338"/>
                  </a:lnTo>
                  <a:lnTo>
                    <a:pt x="589" y="332"/>
                  </a:lnTo>
                  <a:lnTo>
                    <a:pt x="538" y="330"/>
                  </a:lnTo>
                  <a:lnTo>
                    <a:pt x="420" y="330"/>
                  </a:lnTo>
                  <a:close/>
                  <a:moveTo>
                    <a:pt x="0" y="0"/>
                  </a:moveTo>
                  <a:lnTo>
                    <a:pt x="564" y="0"/>
                  </a:lnTo>
                  <a:lnTo>
                    <a:pt x="639" y="2"/>
                  </a:lnTo>
                  <a:lnTo>
                    <a:pt x="711" y="10"/>
                  </a:lnTo>
                  <a:lnTo>
                    <a:pt x="782" y="23"/>
                  </a:lnTo>
                  <a:lnTo>
                    <a:pt x="850" y="41"/>
                  </a:lnTo>
                  <a:lnTo>
                    <a:pt x="901" y="60"/>
                  </a:lnTo>
                  <a:lnTo>
                    <a:pt x="950" y="82"/>
                  </a:lnTo>
                  <a:lnTo>
                    <a:pt x="996" y="108"/>
                  </a:lnTo>
                  <a:lnTo>
                    <a:pt x="1039" y="138"/>
                  </a:lnTo>
                  <a:lnTo>
                    <a:pt x="1080" y="171"/>
                  </a:lnTo>
                  <a:lnTo>
                    <a:pt x="1118" y="208"/>
                  </a:lnTo>
                  <a:lnTo>
                    <a:pt x="1152" y="249"/>
                  </a:lnTo>
                  <a:lnTo>
                    <a:pt x="1183" y="294"/>
                  </a:lnTo>
                  <a:lnTo>
                    <a:pt x="1210" y="343"/>
                  </a:lnTo>
                  <a:lnTo>
                    <a:pt x="1234" y="396"/>
                  </a:lnTo>
                  <a:lnTo>
                    <a:pt x="1252" y="442"/>
                  </a:lnTo>
                  <a:lnTo>
                    <a:pt x="1266" y="493"/>
                  </a:lnTo>
                  <a:lnTo>
                    <a:pt x="1276" y="545"/>
                  </a:lnTo>
                  <a:lnTo>
                    <a:pt x="1285" y="601"/>
                  </a:lnTo>
                  <a:lnTo>
                    <a:pt x="1290" y="660"/>
                  </a:lnTo>
                  <a:lnTo>
                    <a:pt x="1291" y="721"/>
                  </a:lnTo>
                  <a:lnTo>
                    <a:pt x="1290" y="782"/>
                  </a:lnTo>
                  <a:lnTo>
                    <a:pt x="1285" y="841"/>
                  </a:lnTo>
                  <a:lnTo>
                    <a:pt x="1276" y="897"/>
                  </a:lnTo>
                  <a:lnTo>
                    <a:pt x="1266" y="950"/>
                  </a:lnTo>
                  <a:lnTo>
                    <a:pt x="1252" y="1000"/>
                  </a:lnTo>
                  <a:lnTo>
                    <a:pt x="1234" y="1047"/>
                  </a:lnTo>
                  <a:lnTo>
                    <a:pt x="1210" y="1101"/>
                  </a:lnTo>
                  <a:lnTo>
                    <a:pt x="1183" y="1149"/>
                  </a:lnTo>
                  <a:lnTo>
                    <a:pt x="1152" y="1195"/>
                  </a:lnTo>
                  <a:lnTo>
                    <a:pt x="1118" y="1236"/>
                  </a:lnTo>
                  <a:lnTo>
                    <a:pt x="1080" y="1274"/>
                  </a:lnTo>
                  <a:lnTo>
                    <a:pt x="1039" y="1308"/>
                  </a:lnTo>
                  <a:lnTo>
                    <a:pt x="996" y="1338"/>
                  </a:lnTo>
                  <a:lnTo>
                    <a:pt x="950" y="1365"/>
                  </a:lnTo>
                  <a:lnTo>
                    <a:pt x="900" y="1388"/>
                  </a:lnTo>
                  <a:lnTo>
                    <a:pt x="849" y="1407"/>
                  </a:lnTo>
                  <a:lnTo>
                    <a:pt x="780" y="1427"/>
                  </a:lnTo>
                  <a:lnTo>
                    <a:pt x="710" y="1440"/>
                  </a:lnTo>
                  <a:lnTo>
                    <a:pt x="637" y="1448"/>
                  </a:lnTo>
                  <a:lnTo>
                    <a:pt x="562" y="1451"/>
                  </a:lnTo>
                  <a:lnTo>
                    <a:pt x="0" y="1451"/>
                  </a:lnTo>
                  <a:lnTo>
                    <a:pt x="0" y="0"/>
                  </a:lnTo>
                  <a:close/>
                </a:path>
              </a:pathLst>
            </a:custGeom>
            <a:solidFill>
              <a:srgbClr val="C6C7C9"/>
            </a:solidFill>
            <a:ln w="0">
              <a:solidFill>
                <a:srgbClr val="C6C7C9"/>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sp>
          <p:nvSpPr>
            <p:cNvPr id="20" name="Freeform 8"/>
            <p:cNvSpPr>
              <a:spLocks noEditPoints="1"/>
            </p:cNvSpPr>
            <p:nvPr/>
          </p:nvSpPr>
          <p:spPr bwMode="auto">
            <a:xfrm>
              <a:off x="7215188" y="176213"/>
              <a:ext cx="601663" cy="768350"/>
            </a:xfrm>
            <a:custGeom>
              <a:avLst/>
              <a:gdLst>
                <a:gd name="T0" fmla="*/ 407 w 1138"/>
                <a:gd name="T1" fmla="*/ 318 h 1451"/>
                <a:gd name="T2" fmla="*/ 407 w 1138"/>
                <a:gd name="T3" fmla="*/ 633 h 1451"/>
                <a:gd name="T4" fmla="*/ 491 w 1138"/>
                <a:gd name="T5" fmla="*/ 633 h 1451"/>
                <a:gd name="T6" fmla="*/ 521 w 1138"/>
                <a:gd name="T7" fmla="*/ 631 h 1451"/>
                <a:gd name="T8" fmla="*/ 547 w 1138"/>
                <a:gd name="T9" fmla="*/ 623 h 1451"/>
                <a:gd name="T10" fmla="*/ 573 w 1138"/>
                <a:gd name="T11" fmla="*/ 612 h 1451"/>
                <a:gd name="T12" fmla="*/ 596 w 1138"/>
                <a:gd name="T13" fmla="*/ 597 h 1451"/>
                <a:gd name="T14" fmla="*/ 611 w 1138"/>
                <a:gd name="T15" fmla="*/ 580 h 1451"/>
                <a:gd name="T16" fmla="*/ 624 w 1138"/>
                <a:gd name="T17" fmla="*/ 558 h 1451"/>
                <a:gd name="T18" fmla="*/ 632 w 1138"/>
                <a:gd name="T19" fmla="*/ 534 h 1451"/>
                <a:gd name="T20" fmla="*/ 637 w 1138"/>
                <a:gd name="T21" fmla="*/ 504 h 1451"/>
                <a:gd name="T22" fmla="*/ 639 w 1138"/>
                <a:gd name="T23" fmla="*/ 470 h 1451"/>
                <a:gd name="T24" fmla="*/ 637 w 1138"/>
                <a:gd name="T25" fmla="*/ 439 h 1451"/>
                <a:gd name="T26" fmla="*/ 632 w 1138"/>
                <a:gd name="T27" fmla="*/ 411 h 1451"/>
                <a:gd name="T28" fmla="*/ 624 w 1138"/>
                <a:gd name="T29" fmla="*/ 387 h 1451"/>
                <a:gd name="T30" fmla="*/ 612 w 1138"/>
                <a:gd name="T31" fmla="*/ 368 h 1451"/>
                <a:gd name="T32" fmla="*/ 597 w 1138"/>
                <a:gd name="T33" fmla="*/ 352 h 1451"/>
                <a:gd name="T34" fmla="*/ 574 w 1138"/>
                <a:gd name="T35" fmla="*/ 338 h 1451"/>
                <a:gd name="T36" fmla="*/ 548 w 1138"/>
                <a:gd name="T37" fmla="*/ 327 h 1451"/>
                <a:gd name="T38" fmla="*/ 522 w 1138"/>
                <a:gd name="T39" fmla="*/ 320 h 1451"/>
                <a:gd name="T40" fmla="*/ 491 w 1138"/>
                <a:gd name="T41" fmla="*/ 318 h 1451"/>
                <a:gd name="T42" fmla="*/ 407 w 1138"/>
                <a:gd name="T43" fmla="*/ 318 h 1451"/>
                <a:gd name="T44" fmla="*/ 0 w 1138"/>
                <a:gd name="T45" fmla="*/ 0 h 1451"/>
                <a:gd name="T46" fmla="*/ 534 w 1138"/>
                <a:gd name="T47" fmla="*/ 0 h 1451"/>
                <a:gd name="T48" fmla="*/ 602 w 1138"/>
                <a:gd name="T49" fmla="*/ 1 h 1451"/>
                <a:gd name="T50" fmla="*/ 668 w 1138"/>
                <a:gd name="T51" fmla="*/ 7 h 1451"/>
                <a:gd name="T52" fmla="*/ 732 w 1138"/>
                <a:gd name="T53" fmla="*/ 17 h 1451"/>
                <a:gd name="T54" fmla="*/ 778 w 1138"/>
                <a:gd name="T55" fmla="*/ 28 h 1451"/>
                <a:gd name="T56" fmla="*/ 822 w 1138"/>
                <a:gd name="T57" fmla="*/ 42 h 1451"/>
                <a:gd name="T58" fmla="*/ 862 w 1138"/>
                <a:gd name="T59" fmla="*/ 62 h 1451"/>
                <a:gd name="T60" fmla="*/ 899 w 1138"/>
                <a:gd name="T61" fmla="*/ 84 h 1451"/>
                <a:gd name="T62" fmla="*/ 932 w 1138"/>
                <a:gd name="T63" fmla="*/ 111 h 1451"/>
                <a:gd name="T64" fmla="*/ 963 w 1138"/>
                <a:gd name="T65" fmla="*/ 143 h 1451"/>
                <a:gd name="T66" fmla="*/ 990 w 1138"/>
                <a:gd name="T67" fmla="*/ 179 h 1451"/>
                <a:gd name="T68" fmla="*/ 1012 w 1138"/>
                <a:gd name="T69" fmla="*/ 220 h 1451"/>
                <a:gd name="T70" fmla="*/ 1028 w 1138"/>
                <a:gd name="T71" fmla="*/ 257 h 1451"/>
                <a:gd name="T72" fmla="*/ 1039 w 1138"/>
                <a:gd name="T73" fmla="*/ 298 h 1451"/>
                <a:gd name="T74" fmla="*/ 1048 w 1138"/>
                <a:gd name="T75" fmla="*/ 342 h 1451"/>
                <a:gd name="T76" fmla="*/ 1054 w 1138"/>
                <a:gd name="T77" fmla="*/ 391 h 1451"/>
                <a:gd name="T78" fmla="*/ 1055 w 1138"/>
                <a:gd name="T79" fmla="*/ 444 h 1451"/>
                <a:gd name="T80" fmla="*/ 1054 w 1138"/>
                <a:gd name="T81" fmla="*/ 479 h 1451"/>
                <a:gd name="T82" fmla="*/ 1050 w 1138"/>
                <a:gd name="T83" fmla="*/ 517 h 1451"/>
                <a:gd name="T84" fmla="*/ 1045 w 1138"/>
                <a:gd name="T85" fmla="*/ 555 h 1451"/>
                <a:gd name="T86" fmla="*/ 1036 w 1138"/>
                <a:gd name="T87" fmla="*/ 595 h 1451"/>
                <a:gd name="T88" fmla="*/ 1024 w 1138"/>
                <a:gd name="T89" fmla="*/ 633 h 1451"/>
                <a:gd name="T90" fmla="*/ 1007 w 1138"/>
                <a:gd name="T91" fmla="*/ 670 h 1451"/>
                <a:gd name="T92" fmla="*/ 987 w 1138"/>
                <a:gd name="T93" fmla="*/ 706 h 1451"/>
                <a:gd name="T94" fmla="*/ 961 w 1138"/>
                <a:gd name="T95" fmla="*/ 740 h 1451"/>
                <a:gd name="T96" fmla="*/ 929 w 1138"/>
                <a:gd name="T97" fmla="*/ 771 h 1451"/>
                <a:gd name="T98" fmla="*/ 902 w 1138"/>
                <a:gd name="T99" fmla="*/ 794 h 1451"/>
                <a:gd name="T100" fmla="*/ 871 w 1138"/>
                <a:gd name="T101" fmla="*/ 813 h 1451"/>
                <a:gd name="T102" fmla="*/ 837 w 1138"/>
                <a:gd name="T103" fmla="*/ 831 h 1451"/>
                <a:gd name="T104" fmla="*/ 800 w 1138"/>
                <a:gd name="T105" fmla="*/ 846 h 1451"/>
                <a:gd name="T106" fmla="*/ 1138 w 1138"/>
                <a:gd name="T107" fmla="*/ 1451 h 1451"/>
                <a:gd name="T108" fmla="*/ 697 w 1138"/>
                <a:gd name="T109" fmla="*/ 1451 h 1451"/>
                <a:gd name="T110" fmla="*/ 407 w 1138"/>
                <a:gd name="T111" fmla="*/ 885 h 1451"/>
                <a:gd name="T112" fmla="*/ 407 w 1138"/>
                <a:gd name="T113" fmla="*/ 1451 h 1451"/>
                <a:gd name="T114" fmla="*/ 0 w 1138"/>
                <a:gd name="T115" fmla="*/ 1451 h 1451"/>
                <a:gd name="T116" fmla="*/ 0 w 1138"/>
                <a:gd name="T117"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8" h="1451">
                  <a:moveTo>
                    <a:pt x="407" y="318"/>
                  </a:moveTo>
                  <a:lnTo>
                    <a:pt x="407" y="633"/>
                  </a:lnTo>
                  <a:lnTo>
                    <a:pt x="491" y="633"/>
                  </a:lnTo>
                  <a:lnTo>
                    <a:pt x="521" y="631"/>
                  </a:lnTo>
                  <a:lnTo>
                    <a:pt x="547" y="623"/>
                  </a:lnTo>
                  <a:lnTo>
                    <a:pt x="573" y="612"/>
                  </a:lnTo>
                  <a:lnTo>
                    <a:pt x="596" y="597"/>
                  </a:lnTo>
                  <a:lnTo>
                    <a:pt x="611" y="580"/>
                  </a:lnTo>
                  <a:lnTo>
                    <a:pt x="624" y="558"/>
                  </a:lnTo>
                  <a:lnTo>
                    <a:pt x="632" y="534"/>
                  </a:lnTo>
                  <a:lnTo>
                    <a:pt x="637" y="504"/>
                  </a:lnTo>
                  <a:lnTo>
                    <a:pt x="639" y="470"/>
                  </a:lnTo>
                  <a:lnTo>
                    <a:pt x="637" y="439"/>
                  </a:lnTo>
                  <a:lnTo>
                    <a:pt x="632" y="411"/>
                  </a:lnTo>
                  <a:lnTo>
                    <a:pt x="624" y="387"/>
                  </a:lnTo>
                  <a:lnTo>
                    <a:pt x="612" y="368"/>
                  </a:lnTo>
                  <a:lnTo>
                    <a:pt x="597" y="352"/>
                  </a:lnTo>
                  <a:lnTo>
                    <a:pt x="574" y="338"/>
                  </a:lnTo>
                  <a:lnTo>
                    <a:pt x="548" y="327"/>
                  </a:lnTo>
                  <a:lnTo>
                    <a:pt x="522" y="320"/>
                  </a:lnTo>
                  <a:lnTo>
                    <a:pt x="491" y="318"/>
                  </a:lnTo>
                  <a:lnTo>
                    <a:pt x="407" y="318"/>
                  </a:lnTo>
                  <a:close/>
                  <a:moveTo>
                    <a:pt x="0" y="0"/>
                  </a:moveTo>
                  <a:lnTo>
                    <a:pt x="534" y="0"/>
                  </a:lnTo>
                  <a:lnTo>
                    <a:pt x="602" y="1"/>
                  </a:lnTo>
                  <a:lnTo>
                    <a:pt x="668" y="7"/>
                  </a:lnTo>
                  <a:lnTo>
                    <a:pt x="732" y="17"/>
                  </a:lnTo>
                  <a:lnTo>
                    <a:pt x="778" y="28"/>
                  </a:lnTo>
                  <a:lnTo>
                    <a:pt x="822" y="42"/>
                  </a:lnTo>
                  <a:lnTo>
                    <a:pt x="862" y="62"/>
                  </a:lnTo>
                  <a:lnTo>
                    <a:pt x="899" y="84"/>
                  </a:lnTo>
                  <a:lnTo>
                    <a:pt x="932" y="111"/>
                  </a:lnTo>
                  <a:lnTo>
                    <a:pt x="963" y="143"/>
                  </a:lnTo>
                  <a:lnTo>
                    <a:pt x="990" y="179"/>
                  </a:lnTo>
                  <a:lnTo>
                    <a:pt x="1012" y="220"/>
                  </a:lnTo>
                  <a:lnTo>
                    <a:pt x="1028" y="257"/>
                  </a:lnTo>
                  <a:lnTo>
                    <a:pt x="1039" y="298"/>
                  </a:lnTo>
                  <a:lnTo>
                    <a:pt x="1048" y="342"/>
                  </a:lnTo>
                  <a:lnTo>
                    <a:pt x="1054" y="391"/>
                  </a:lnTo>
                  <a:lnTo>
                    <a:pt x="1055" y="444"/>
                  </a:lnTo>
                  <a:lnTo>
                    <a:pt x="1054" y="479"/>
                  </a:lnTo>
                  <a:lnTo>
                    <a:pt x="1050" y="517"/>
                  </a:lnTo>
                  <a:lnTo>
                    <a:pt x="1045" y="555"/>
                  </a:lnTo>
                  <a:lnTo>
                    <a:pt x="1036" y="595"/>
                  </a:lnTo>
                  <a:lnTo>
                    <a:pt x="1024" y="633"/>
                  </a:lnTo>
                  <a:lnTo>
                    <a:pt x="1007" y="670"/>
                  </a:lnTo>
                  <a:lnTo>
                    <a:pt x="987" y="706"/>
                  </a:lnTo>
                  <a:lnTo>
                    <a:pt x="961" y="740"/>
                  </a:lnTo>
                  <a:lnTo>
                    <a:pt x="929" y="771"/>
                  </a:lnTo>
                  <a:lnTo>
                    <a:pt x="902" y="794"/>
                  </a:lnTo>
                  <a:lnTo>
                    <a:pt x="871" y="813"/>
                  </a:lnTo>
                  <a:lnTo>
                    <a:pt x="837" y="831"/>
                  </a:lnTo>
                  <a:lnTo>
                    <a:pt x="800" y="846"/>
                  </a:lnTo>
                  <a:lnTo>
                    <a:pt x="1138" y="1451"/>
                  </a:lnTo>
                  <a:lnTo>
                    <a:pt x="697" y="1451"/>
                  </a:lnTo>
                  <a:lnTo>
                    <a:pt x="407" y="885"/>
                  </a:lnTo>
                  <a:lnTo>
                    <a:pt x="407" y="1451"/>
                  </a:lnTo>
                  <a:lnTo>
                    <a:pt x="0" y="1451"/>
                  </a:lnTo>
                  <a:lnTo>
                    <a:pt x="0" y="0"/>
                  </a:lnTo>
                  <a:close/>
                </a:path>
              </a:pathLst>
            </a:custGeom>
            <a:solidFill>
              <a:srgbClr val="707173"/>
            </a:solidFill>
            <a:ln w="0">
              <a:solidFill>
                <a:srgbClr val="707173"/>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800">
                <a:solidFill>
                  <a:srgbClr val="000000"/>
                </a:solidFill>
                <a:latin typeface="Arial" charset="0"/>
                <a:ea typeface="ヒラギノ角ゴ Pro W3" pitchFamily="48" charset="-128"/>
              </a:endParaRPr>
            </a:p>
          </p:txBody>
        </p:sp>
      </p:grpSp>
    </p:spTree>
    <p:extLst>
      <p:ext uri="{BB962C8B-B14F-4D97-AF65-F5344CB8AC3E}">
        <p14:creationId xmlns:p14="http://schemas.microsoft.com/office/powerpoint/2010/main" val="1495807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a:ln/>
        </p:spPr>
        <p:txBody>
          <a:bodyPr/>
          <a:lstStyle>
            <a:lvl1pPr>
              <a:defRPr/>
            </a:lvl1pPr>
          </a:lstStyle>
          <a:p>
            <a:pPr>
              <a:defRPr/>
            </a:pPr>
            <a:fld id="{D27C0773-8FA7-4B3B-A7E2-4464B80FD87D}" type="slidenum">
              <a:rPr lang="de-DE" altLang="en-US"/>
              <a:pPr>
                <a:defRPr/>
              </a:pPr>
              <a:t>‹#›</a:t>
            </a:fld>
            <a:endParaRPr lang="de-DE" altLang="en-US"/>
          </a:p>
        </p:txBody>
      </p:sp>
    </p:spTree>
    <p:extLst>
      <p:ext uri="{BB962C8B-B14F-4D97-AF65-F5344CB8AC3E}">
        <p14:creationId xmlns:p14="http://schemas.microsoft.com/office/powerpoint/2010/main" val="16116187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Leere Folie mit Überschrift">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33236" y="61139"/>
            <a:ext cx="7209265" cy="720684"/>
          </a:xfrm>
          <a:prstGeom prst="rect">
            <a:avLst/>
          </a:prstGeom>
        </p:spPr>
        <p:txBody>
          <a:bodyPr vert="horz" lIns="0" tIns="0" rIns="0" bIns="0" rtlCol="0" anchor="ctr" anchorCtr="0">
            <a:noAutofit/>
          </a:bodyPr>
          <a:lstStyle/>
          <a:p>
            <a:r>
              <a:rPr lang="de-DE" dirty="0"/>
              <a:t>Mastertitelformat bearbeiten</a:t>
            </a:r>
          </a:p>
        </p:txBody>
      </p:sp>
      <p:sp>
        <p:nvSpPr>
          <p:cNvPr id="4" name="Foliennummernplatzhalter 3">
            <a:extLst>
              <a:ext uri="{FF2B5EF4-FFF2-40B4-BE49-F238E27FC236}">
                <a16:creationId xmlns:a16="http://schemas.microsoft.com/office/drawing/2014/main" id="{BEF5CA0F-058F-47A5-9F2A-79B1056DADC8}"/>
              </a:ext>
            </a:extLst>
          </p:cNvPr>
          <p:cNvSpPr>
            <a:spLocks noGrp="1"/>
          </p:cNvSpPr>
          <p:nvPr>
            <p:ph type="sldNum" sz="quarter" idx="10"/>
          </p:nvPr>
        </p:nvSpPr>
        <p:spPr/>
        <p:txBody>
          <a:bodyPr/>
          <a:lstStyle/>
          <a:p>
            <a:fld id="{8E9B98B9-A8BF-4AE1-837A-DA922CF9D24B}" type="slidenum">
              <a:rPr lang="de-DE" smtClean="0"/>
              <a:pPr/>
              <a:t>‹#›</a:t>
            </a:fld>
            <a:endParaRPr lang="de-DE" dirty="0"/>
          </a:p>
        </p:txBody>
      </p:sp>
    </p:spTree>
    <p:extLst>
      <p:ext uri="{BB962C8B-B14F-4D97-AF65-F5344CB8AC3E}">
        <p14:creationId xmlns:p14="http://schemas.microsoft.com/office/powerpoint/2010/main" val="3413005571"/>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and Content - Bullet Point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lvl1pPr>
          </a:lstStyle>
          <a:p>
            <a:r>
              <a:rPr lang="de-DE" dirty="0"/>
              <a:t> </a:t>
            </a:r>
          </a:p>
        </p:txBody>
      </p:sp>
      <p:sp>
        <p:nvSpPr>
          <p:cNvPr id="6" name="Slide Number Placeholder 5"/>
          <p:cNvSpPr>
            <a:spLocks noGrp="1"/>
          </p:cNvSpPr>
          <p:nvPr>
            <p:ph type="sldNum" sz="quarter" idx="12"/>
          </p:nvPr>
        </p:nvSpPr>
        <p:spPr/>
        <p:txBody>
          <a:bodyPr/>
          <a:lstStyle/>
          <a:p>
            <a:fld id="{1B44015D-9407-488E-8AD7-722ADB5AEF29}" type="slidenum">
              <a:rPr lang="de-DE" smtClean="0"/>
              <a:t>‹#›</a:t>
            </a:fld>
            <a:endParaRPr lang="de-DE" dirty="0"/>
          </a:p>
        </p:txBody>
      </p:sp>
      <p:pic>
        <p:nvPicPr>
          <p:cNvPr id="9" name="Picture 10" descr="A_RG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1450" y="4512469"/>
            <a:ext cx="10287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16"/>
          <p:cNvSpPr>
            <a:spLocks noChangeShapeType="1"/>
          </p:cNvSpPr>
          <p:nvPr userDrawn="1"/>
        </p:nvSpPr>
        <p:spPr bwMode="auto">
          <a:xfrm>
            <a:off x="1269205" y="4677965"/>
            <a:ext cx="7246145" cy="2442"/>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de-DE" sz="1800"/>
          </a:p>
        </p:txBody>
      </p:sp>
      <p:sp>
        <p:nvSpPr>
          <p:cNvPr id="8" name="Title 1"/>
          <p:cNvSpPr>
            <a:spLocks noGrp="1"/>
          </p:cNvSpPr>
          <p:nvPr>
            <p:ph type="title"/>
          </p:nvPr>
        </p:nvSpPr>
        <p:spPr>
          <a:xfrm>
            <a:off x="628650" y="109252"/>
            <a:ext cx="7886700" cy="589421"/>
          </a:xfrm>
        </p:spPr>
        <p:txBody>
          <a:bodyPr/>
          <a:lstStyle>
            <a:lvl1pPr>
              <a:defRPr b="0">
                <a:solidFill>
                  <a:srgbClr val="006E9E"/>
                </a:solidFill>
                <a:latin typeface="+mn-lt"/>
              </a:defRPr>
            </a:lvl1pPr>
          </a:lstStyle>
          <a:p>
            <a:r>
              <a:rPr lang="en-US" dirty="0"/>
              <a:t>Click to edit Master title style</a:t>
            </a:r>
            <a:endParaRPr lang="de-DE" dirty="0"/>
          </a:p>
        </p:txBody>
      </p:sp>
      <p:sp>
        <p:nvSpPr>
          <p:cNvPr id="11" name="Content Placeholder 2"/>
          <p:cNvSpPr>
            <a:spLocks noGrp="1"/>
          </p:cNvSpPr>
          <p:nvPr>
            <p:ph idx="1"/>
          </p:nvPr>
        </p:nvSpPr>
        <p:spPr>
          <a:xfrm>
            <a:off x="628650" y="1305419"/>
            <a:ext cx="7886700" cy="2894082"/>
          </a:xfrm>
        </p:spPr>
        <p:txBody>
          <a:bodyPr>
            <a:noAutofit/>
          </a:bodyPr>
          <a:lstStyle>
            <a:lvl1pPr marL="0" indent="0">
              <a:lnSpc>
                <a:spcPct val="100000"/>
              </a:lnSpc>
              <a:spcBef>
                <a:spcPts val="0"/>
              </a:spcBef>
              <a:spcAft>
                <a:spcPts val="450"/>
              </a:spcAft>
              <a:buFont typeface="Arial" panose="020B0604020202020204" pitchFamily="34" charset="0"/>
              <a:buNone/>
              <a:defRPr b="1"/>
            </a:lvl1pPr>
            <a:lvl2pPr marL="514350" indent="-171450">
              <a:lnSpc>
                <a:spcPct val="100000"/>
              </a:lnSpc>
              <a:spcBef>
                <a:spcPts val="0"/>
              </a:spcBef>
              <a:spcAft>
                <a:spcPts val="225"/>
              </a:spcAft>
              <a:buFont typeface="Arial" panose="020B0604020202020204" pitchFamily="34" charset="0"/>
              <a:buChar char="•"/>
              <a:defRPr/>
            </a:lvl2pPr>
            <a:lvl3pPr marL="857250" indent="-171450">
              <a:spcBef>
                <a:spcPts val="0"/>
              </a:spcBef>
              <a:spcAft>
                <a:spcPts val="450"/>
              </a:spcAft>
              <a:buFont typeface="Arial" panose="020B0604020202020204" pitchFamily="34" charset="0"/>
              <a:buChar char="•"/>
              <a:defRPr/>
            </a:lvl3pPr>
            <a:lvl4pPr marL="1200150" indent="-171450">
              <a:spcBef>
                <a:spcPts val="0"/>
              </a:spcBef>
              <a:spcAft>
                <a:spcPts val="450"/>
              </a:spcAft>
              <a:buFont typeface="Arial" panose="020B0604020202020204" pitchFamily="34" charset="0"/>
              <a:buChar char="•"/>
              <a:defRPr/>
            </a:lvl4pPr>
            <a:lvl5pPr marL="1543050" indent="-171450">
              <a:spcBef>
                <a:spcPts val="0"/>
              </a:spcBef>
              <a:spcAft>
                <a:spcPts val="450"/>
              </a:spcAft>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2" name="Title 1"/>
          <p:cNvSpPr txBox="1">
            <a:spLocks/>
          </p:cNvSpPr>
          <p:nvPr userDrawn="1"/>
        </p:nvSpPr>
        <p:spPr>
          <a:xfrm>
            <a:off x="659223" y="802835"/>
            <a:ext cx="7886700" cy="66712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0" kern="1200">
                <a:solidFill>
                  <a:srgbClr val="006E9E"/>
                </a:solidFill>
                <a:latin typeface="+mn-lt"/>
                <a:ea typeface="+mj-ea"/>
                <a:cs typeface="+mj-cs"/>
              </a:defRPr>
            </a:lvl1pPr>
          </a:lstStyle>
          <a:p>
            <a:r>
              <a:rPr lang="de-DE" sz="1500" dirty="0"/>
              <a:t> </a:t>
            </a:r>
          </a:p>
        </p:txBody>
      </p:sp>
      <p:sp>
        <p:nvSpPr>
          <p:cNvPr id="13" name="Content Placeholder 6"/>
          <p:cNvSpPr>
            <a:spLocks noGrp="1"/>
          </p:cNvSpPr>
          <p:nvPr>
            <p:ph sz="quarter" idx="13" hasCustomPrompt="1"/>
          </p:nvPr>
        </p:nvSpPr>
        <p:spPr>
          <a:xfrm>
            <a:off x="628650" y="731096"/>
            <a:ext cx="7886700" cy="283086"/>
          </a:xfrm>
        </p:spPr>
        <p:txBody>
          <a:bodyPr>
            <a:noAutofit/>
          </a:bodyPr>
          <a:lstStyle>
            <a:lvl1pPr marL="0" indent="0">
              <a:buNone/>
              <a:defRPr sz="1500">
                <a:solidFill>
                  <a:srgbClr val="006E9E"/>
                </a:solidFill>
              </a:defRPr>
            </a:lvl1pPr>
          </a:lstStyle>
          <a:p>
            <a:pPr lvl="0"/>
            <a:r>
              <a:rPr lang="en-US" dirty="0"/>
              <a:t>Click to edit </a:t>
            </a:r>
            <a:r>
              <a:rPr lang="en-US" dirty="0" err="1"/>
              <a:t>subtitile</a:t>
            </a: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450" y="195662"/>
            <a:ext cx="243885" cy="344309"/>
          </a:xfrm>
          <a:prstGeom prst="rect">
            <a:avLst/>
          </a:prstGeom>
        </p:spPr>
      </p:pic>
    </p:spTree>
    <p:extLst>
      <p:ext uri="{BB962C8B-B14F-4D97-AF65-F5344CB8AC3E}">
        <p14:creationId xmlns:p14="http://schemas.microsoft.com/office/powerpoint/2010/main" val="4184237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BA498200-5735-4BA7-A4C4-99935ED0124D}" type="datetime1">
              <a:rPr lang="en-US"/>
              <a:pPr>
                <a:defRPr/>
              </a:pPr>
              <a:t>11/29/2023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C01A8A-1CD1-4281-8C59-74C549FF879C}" type="slidenum">
              <a:rPr lang="en-US"/>
              <a:pPr>
                <a:defRPr/>
              </a:pPr>
              <a:t>‹#›</a:t>
            </a:fld>
            <a:endParaRPr lang="en-US"/>
          </a:p>
        </p:txBody>
      </p:sp>
    </p:spTree>
    <p:extLst>
      <p:ext uri="{BB962C8B-B14F-4D97-AF65-F5344CB8AC3E}">
        <p14:creationId xmlns:p14="http://schemas.microsoft.com/office/powerpoint/2010/main" val="182733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762B0B09-DF30-4C1C-8D6B-7D8C1C247C25}" type="datetime1">
              <a:rPr lang="en-US"/>
              <a:pPr>
                <a:defRPr/>
              </a:pPr>
              <a:t>11/29/2023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D442608-41EA-4B67-B780-84875A71EE95}" type="slidenum">
              <a:rPr lang="en-US"/>
              <a:pPr>
                <a:defRPr/>
              </a:pPr>
              <a:t>‹#›</a:t>
            </a:fld>
            <a:endParaRPr lang="en-US"/>
          </a:p>
        </p:txBody>
      </p:sp>
    </p:spTree>
    <p:extLst>
      <p:ext uri="{BB962C8B-B14F-4D97-AF65-F5344CB8AC3E}">
        <p14:creationId xmlns:p14="http://schemas.microsoft.com/office/powerpoint/2010/main" val="539587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A0AE6F34-F765-4AE8-AC2C-D4ABEE29BE5E}" type="datetime1">
              <a:rPr lang="en-US"/>
              <a:pPr>
                <a:defRPr/>
              </a:pPr>
              <a:t>11/29/2023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1E63CC2-9885-4C2E-AE41-1900569C4376}" type="slidenum">
              <a:rPr lang="en-US"/>
              <a:pPr>
                <a:defRPr/>
              </a:pPr>
              <a:t>‹#›</a:t>
            </a:fld>
            <a:endParaRPr lang="en-US"/>
          </a:p>
        </p:txBody>
      </p:sp>
    </p:spTree>
    <p:extLst>
      <p:ext uri="{BB962C8B-B14F-4D97-AF65-F5344CB8AC3E}">
        <p14:creationId xmlns:p14="http://schemas.microsoft.com/office/powerpoint/2010/main" val="695835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D55A555-7363-407F-A416-372B03ED761A}" type="datetime1">
              <a:rPr lang="en-US"/>
              <a:pPr>
                <a:defRPr/>
              </a:pPr>
              <a:t>11/29/2023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0925CD4-87B1-4B3D-951F-F97D390442A5}" type="slidenum">
              <a:rPr lang="en-US"/>
              <a:pPr>
                <a:defRPr/>
              </a:pPr>
              <a:t>‹#›</a:t>
            </a:fld>
            <a:endParaRPr lang="en-US"/>
          </a:p>
        </p:txBody>
      </p:sp>
    </p:spTree>
    <p:extLst>
      <p:ext uri="{BB962C8B-B14F-4D97-AF65-F5344CB8AC3E}">
        <p14:creationId xmlns:p14="http://schemas.microsoft.com/office/powerpoint/2010/main" val="3077482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8D8E031-A3FF-4595-B1B3-315637DF0E0B}" type="datetime1">
              <a:rPr lang="en-US"/>
              <a:pPr>
                <a:defRPr/>
              </a:pPr>
              <a:t>11/29/2023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AD826E-195F-4B9E-9E92-9A1E4AF49B6D}" type="slidenum">
              <a:rPr lang="en-US"/>
              <a:pPr>
                <a:defRPr/>
              </a:pPr>
              <a:t>‹#›</a:t>
            </a:fld>
            <a:endParaRPr lang="en-US"/>
          </a:p>
        </p:txBody>
      </p:sp>
    </p:spTree>
    <p:extLst>
      <p:ext uri="{BB962C8B-B14F-4D97-AF65-F5344CB8AC3E}">
        <p14:creationId xmlns:p14="http://schemas.microsoft.com/office/powerpoint/2010/main" val="989759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pPr lvl="0"/>
            <a:endParaRPr lang="en-US" noProof="0"/>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EF7E520-92C9-406A-B0A8-61CDA63999E4}" type="datetime1">
              <a:rPr lang="en-US"/>
              <a:pPr>
                <a:defRPr/>
              </a:pPr>
              <a:t>11/29/2023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ADB73B-6EC9-40F7-B510-11B26872CD77}" type="slidenum">
              <a:rPr lang="en-US"/>
              <a:pPr>
                <a:defRPr/>
              </a:pPr>
              <a:t>‹#›</a:t>
            </a:fld>
            <a:endParaRPr lang="en-US"/>
          </a:p>
        </p:txBody>
      </p:sp>
    </p:spTree>
    <p:extLst>
      <p:ext uri="{BB962C8B-B14F-4D97-AF65-F5344CB8AC3E}">
        <p14:creationId xmlns:p14="http://schemas.microsoft.com/office/powerpoint/2010/main" val="3660493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2.png"/><Relationship Id="rId2" Type="http://schemas.openxmlformats.org/officeDocument/2006/relationships/slideLayout" Target="../slideLayouts/slideLayout26.xml"/><Relationship Id="rId16" Type="http://schemas.openxmlformats.org/officeDocument/2006/relationships/image" Target="../media/image1.jp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ctr" anchorCtr="0" compatLnSpc="1">
            <a:prstTxWarp prst="textNoShape">
              <a:avLst/>
            </a:prstTxWarp>
          </a:bodyPr>
          <a:lstStyle/>
          <a:p>
            <a:pPr lvl="0"/>
            <a:r>
              <a:rPr lang="en-US"/>
              <a:t>Titelmasterformat durch Klicken bearbeiten</a:t>
            </a:r>
          </a:p>
        </p:txBody>
      </p:sp>
      <p:sp>
        <p:nvSpPr>
          <p:cNvPr id="2051"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p>
            <a:pPr lvl="0"/>
            <a:r>
              <a:rPr lang="en-US"/>
              <a:t>Textmasterformate durch Klicken bearbeiten</a:t>
            </a:r>
          </a:p>
          <a:p>
            <a:pPr lvl="1"/>
            <a:r>
              <a:rPr lang="en-US"/>
              <a:t>Zweite Ebene</a:t>
            </a:r>
          </a:p>
          <a:p>
            <a:pPr lvl="2"/>
            <a:r>
              <a:rPr lang="en-US"/>
              <a:t>Dritte Ebene</a:t>
            </a:r>
          </a:p>
          <a:p>
            <a:pPr lvl="3"/>
            <a:r>
              <a:rPr lang="en-US"/>
              <a:t>Vierte Ebene</a:t>
            </a:r>
          </a:p>
          <a:p>
            <a:pPr lvl="4"/>
            <a:r>
              <a:rPr lang="en-US"/>
              <a:t>Fünfte Ebene</a:t>
            </a:r>
          </a:p>
        </p:txBody>
      </p:sp>
      <p:sp>
        <p:nvSpPr>
          <p:cNvPr id="40964"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defRPr sz="1400">
                <a:latin typeface="Arial" charset="0"/>
                <a:ea typeface="ヒラギノ角ゴ Pro W3" pitchFamily="48" charset="-128"/>
              </a:defRPr>
            </a:lvl1pPr>
          </a:lstStyle>
          <a:p>
            <a:pPr>
              <a:defRPr/>
            </a:pPr>
            <a:fld id="{9B242C59-3B85-4E3A-8B5A-02B9ADA806EE}" type="datetime1">
              <a:rPr lang="en-US"/>
              <a:pPr>
                <a:defRPr/>
              </a:pPr>
              <a:t>11/29/2023</a:t>
            </a:fld>
            <a:endParaRPr lang="en-US"/>
          </a:p>
        </p:txBody>
      </p:sp>
      <p:sp>
        <p:nvSpPr>
          <p:cNvPr id="40965"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ctr">
              <a:defRPr sz="1400">
                <a:latin typeface="Arial" charset="0"/>
                <a:ea typeface="ヒラギノ角ゴ Pro W3" pitchFamily="48" charset="-128"/>
              </a:defRPr>
            </a:lvl1pPr>
          </a:lstStyle>
          <a:p>
            <a:pPr>
              <a:defRPr/>
            </a:pPr>
            <a:endParaRPr lang="en-US"/>
          </a:p>
        </p:txBody>
      </p:sp>
      <p:sp>
        <p:nvSpPr>
          <p:cNvPr id="40966"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r">
              <a:defRPr sz="1400">
                <a:latin typeface="Arial" charset="0"/>
                <a:ea typeface="ヒラギノ角ゴ Pro W3" pitchFamily="48" charset="-128"/>
              </a:defRPr>
            </a:lvl1pPr>
          </a:lstStyle>
          <a:p>
            <a:pPr>
              <a:defRPr/>
            </a:pPr>
            <a:fld id="{A92EC60B-93FE-43C5-85D8-F467011003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4017"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54" algn="ctr" rtl="0" fontAlgn="base">
        <a:spcBef>
          <a:spcPct val="0"/>
        </a:spcBef>
        <a:spcAft>
          <a:spcPct val="0"/>
        </a:spcAft>
        <a:defRPr sz="4400">
          <a:solidFill>
            <a:schemeClr val="tx2"/>
          </a:solidFill>
          <a:latin typeface="Arial" charset="0"/>
        </a:defRPr>
      </a:lvl6pPr>
      <a:lvl7pPr marL="914310" algn="ctr" rtl="0" fontAlgn="base">
        <a:spcBef>
          <a:spcPct val="0"/>
        </a:spcBef>
        <a:spcAft>
          <a:spcPct val="0"/>
        </a:spcAft>
        <a:defRPr sz="4400">
          <a:solidFill>
            <a:schemeClr val="tx2"/>
          </a:solidFill>
          <a:latin typeface="Arial" charset="0"/>
        </a:defRPr>
      </a:lvl7pPr>
      <a:lvl8pPr marL="1371464" algn="ctr" rtl="0" fontAlgn="base">
        <a:spcBef>
          <a:spcPct val="0"/>
        </a:spcBef>
        <a:spcAft>
          <a:spcPct val="0"/>
        </a:spcAft>
        <a:defRPr sz="4400">
          <a:solidFill>
            <a:schemeClr val="tx2"/>
          </a:solidFill>
          <a:latin typeface="Arial" charset="0"/>
        </a:defRPr>
      </a:lvl8pPr>
      <a:lvl9pPr marL="1828619" algn="ctr" rtl="0" fontAlgn="base">
        <a:spcBef>
          <a:spcPct val="0"/>
        </a:spcBef>
        <a:spcAft>
          <a:spcPct val="0"/>
        </a:spcAft>
        <a:defRPr sz="4400">
          <a:solidFill>
            <a:schemeClr val="tx2"/>
          </a:solidFill>
          <a:latin typeface="Arial" charset="0"/>
        </a:defRPr>
      </a:lvl9pPr>
    </p:titleStyle>
    <p:bodyStyle>
      <a:lvl1pPr marL="342866" indent="-342866" algn="l" rtl="0" eaLnBrk="0" fontAlgn="base" hangingPunct="0">
        <a:spcBef>
          <a:spcPct val="20000"/>
        </a:spcBef>
        <a:spcAft>
          <a:spcPct val="0"/>
        </a:spcAft>
        <a:buChar char="•"/>
        <a:defRPr sz="3200">
          <a:solidFill>
            <a:schemeClr val="tx1"/>
          </a:solidFill>
          <a:latin typeface="+mn-lt"/>
          <a:ea typeface="+mn-ea"/>
          <a:cs typeface="+mn-cs"/>
        </a:defRPr>
      </a:lvl1pPr>
      <a:lvl2pPr marL="742877" indent="-285722" algn="l" rtl="0" eaLnBrk="0" fontAlgn="base" hangingPunct="0">
        <a:spcBef>
          <a:spcPct val="20000"/>
        </a:spcBef>
        <a:spcAft>
          <a:spcPct val="0"/>
        </a:spcAft>
        <a:buChar char="•"/>
        <a:defRPr sz="2800">
          <a:solidFill>
            <a:schemeClr val="tx1"/>
          </a:solidFill>
          <a:latin typeface="+mn-lt"/>
        </a:defRPr>
      </a:lvl2pPr>
      <a:lvl3pPr marL="1142887" indent="-228576" algn="l" rtl="0" eaLnBrk="0" fontAlgn="base" hangingPunct="0">
        <a:spcBef>
          <a:spcPct val="20000"/>
        </a:spcBef>
        <a:spcAft>
          <a:spcPct val="0"/>
        </a:spcAft>
        <a:buChar char="•"/>
        <a:defRPr sz="2400">
          <a:solidFill>
            <a:schemeClr val="tx1"/>
          </a:solidFill>
          <a:latin typeface="+mn-lt"/>
        </a:defRPr>
      </a:lvl3pPr>
      <a:lvl4pPr marL="1600040" indent="-228576" algn="l" rtl="0" eaLnBrk="0" fontAlgn="base" hangingPunct="0">
        <a:spcBef>
          <a:spcPct val="20000"/>
        </a:spcBef>
        <a:spcAft>
          <a:spcPct val="0"/>
        </a:spcAft>
        <a:buChar char="–"/>
        <a:defRPr sz="2000">
          <a:solidFill>
            <a:schemeClr val="tx1"/>
          </a:solidFill>
          <a:latin typeface="+mn-lt"/>
        </a:defRPr>
      </a:lvl4pPr>
      <a:lvl5pPr marL="2057195" indent="-228576" algn="l" rtl="0" eaLnBrk="0" fontAlgn="base" hangingPunct="0">
        <a:spcBef>
          <a:spcPct val="20000"/>
        </a:spcBef>
        <a:spcAft>
          <a:spcPct val="0"/>
        </a:spcAft>
        <a:buChar char="»"/>
        <a:defRPr sz="2000">
          <a:solidFill>
            <a:schemeClr val="tx1"/>
          </a:solidFill>
          <a:latin typeface="+mn-lt"/>
        </a:defRPr>
      </a:lvl5pPr>
      <a:lvl6pPr marL="2514348" indent="-228576" algn="l" rtl="0" fontAlgn="base">
        <a:spcBef>
          <a:spcPct val="20000"/>
        </a:spcBef>
        <a:spcAft>
          <a:spcPct val="0"/>
        </a:spcAft>
        <a:buChar char="»"/>
        <a:defRPr sz="2000">
          <a:solidFill>
            <a:schemeClr val="tx1"/>
          </a:solidFill>
          <a:latin typeface="+mn-lt"/>
        </a:defRPr>
      </a:lvl6pPr>
      <a:lvl7pPr marL="2971504" indent="-228576" algn="l" rtl="0" fontAlgn="base">
        <a:spcBef>
          <a:spcPct val="20000"/>
        </a:spcBef>
        <a:spcAft>
          <a:spcPct val="0"/>
        </a:spcAft>
        <a:buChar char="»"/>
        <a:defRPr sz="2000">
          <a:solidFill>
            <a:schemeClr val="tx1"/>
          </a:solidFill>
          <a:latin typeface="+mn-lt"/>
        </a:defRPr>
      </a:lvl7pPr>
      <a:lvl8pPr marL="3428658" indent="-228576" algn="l" rtl="0" fontAlgn="base">
        <a:spcBef>
          <a:spcPct val="20000"/>
        </a:spcBef>
        <a:spcAft>
          <a:spcPct val="0"/>
        </a:spcAft>
        <a:buChar char="»"/>
        <a:defRPr sz="2000">
          <a:solidFill>
            <a:schemeClr val="tx1"/>
          </a:solidFill>
          <a:latin typeface="+mn-lt"/>
        </a:defRPr>
      </a:lvl8pPr>
      <a:lvl9pPr marL="3885812" indent="-228576"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Line 8"/>
          <p:cNvSpPr>
            <a:spLocks noChangeShapeType="1"/>
          </p:cNvSpPr>
          <p:nvPr userDrawn="1"/>
        </p:nvSpPr>
        <p:spPr bwMode="auto">
          <a:xfrm>
            <a:off x="517532" y="573881"/>
            <a:ext cx="8158163" cy="0"/>
          </a:xfrm>
          <a:prstGeom prst="line">
            <a:avLst/>
          </a:prstGeom>
          <a:noFill/>
          <a:ln w="28575">
            <a:solidFill>
              <a:srgbClr val="FF9B0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lstStyle/>
          <a:p>
            <a:pPr eaLnBrk="1" hangingPunct="1"/>
            <a:endParaRPr lang="en-US" sz="1800">
              <a:solidFill>
                <a:srgbClr val="000000"/>
              </a:solidFill>
              <a:ea typeface="+mn-ea"/>
            </a:endParaRPr>
          </a:p>
        </p:txBody>
      </p:sp>
      <p:pic>
        <p:nvPicPr>
          <p:cNvPr id="1027" name="Picture 9" descr="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79393" y="4731545"/>
            <a:ext cx="9429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10"/>
          <p:cNvSpPr>
            <a:spLocks noGrp="1" noChangeArrowheads="1"/>
          </p:cNvSpPr>
          <p:nvPr>
            <p:ph type="title"/>
          </p:nvPr>
        </p:nvSpPr>
        <p:spPr bwMode="auto">
          <a:xfrm>
            <a:off x="457200" y="205981"/>
            <a:ext cx="8229600" cy="259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ctr" anchorCtr="0" compatLnSpc="1">
            <a:prstTxWarp prst="textNoShape">
              <a:avLst/>
            </a:prstTxWarp>
          </a:bodyPr>
          <a:lstStyle/>
          <a:p>
            <a:pPr lvl="0"/>
            <a:r>
              <a:rPr lang="en-US"/>
              <a:t>Click to edit Master title style</a:t>
            </a:r>
          </a:p>
        </p:txBody>
      </p:sp>
      <p:sp>
        <p:nvSpPr>
          <p:cNvPr id="7179" name="Rectangle 11"/>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6" rIns="91432" bIns="45716" numCol="1" anchor="t" anchorCtr="0" compatLnSpc="1">
            <a:prstTxWarp prst="textNoShape">
              <a:avLst/>
            </a:prstTxWarp>
          </a:bodyPr>
          <a:lstStyle>
            <a:lvl1pPr algn="r">
              <a:defRPr sz="1400">
                <a:latin typeface="Arial" charset="0"/>
              </a:defRPr>
            </a:lvl1pPr>
          </a:lstStyle>
          <a:p>
            <a:pPr eaLnBrk="1" hangingPunct="1">
              <a:defRPr/>
            </a:pPr>
            <a:fld id="{738483B8-937D-4D84-8A7E-6CBE41DA8130}" type="slidenum">
              <a:rPr lang="en-US">
                <a:solidFill>
                  <a:srgbClr val="000000"/>
                </a:solidFill>
                <a:ea typeface="+mn-ea"/>
              </a:rPr>
              <a:pPr eaLnBrk="1" hangingPunct="1">
                <a:defRPr/>
              </a:pPr>
              <a:t>‹#›</a:t>
            </a:fld>
            <a:endParaRPr lang="en-US">
              <a:solidFill>
                <a:srgbClr val="000000"/>
              </a:solidFill>
              <a:ea typeface="+mn-ea"/>
            </a:endParaRPr>
          </a:p>
        </p:txBody>
      </p:sp>
    </p:spTree>
    <p:extLst>
      <p:ext uri="{BB962C8B-B14F-4D97-AF65-F5344CB8AC3E}">
        <p14:creationId xmlns:p14="http://schemas.microsoft.com/office/powerpoint/2010/main" val="2194777949"/>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Lst>
  <p:hf hdr="0" ftr="0" dt="0"/>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defRPr>
      </a:lvl2pPr>
      <a:lvl3pPr algn="l" rtl="0" eaLnBrk="0" fontAlgn="base" hangingPunct="0">
        <a:spcBef>
          <a:spcPct val="0"/>
        </a:spcBef>
        <a:spcAft>
          <a:spcPct val="0"/>
        </a:spcAft>
        <a:defRPr sz="2400">
          <a:solidFill>
            <a:schemeClr val="tx2"/>
          </a:solidFill>
          <a:latin typeface="Arial" charset="0"/>
        </a:defRPr>
      </a:lvl3pPr>
      <a:lvl4pPr algn="l" rtl="0" eaLnBrk="0" fontAlgn="base" hangingPunct="0">
        <a:spcBef>
          <a:spcPct val="0"/>
        </a:spcBef>
        <a:spcAft>
          <a:spcPct val="0"/>
        </a:spcAft>
        <a:defRPr sz="2400">
          <a:solidFill>
            <a:schemeClr val="tx2"/>
          </a:solidFill>
          <a:latin typeface="Arial" charset="0"/>
        </a:defRPr>
      </a:lvl4pPr>
      <a:lvl5pPr algn="l" rtl="0" eaLnBrk="0" fontAlgn="base" hangingPunct="0">
        <a:spcBef>
          <a:spcPct val="0"/>
        </a:spcBef>
        <a:spcAft>
          <a:spcPct val="0"/>
        </a:spcAft>
        <a:defRPr sz="2400">
          <a:solidFill>
            <a:schemeClr val="tx2"/>
          </a:solidFill>
          <a:latin typeface="Arial" charset="0"/>
        </a:defRPr>
      </a:lvl5pPr>
      <a:lvl6pPr marL="457154" algn="l" rtl="0" fontAlgn="base">
        <a:spcBef>
          <a:spcPct val="0"/>
        </a:spcBef>
        <a:spcAft>
          <a:spcPct val="0"/>
        </a:spcAft>
        <a:defRPr sz="2400">
          <a:solidFill>
            <a:schemeClr val="tx2"/>
          </a:solidFill>
          <a:latin typeface="Arial" charset="0"/>
        </a:defRPr>
      </a:lvl6pPr>
      <a:lvl7pPr marL="914310" algn="l" rtl="0" fontAlgn="base">
        <a:spcBef>
          <a:spcPct val="0"/>
        </a:spcBef>
        <a:spcAft>
          <a:spcPct val="0"/>
        </a:spcAft>
        <a:defRPr sz="2400">
          <a:solidFill>
            <a:schemeClr val="tx2"/>
          </a:solidFill>
          <a:latin typeface="Arial" charset="0"/>
        </a:defRPr>
      </a:lvl7pPr>
      <a:lvl8pPr marL="1371464" algn="l" rtl="0" fontAlgn="base">
        <a:spcBef>
          <a:spcPct val="0"/>
        </a:spcBef>
        <a:spcAft>
          <a:spcPct val="0"/>
        </a:spcAft>
        <a:defRPr sz="2400">
          <a:solidFill>
            <a:schemeClr val="tx2"/>
          </a:solidFill>
          <a:latin typeface="Arial" charset="0"/>
        </a:defRPr>
      </a:lvl8pPr>
      <a:lvl9pPr marL="1828619" algn="l" rtl="0" fontAlgn="base">
        <a:spcBef>
          <a:spcPct val="0"/>
        </a:spcBef>
        <a:spcAft>
          <a:spcPct val="0"/>
        </a:spcAft>
        <a:defRPr sz="2400">
          <a:solidFill>
            <a:schemeClr val="tx2"/>
          </a:solidFill>
          <a:latin typeface="Arial" charset="0"/>
        </a:defRPr>
      </a:lvl9pPr>
    </p:titleStyle>
    <p:bodyStyle>
      <a:lvl1pPr marL="342866" indent="-342866" algn="l" rtl="0" eaLnBrk="0" fontAlgn="base" hangingPunct="0">
        <a:spcBef>
          <a:spcPct val="20000"/>
        </a:spcBef>
        <a:spcAft>
          <a:spcPct val="0"/>
        </a:spcAft>
        <a:buChar char="•"/>
        <a:defRPr sz="3200">
          <a:solidFill>
            <a:schemeClr val="tx1"/>
          </a:solidFill>
          <a:latin typeface="+mn-lt"/>
          <a:ea typeface="+mn-ea"/>
          <a:cs typeface="+mn-cs"/>
        </a:defRPr>
      </a:lvl1pPr>
      <a:lvl2pPr marL="742877" indent="-285722" algn="l" rtl="0" eaLnBrk="0" fontAlgn="base" hangingPunct="0">
        <a:spcBef>
          <a:spcPct val="20000"/>
        </a:spcBef>
        <a:spcAft>
          <a:spcPct val="0"/>
        </a:spcAft>
        <a:buChar char="–"/>
        <a:defRPr sz="2800">
          <a:solidFill>
            <a:schemeClr val="tx1"/>
          </a:solidFill>
          <a:latin typeface="+mn-lt"/>
        </a:defRPr>
      </a:lvl2pPr>
      <a:lvl3pPr marL="1142887" indent="-228576" algn="l" rtl="0" eaLnBrk="0" fontAlgn="base" hangingPunct="0">
        <a:spcBef>
          <a:spcPct val="20000"/>
        </a:spcBef>
        <a:spcAft>
          <a:spcPct val="0"/>
        </a:spcAft>
        <a:buChar char="•"/>
        <a:defRPr sz="2400">
          <a:solidFill>
            <a:schemeClr val="tx1"/>
          </a:solidFill>
          <a:latin typeface="+mn-lt"/>
        </a:defRPr>
      </a:lvl3pPr>
      <a:lvl4pPr marL="1600040" indent="-228576" algn="l" rtl="0" eaLnBrk="0" fontAlgn="base" hangingPunct="0">
        <a:spcBef>
          <a:spcPct val="20000"/>
        </a:spcBef>
        <a:spcAft>
          <a:spcPct val="0"/>
        </a:spcAft>
        <a:buChar char="–"/>
        <a:defRPr sz="2000">
          <a:solidFill>
            <a:schemeClr val="tx1"/>
          </a:solidFill>
          <a:latin typeface="+mn-lt"/>
        </a:defRPr>
      </a:lvl4pPr>
      <a:lvl5pPr marL="2057195" indent="-228576" algn="l" rtl="0" eaLnBrk="0" fontAlgn="base" hangingPunct="0">
        <a:spcBef>
          <a:spcPct val="20000"/>
        </a:spcBef>
        <a:spcAft>
          <a:spcPct val="0"/>
        </a:spcAft>
        <a:buChar char="»"/>
        <a:defRPr sz="2000">
          <a:solidFill>
            <a:schemeClr val="tx1"/>
          </a:solidFill>
          <a:latin typeface="+mn-lt"/>
        </a:defRPr>
      </a:lvl5pPr>
      <a:lvl6pPr marL="2514348" indent="-228576" algn="l" rtl="0" fontAlgn="base">
        <a:spcBef>
          <a:spcPct val="20000"/>
        </a:spcBef>
        <a:spcAft>
          <a:spcPct val="0"/>
        </a:spcAft>
        <a:buChar char="»"/>
        <a:defRPr sz="2000">
          <a:solidFill>
            <a:schemeClr val="tx1"/>
          </a:solidFill>
          <a:latin typeface="+mn-lt"/>
        </a:defRPr>
      </a:lvl6pPr>
      <a:lvl7pPr marL="2971504" indent="-228576" algn="l" rtl="0" fontAlgn="base">
        <a:spcBef>
          <a:spcPct val="20000"/>
        </a:spcBef>
        <a:spcAft>
          <a:spcPct val="0"/>
        </a:spcAft>
        <a:buChar char="»"/>
        <a:defRPr sz="2000">
          <a:solidFill>
            <a:schemeClr val="tx1"/>
          </a:solidFill>
          <a:latin typeface="+mn-lt"/>
        </a:defRPr>
      </a:lvl7pPr>
      <a:lvl8pPr marL="3428658" indent="-228576" algn="l" rtl="0" fontAlgn="base">
        <a:spcBef>
          <a:spcPct val="20000"/>
        </a:spcBef>
        <a:spcAft>
          <a:spcPct val="0"/>
        </a:spcAft>
        <a:buChar char="»"/>
        <a:defRPr sz="2000">
          <a:solidFill>
            <a:schemeClr val="tx1"/>
          </a:solidFill>
          <a:latin typeface="+mn-lt"/>
        </a:defRPr>
      </a:lvl8pPr>
      <a:lvl9pPr marL="3885812" indent="-228576"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4" name="Rechteck 3"/>
          <p:cNvSpPr/>
          <p:nvPr userDrawn="1"/>
        </p:nvSpPr>
        <p:spPr bwMode="auto">
          <a:xfrm>
            <a:off x="-1840" y="627534"/>
            <a:ext cx="9142160" cy="554635"/>
          </a:xfrm>
          <a:prstGeom prst="rect">
            <a:avLst/>
          </a:prstGeom>
          <a:solidFill>
            <a:srgbClr val="2F594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sz="1800"/>
          </a:p>
        </p:txBody>
      </p:sp>
      <p:sp>
        <p:nvSpPr>
          <p:cNvPr id="2" name="Titelplatzhalter 1"/>
          <p:cNvSpPr>
            <a:spLocks noGrp="1"/>
          </p:cNvSpPr>
          <p:nvPr>
            <p:ph type="title"/>
          </p:nvPr>
        </p:nvSpPr>
        <p:spPr bwMode="auto">
          <a:xfrm>
            <a:off x="562284" y="627534"/>
            <a:ext cx="7886700" cy="521198"/>
          </a:xfrm>
          <a:prstGeom prst="rect">
            <a:avLst/>
          </a:prstGeom>
        </p:spPr>
        <p:txBody>
          <a:bodyPr vert="horz" lIns="91440" tIns="45720" rIns="91440" bIns="45720" rtlCol="0" anchor="ctr">
            <a:noAutofit/>
          </a:bodyPr>
          <a:lstStyle/>
          <a:p>
            <a:pPr>
              <a:defRPr/>
            </a:pPr>
            <a:r>
              <a:rPr lang="de-DE" dirty="0"/>
              <a:t>Titelmasterformat durch Klicken bearbeiten</a:t>
            </a:r>
          </a:p>
        </p:txBody>
      </p:sp>
      <p:sp>
        <p:nvSpPr>
          <p:cNvPr id="3" name="Textplatzhalter 2"/>
          <p:cNvSpPr>
            <a:spLocks noGrp="1"/>
          </p:cNvSpPr>
          <p:nvPr>
            <p:ph type="body" idx="1"/>
          </p:nvPr>
        </p:nvSpPr>
        <p:spPr bwMode="auto">
          <a:xfrm>
            <a:off x="582930" y="1275606"/>
            <a:ext cx="7886700" cy="3263504"/>
          </a:xfrm>
          <a:prstGeom prst="rect">
            <a:avLst/>
          </a:prstGeom>
        </p:spPr>
        <p:txBody>
          <a:bodyPr vert="horz" lIns="91440" tIns="45720" rIns="91440" bIns="45720" rtlCol="0">
            <a:normAutofit/>
          </a:bodyPr>
          <a:lstStyle/>
          <a:p>
            <a:pPr lvl="0">
              <a:defRPr/>
            </a:pPr>
            <a:r>
              <a:rPr lang="de-DE" dirty="0"/>
              <a:t>Formatvorlagen des Textmasters bearbeiten</a:t>
            </a:r>
            <a:endParaRPr dirty="0"/>
          </a:p>
          <a:p>
            <a:pPr lvl="1">
              <a:defRPr/>
            </a:pPr>
            <a:r>
              <a:rPr lang="de-DE" dirty="0"/>
              <a:t>Zweite Ebene</a:t>
            </a:r>
            <a:endParaRPr dirty="0"/>
          </a:p>
          <a:p>
            <a:pPr lvl="2">
              <a:defRPr/>
            </a:pPr>
            <a:r>
              <a:rPr lang="de-DE" dirty="0"/>
              <a:t>Dritte Ebene</a:t>
            </a:r>
            <a:endParaRPr dirty="0"/>
          </a:p>
          <a:p>
            <a:pPr lvl="3">
              <a:defRPr/>
            </a:pPr>
            <a:r>
              <a:rPr lang="de-DE" dirty="0"/>
              <a:t>Vierte Ebene</a:t>
            </a:r>
            <a:endParaRPr dirty="0"/>
          </a:p>
          <a:p>
            <a:pPr lvl="4">
              <a:defRPr/>
            </a:pPr>
            <a:r>
              <a:rPr lang="de-DE" dirty="0"/>
              <a:t>Fünfte Ebene</a:t>
            </a:r>
            <a:endParaRPr dirty="0"/>
          </a:p>
        </p:txBody>
      </p:sp>
      <p:sp>
        <p:nvSpPr>
          <p:cNvPr id="9" name="Datumsplatzhalter 3"/>
          <p:cNvSpPr txBox="1"/>
          <p:nvPr/>
        </p:nvSpPr>
        <p:spPr bwMode="auto">
          <a:xfrm>
            <a:off x="581328" y="4811506"/>
            <a:ext cx="6347048" cy="273844"/>
          </a:xfrm>
          <a:prstGeom prst="rect">
            <a:avLst/>
          </a:prstGeom>
        </p:spPr>
        <p:txBody>
          <a:bodyPr vert="horz" lIns="68580" tIns="34290" rIns="68580" bIns="34290" rtlCol="0" anchor="ctr"/>
          <a:lstStyle>
            <a:defPPr>
              <a:defRPr lang="de-DE"/>
            </a:defPPr>
            <a:lvl1pPr marL="0" algn="l" defTabSz="914400">
              <a:defRPr sz="1000" b="0">
                <a:solidFill>
                  <a:srgbClr val="5B5855"/>
                </a:solidFill>
                <a:latin typeface="Arial"/>
                <a:ea typeface="+mn-ea"/>
                <a:cs typeface="Arial"/>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de-DE" sz="675" b="0">
                <a:solidFill>
                  <a:schemeClr val="tx1"/>
                </a:solidFill>
              </a:rPr>
              <a:t>VL Hydrologie, Dr. Tobias Pilz</a:t>
            </a:r>
          </a:p>
        </p:txBody>
      </p:sp>
      <p:sp>
        <p:nvSpPr>
          <p:cNvPr id="11" name="Rechteck 10"/>
          <p:cNvSpPr/>
          <p:nvPr/>
        </p:nvSpPr>
        <p:spPr bwMode="auto">
          <a:xfrm>
            <a:off x="0" y="4843889"/>
            <a:ext cx="9144000" cy="5400"/>
          </a:xfrm>
          <a:prstGeom prst="rect">
            <a:avLst/>
          </a:prstGeom>
          <a:solidFill>
            <a:srgbClr val="2F5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de-DE" sz="1800">
              <a:solidFill>
                <a:srgbClr val="C6C5BA"/>
              </a:solidFill>
              <a:latin typeface="Arial"/>
              <a:cs typeface="Arial"/>
            </a:endParaRPr>
          </a:p>
        </p:txBody>
      </p:sp>
      <p:sp>
        <p:nvSpPr>
          <p:cNvPr id="10" name="Foliennummernplatzhalter 4"/>
          <p:cNvSpPr>
            <a:spLocks noGrp="1"/>
          </p:cNvSpPr>
          <p:nvPr>
            <p:ph type="sldNum" sz="quarter" idx="4"/>
          </p:nvPr>
        </p:nvSpPr>
        <p:spPr bwMode="auto">
          <a:xfrm>
            <a:off x="7919680" y="4819085"/>
            <a:ext cx="778626" cy="257029"/>
          </a:xfrm>
          <a:prstGeom prst="rect">
            <a:avLst/>
          </a:prstGeom>
        </p:spPr>
        <p:txBody>
          <a:bodyPr vert="horz" lIns="91440" tIns="45720" rIns="91440" bIns="45720" rtlCol="0" anchor="ctr"/>
          <a:lstStyle>
            <a:lvl1pPr algn="r">
              <a:defRPr lang="de-DE" sz="675" b="0">
                <a:solidFill>
                  <a:srgbClr val="2F5942"/>
                </a:solidFill>
                <a:latin typeface="Arial"/>
                <a:ea typeface="+mn-ea"/>
                <a:cs typeface="Arial"/>
              </a:defRPr>
            </a:lvl1pPr>
          </a:lstStyle>
          <a:p>
            <a:pPr>
              <a:defRPr/>
            </a:pPr>
            <a:r>
              <a:rPr lang="de-DE"/>
              <a:t>Seite </a:t>
            </a:r>
            <a:fld id="{959D87B1-1F1C-4319-8EA1-6710C33C6049}" type="slidenum">
              <a:rPr lang="de-DE"/>
              <a:t>‹#›</a:t>
            </a:fld>
            <a:endParaRPr lang="de-DE"/>
          </a:p>
        </p:txBody>
      </p:sp>
      <p:pic>
        <p:nvPicPr>
          <p:cNvPr id="13" name="Grafik 12"/>
          <p:cNvPicPr>
            <a:picLocks noChangeAspect="1"/>
          </p:cNvPicPr>
          <p:nvPr/>
        </p:nvPicPr>
        <p:blipFill>
          <a:blip r:embed="rId16"/>
          <a:stretch/>
        </p:blipFill>
        <p:spPr bwMode="auto">
          <a:xfrm>
            <a:off x="553390" y="79207"/>
            <a:ext cx="1211996" cy="476319"/>
          </a:xfrm>
          <a:prstGeom prst="rect">
            <a:avLst/>
          </a:prstGeom>
        </p:spPr>
      </p:pic>
      <p:pic>
        <p:nvPicPr>
          <p:cNvPr id="12" name="Picture 11"/>
          <p:cNvPicPr>
            <a:picLocks noChangeAspect="1"/>
          </p:cNvPicPr>
          <p:nvPr userDrawn="1"/>
        </p:nvPicPr>
        <p:blipFill>
          <a:blip r:embed="rId17"/>
          <a:stretch/>
        </p:blipFill>
        <p:spPr bwMode="auto">
          <a:xfrm>
            <a:off x="6804252" y="126901"/>
            <a:ext cx="985838" cy="428625"/>
          </a:xfrm>
          <a:prstGeom prst="rect">
            <a:avLst/>
          </a:prstGeom>
        </p:spPr>
      </p:pic>
    </p:spTree>
    <p:extLst>
      <p:ext uri="{BB962C8B-B14F-4D97-AF65-F5344CB8AC3E}">
        <p14:creationId xmlns:p14="http://schemas.microsoft.com/office/powerpoint/2010/main" val="3587584292"/>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7" r:id="rId8"/>
    <p:sldLayoutId id="2147484028" r:id="rId9"/>
    <p:sldLayoutId id="2147484029" r:id="rId10"/>
    <p:sldLayoutId id="2147484033" r:id="rId11"/>
    <p:sldLayoutId id="2147484035" r:id="rId12"/>
    <p:sldLayoutId id="2147484036" r:id="rId13"/>
    <p:sldLayoutId id="2147484037" r:id="rId14"/>
  </p:sldLayoutIdLst>
  <p:hf hdr="0"/>
  <p:txStyles>
    <p:titleStyle>
      <a:lvl1pPr algn="l" defTabSz="685800">
        <a:lnSpc>
          <a:spcPct val="90000"/>
        </a:lnSpc>
        <a:spcBef>
          <a:spcPts val="0"/>
        </a:spcBef>
        <a:buNone/>
        <a:defRPr sz="2400" b="1">
          <a:solidFill>
            <a:srgbClr val="2F5942"/>
          </a:solidFill>
          <a:latin typeface="+mn-lt"/>
          <a:ea typeface="+mj-ea"/>
          <a:cs typeface="Arial"/>
        </a:defRPr>
      </a:lvl1pPr>
    </p:titleStyle>
    <p:bodyStyle>
      <a:lvl1pPr marL="171450" indent="-171450" algn="l" defTabSz="685800">
        <a:lnSpc>
          <a:spcPct val="90000"/>
        </a:lnSpc>
        <a:spcBef>
          <a:spcPts val="750"/>
        </a:spcBef>
        <a:buFont typeface="Arial"/>
        <a:buChar char="•"/>
        <a:defRPr sz="1800">
          <a:solidFill>
            <a:schemeClr val="tx1"/>
          </a:solidFill>
          <a:latin typeface="+mn-lt"/>
          <a:ea typeface="+mn-ea"/>
          <a:cs typeface="Arial"/>
        </a:defRPr>
      </a:lvl1pPr>
      <a:lvl2pPr marL="514350" indent="-171450" algn="l" defTabSz="685800">
        <a:lnSpc>
          <a:spcPct val="90000"/>
        </a:lnSpc>
        <a:spcBef>
          <a:spcPts val="375"/>
        </a:spcBef>
        <a:buFont typeface="Wingdings"/>
        <a:buChar char="§"/>
        <a:defRPr sz="1600">
          <a:solidFill>
            <a:schemeClr val="tx1"/>
          </a:solidFill>
          <a:latin typeface="+mn-lt"/>
          <a:ea typeface="+mn-ea"/>
          <a:cs typeface="Arial"/>
        </a:defRPr>
      </a:lvl2pPr>
      <a:lvl3pPr marL="857250" indent="-171450" algn="l" defTabSz="685800">
        <a:lnSpc>
          <a:spcPct val="90000"/>
        </a:lnSpc>
        <a:spcBef>
          <a:spcPts val="375"/>
        </a:spcBef>
        <a:buFont typeface="Symbol"/>
        <a:buChar char="-"/>
        <a:defRPr sz="1600">
          <a:solidFill>
            <a:schemeClr val="tx1"/>
          </a:solidFill>
          <a:latin typeface="+mn-lt"/>
          <a:ea typeface="+mn-ea"/>
          <a:cs typeface="Arial"/>
        </a:defRPr>
      </a:lvl3pPr>
      <a:lvl4pPr marL="1200150" indent="-171450" algn="l" defTabSz="685800">
        <a:lnSpc>
          <a:spcPct val="90000"/>
        </a:lnSpc>
        <a:spcBef>
          <a:spcPts val="375"/>
        </a:spcBef>
        <a:buFont typeface="Arial"/>
        <a:buChar char="•"/>
        <a:defRPr sz="1600">
          <a:solidFill>
            <a:schemeClr val="tx1"/>
          </a:solidFill>
          <a:latin typeface="+mn-lt"/>
          <a:ea typeface="+mn-ea"/>
          <a:cs typeface="Arial"/>
        </a:defRPr>
      </a:lvl4pPr>
      <a:lvl5pPr marL="1543050" indent="-171450" algn="l" defTabSz="685800">
        <a:lnSpc>
          <a:spcPct val="90000"/>
        </a:lnSpc>
        <a:spcBef>
          <a:spcPts val="375"/>
        </a:spcBef>
        <a:buFont typeface="Wingdings"/>
        <a:buChar char="§"/>
        <a:defRPr sz="1600">
          <a:solidFill>
            <a:schemeClr val="tx1"/>
          </a:solidFill>
          <a:latin typeface="+mn-lt"/>
          <a:ea typeface="+mn-ea"/>
          <a:cs typeface="Arial"/>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p:bodyStyle>
    <p:otherStyle>
      <a:defPPr>
        <a:defRPr lang="de-DE"/>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7.xml"/></Relationships>
</file>

<file path=ppt/slides/_rels/slide103.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7.xml"/><Relationship Id="rId5" Type="http://schemas.openxmlformats.org/officeDocument/2006/relationships/image" Target="../media/image28.jp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33.jpe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38.emf"/></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7.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4.png"/><Relationship Id="rId7" Type="http://schemas.microsoft.com/office/2007/relationships/hdphoto" Target="../media/hdphoto1.wdp"/><Relationship Id="rId2" Type="http://schemas.openxmlformats.org/officeDocument/2006/relationships/image" Target="../media/image53.png"/><Relationship Id="rId1" Type="http://schemas.openxmlformats.org/officeDocument/2006/relationships/slideLayout" Target="../slideLayouts/slideLayout32.xml"/><Relationship Id="rId6" Type="http://schemas.openxmlformats.org/officeDocument/2006/relationships/image" Target="../media/image14.jpe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5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7.xml"/><Relationship Id="rId5" Type="http://schemas.microsoft.com/office/2007/relationships/hdphoto" Target="../media/hdphoto1.wdp"/><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7.xml"/><Relationship Id="rId5" Type="http://schemas.openxmlformats.org/officeDocument/2006/relationships/image" Target="../media/image70.jpe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tiff"/><Relationship Id="rId1" Type="http://schemas.openxmlformats.org/officeDocument/2006/relationships/slideLayout" Target="../slideLayouts/slideLayout27.xml"/><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4.png"/><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7.xml"/><Relationship Id="rId5" Type="http://schemas.openxmlformats.org/officeDocument/2006/relationships/image" Target="../media/image83.jpg"/><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7.xml"/><Relationship Id="rId5" Type="http://schemas.openxmlformats.org/officeDocument/2006/relationships/image" Target="../media/image87.svg"/><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89.emf"/></Relationships>
</file>

<file path=ppt/slides/_rels/slide58.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image" Target="../media/image16.png"/><Relationship Id="rId1" Type="http://schemas.openxmlformats.org/officeDocument/2006/relationships/slideLayout" Target="../slideLayouts/slideLayout27.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60.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92.png"/></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7.xml"/><Relationship Id="rId4" Type="http://schemas.openxmlformats.org/officeDocument/2006/relationships/image" Target="../media/image95.png"/></Relationships>
</file>

<file path=ppt/slides/_rels/slide6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Layout" Target="../slideLayouts/slideLayout27.xml"/><Relationship Id="rId4" Type="http://schemas.openxmlformats.org/officeDocument/2006/relationships/image" Target="../media/image109.jpg"/></Relationships>
</file>

<file path=ppt/slides/_rels/slide74.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11.png"/><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slideLayout" Target="../slideLayouts/slideLayout27.xml"/></Relationships>
</file>

<file path=ppt/slides/_rels/slide78.xml.rels><?xml version="1.0" encoding="UTF-8" standalone="yes"?>
<Relationships xmlns="http://schemas.openxmlformats.org/package/2006/relationships"><Relationship Id="rId2" Type="http://schemas.openxmlformats.org/officeDocument/2006/relationships/image" Target="../media/image114.wmf"/><Relationship Id="rId1" Type="http://schemas.openxmlformats.org/officeDocument/2006/relationships/slideLayout" Target="../slideLayouts/slideLayout27.xml"/></Relationships>
</file>

<file path=ppt/slides/_rels/slide7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3" Type="http://schemas.openxmlformats.org/officeDocument/2006/relationships/image" Target="../media/image117.emf"/><Relationship Id="rId7" Type="http://schemas.openxmlformats.org/officeDocument/2006/relationships/image" Target="../media/image121.emf"/><Relationship Id="rId2" Type="http://schemas.openxmlformats.org/officeDocument/2006/relationships/image" Target="../media/image116.jpg"/><Relationship Id="rId1" Type="http://schemas.openxmlformats.org/officeDocument/2006/relationships/slideLayout" Target="../slideLayouts/slideLayout27.xml"/><Relationship Id="rId6" Type="http://schemas.openxmlformats.org/officeDocument/2006/relationships/image" Target="../media/image120.emf"/><Relationship Id="rId5" Type="http://schemas.openxmlformats.org/officeDocument/2006/relationships/image" Target="../media/image119.emf"/><Relationship Id="rId4" Type="http://schemas.openxmlformats.org/officeDocument/2006/relationships/image" Target="../media/image118.emf"/></Relationships>
</file>

<file path=ppt/slides/_rels/slide8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7.xml"/></Relationships>
</file>

<file path=ppt/slides/_rels/slide83.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6.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jpg"/><Relationship Id="rId7" Type="http://schemas.openxmlformats.org/officeDocument/2006/relationships/image" Target="../media/image129.jp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128.jpg"/><Relationship Id="rId5" Type="http://schemas.openxmlformats.org/officeDocument/2006/relationships/image" Target="../media/image127.jpeg"/><Relationship Id="rId4" Type="http://schemas.openxmlformats.org/officeDocument/2006/relationships/image" Target="../media/image126.jpg"/></Relationships>
</file>

<file path=ppt/slides/_rels/slide87.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27.xml"/></Relationships>
</file>

<file path=ppt/slides/_rels/slide8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7.xml"/><Relationship Id="rId4" Type="http://schemas.openxmlformats.org/officeDocument/2006/relationships/image" Target="../media/image134.jpg"/></Relationships>
</file>

<file path=ppt/slides/_rels/slide8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7.xml"/><Relationship Id="rId4" Type="http://schemas.openxmlformats.org/officeDocument/2006/relationships/image" Target="../media/image137.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9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7.xml"/></Relationships>
</file>

<file path=ppt/slides/_rels/slide9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7.xml"/></Relationships>
</file>

<file path=ppt/slides/_rels/slide9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9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9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95.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20.xml"/><Relationship Id="rId1" Type="http://schemas.openxmlformats.org/officeDocument/2006/relationships/slideLayout" Target="../slideLayouts/slideLayout37.xml"/><Relationship Id="rId4" Type="http://schemas.openxmlformats.org/officeDocument/2006/relationships/image" Target="../media/image144.emf"/></Relationships>
</file>

<file path=ppt/slides/_rels/slide96.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97.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7.xml"/></Relationships>
</file>

<file path=ppt/slides/_rels/slide98.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27.xml"/></Relationships>
</file>

<file path=ppt/slides/_rels/slide9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ctrTitle"/>
          </p:nvPr>
        </p:nvSpPr>
        <p:spPr bwMode="auto">
          <a:xfrm>
            <a:off x="1493658" y="3813888"/>
            <a:ext cx="6318702" cy="584305"/>
          </a:xfrm>
        </p:spPr>
        <p:txBody>
          <a:bodyPr>
            <a:noAutofit/>
          </a:bodyPr>
          <a:lstStyle/>
          <a:p>
            <a:pPr>
              <a:spcAft>
                <a:spcPts val="150"/>
              </a:spcAft>
              <a:defRPr/>
            </a:pPr>
            <a:r>
              <a:rPr lang="de-DE" dirty="0">
                <a:solidFill>
                  <a:schemeClr val="tx1"/>
                </a:solidFill>
                <a:latin typeface="Calibri" panose="020F0502020204030204" pitchFamily="34" charset="0"/>
                <a:cs typeface="Calibri" panose="020F0502020204030204" pitchFamily="34" charset="0"/>
              </a:rPr>
              <a:t>Fred F. Hattermann</a:t>
            </a:r>
            <a:br>
              <a:rPr lang="de-DE" sz="2100" b="0" dirty="0">
                <a:solidFill>
                  <a:schemeClr val="tx1"/>
                </a:solidFill>
                <a:latin typeface="Calibri" panose="020F0502020204030204" pitchFamily="34" charset="0"/>
                <a:cs typeface="Calibri" panose="020F0502020204030204" pitchFamily="34" charset="0"/>
              </a:rPr>
            </a:br>
            <a:r>
              <a:rPr lang="de-DE" sz="1350" b="0" dirty="0">
                <a:solidFill>
                  <a:schemeClr val="tx1"/>
                </a:solidFill>
                <a:latin typeface="Calibri" panose="020F0502020204030204" pitchFamily="34" charset="0"/>
                <a:cs typeface="Calibri" panose="020F0502020204030204" pitchFamily="34" charset="0"/>
              </a:rPr>
              <a:t>hattermann@pik-potsdam.de</a:t>
            </a:r>
          </a:p>
        </p:txBody>
      </p:sp>
      <p:sp>
        <p:nvSpPr>
          <p:cNvPr id="5" name="Rectangle 4">
            <a:extLst>
              <a:ext uri="{FF2B5EF4-FFF2-40B4-BE49-F238E27FC236}">
                <a16:creationId xmlns:a16="http://schemas.microsoft.com/office/drawing/2014/main" id="{EA5A289F-75F9-4C0B-9FF5-D3BBBF43D5CC}"/>
              </a:ext>
            </a:extLst>
          </p:cNvPr>
          <p:cNvSpPr/>
          <p:nvPr/>
        </p:nvSpPr>
        <p:spPr>
          <a:xfrm>
            <a:off x="1493658" y="1782564"/>
            <a:ext cx="6318702" cy="1077218"/>
          </a:xfrm>
          <a:prstGeom prst="rect">
            <a:avLst/>
          </a:prstGeom>
        </p:spPr>
        <p:txBody>
          <a:bodyPr wrap="square">
            <a:spAutoFit/>
          </a:bodyPr>
          <a:lstStyle/>
          <a:p>
            <a:r>
              <a:rPr lang="en-US" sz="3200" b="1" dirty="0">
                <a:solidFill>
                  <a:schemeClr val="bg1"/>
                </a:solidFill>
                <a:latin typeface="Calibri" panose="020F0502020204030204" pitchFamily="34" charset="0"/>
                <a:cs typeface="Calibri" panose="020F0502020204030204" pitchFamily="34" charset="0"/>
              </a:rPr>
              <a:t>Earth System Analysis &amp;</a:t>
            </a:r>
            <a:br>
              <a:rPr lang="en-US" sz="3200" b="1" dirty="0">
                <a:solidFill>
                  <a:schemeClr val="bg1"/>
                </a:solidFill>
                <a:latin typeface="Calibri" panose="020F0502020204030204" pitchFamily="34" charset="0"/>
                <a:cs typeface="Calibri" panose="020F0502020204030204" pitchFamily="34" charset="0"/>
              </a:rPr>
            </a:br>
            <a:r>
              <a:rPr lang="en-US" sz="3200" b="1" dirty="0">
                <a:solidFill>
                  <a:schemeClr val="bg1"/>
                </a:solidFill>
                <a:latin typeface="Calibri" panose="020F0502020204030204" pitchFamily="34" charset="0"/>
                <a:cs typeface="Calibri" panose="020F0502020204030204" pitchFamily="34" charset="0"/>
              </a:rPr>
              <a:t>Stewardship</a:t>
            </a:r>
            <a:endParaRPr lang="en-DE" sz="3200" b="1" dirty="0">
              <a:solidFill>
                <a:schemeClr val="bg1"/>
              </a:solidFill>
              <a:latin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75AB9B-C445-441F-9B59-3F81A84F44BA}"/>
              </a:ext>
            </a:extLst>
          </p:cNvPr>
          <p:cNvSpPr>
            <a:spLocks noGrp="1"/>
          </p:cNvSpPr>
          <p:nvPr>
            <p:ph type="title"/>
          </p:nvPr>
        </p:nvSpPr>
        <p:spPr/>
        <p:txBody>
          <a:bodyPr/>
          <a:lstStyle/>
          <a:p>
            <a:r>
              <a:rPr lang="en-US" dirty="0"/>
              <a:t>Mechanism of soil erosion</a:t>
            </a:r>
            <a:endParaRPr lang="en-DE" dirty="0"/>
          </a:p>
        </p:txBody>
      </p:sp>
      <p:sp>
        <p:nvSpPr>
          <p:cNvPr id="2" name="Content Placeholder 1">
            <a:extLst>
              <a:ext uri="{FF2B5EF4-FFF2-40B4-BE49-F238E27FC236}">
                <a16:creationId xmlns:a16="http://schemas.microsoft.com/office/drawing/2014/main" id="{93F6AD05-9DD0-4ED0-BA67-8B94B74F6D5D}"/>
              </a:ext>
            </a:extLst>
          </p:cNvPr>
          <p:cNvSpPr>
            <a:spLocks noGrp="1"/>
          </p:cNvSpPr>
          <p:nvPr>
            <p:ph type="body" sz="quarter" idx="13"/>
          </p:nvPr>
        </p:nvSpPr>
        <p:spPr/>
        <p:txBody>
          <a:bodyPr>
            <a:normAutofit fontScale="92500" lnSpcReduction="20000"/>
          </a:bodyPr>
          <a:lstStyle/>
          <a:p>
            <a:pPr marL="0" indent="0">
              <a:lnSpc>
                <a:spcPct val="110000"/>
              </a:lnSpc>
              <a:spcBef>
                <a:spcPts val="0"/>
              </a:spcBef>
              <a:spcAft>
                <a:spcPts val="600"/>
              </a:spcAft>
              <a:buNone/>
            </a:pPr>
            <a:r>
              <a:rPr lang="en-US" sz="2400" b="1" dirty="0">
                <a:latin typeface="+mn-lt"/>
              </a:rPr>
              <a:t>Soil erosion goes through three main processes. These are: </a:t>
            </a:r>
          </a:p>
          <a:p>
            <a:pPr>
              <a:lnSpc>
                <a:spcPct val="110000"/>
              </a:lnSpc>
              <a:spcBef>
                <a:spcPts val="0"/>
              </a:spcBef>
              <a:spcAft>
                <a:spcPts val="600"/>
              </a:spcAft>
            </a:pPr>
            <a:r>
              <a:rPr lang="en-US" sz="2400" dirty="0">
                <a:latin typeface="+mn-lt"/>
              </a:rPr>
              <a:t>Detachment, </a:t>
            </a:r>
          </a:p>
          <a:p>
            <a:pPr>
              <a:lnSpc>
                <a:spcPct val="110000"/>
              </a:lnSpc>
              <a:spcBef>
                <a:spcPts val="0"/>
              </a:spcBef>
              <a:spcAft>
                <a:spcPts val="600"/>
              </a:spcAft>
            </a:pPr>
            <a:r>
              <a:rPr lang="en-US" sz="2400" dirty="0">
                <a:latin typeface="+mn-lt"/>
              </a:rPr>
              <a:t>Transport and </a:t>
            </a:r>
          </a:p>
          <a:p>
            <a:pPr>
              <a:lnSpc>
                <a:spcPct val="110000"/>
              </a:lnSpc>
              <a:spcBef>
                <a:spcPts val="0"/>
              </a:spcBef>
              <a:spcAft>
                <a:spcPts val="600"/>
              </a:spcAft>
            </a:pPr>
            <a:r>
              <a:rPr lang="en-US" sz="2400" dirty="0">
                <a:latin typeface="+mn-lt"/>
              </a:rPr>
              <a:t>Deposition. </a:t>
            </a:r>
          </a:p>
          <a:p>
            <a:pPr marL="0" indent="0">
              <a:lnSpc>
                <a:spcPct val="110000"/>
              </a:lnSpc>
              <a:spcBef>
                <a:spcPts val="0"/>
              </a:spcBef>
              <a:spcAft>
                <a:spcPts val="600"/>
              </a:spcAft>
              <a:buNone/>
            </a:pPr>
            <a:r>
              <a:rPr lang="en-US" sz="2400" dirty="0">
                <a:latin typeface="+mn-lt"/>
              </a:rPr>
              <a:t>They depend on the soil characteristics, land use, slope and land cover.</a:t>
            </a:r>
          </a:p>
          <a:p>
            <a:pPr>
              <a:lnSpc>
                <a:spcPct val="110000"/>
              </a:lnSpc>
              <a:spcBef>
                <a:spcPts val="0"/>
              </a:spcBef>
              <a:spcAft>
                <a:spcPts val="600"/>
              </a:spcAft>
            </a:pPr>
            <a:endParaRPr lang="en-US" sz="2400" dirty="0">
              <a:latin typeface="+mn-lt"/>
            </a:endParaRPr>
          </a:p>
          <a:p>
            <a:pPr marL="0" indent="0">
              <a:lnSpc>
                <a:spcPct val="110000"/>
              </a:lnSpc>
              <a:spcBef>
                <a:spcPts val="0"/>
              </a:spcBef>
              <a:spcAft>
                <a:spcPts val="600"/>
              </a:spcAft>
              <a:buNone/>
            </a:pPr>
            <a:r>
              <a:rPr lang="en-GB" sz="1300" dirty="0">
                <a:latin typeface="+mn-lt"/>
              </a:rPr>
              <a:t>https://blogs.ubc.ca/erosioncontrol</a:t>
            </a:r>
            <a:endParaRPr lang="en-DE" sz="1300" dirty="0">
              <a:latin typeface="+mn-lt"/>
            </a:endParaRPr>
          </a:p>
        </p:txBody>
      </p:sp>
      <p:sp>
        <p:nvSpPr>
          <p:cNvPr id="3" name="Slide Number Placeholder 2">
            <a:extLst>
              <a:ext uri="{FF2B5EF4-FFF2-40B4-BE49-F238E27FC236}">
                <a16:creationId xmlns:a16="http://schemas.microsoft.com/office/drawing/2014/main" id="{5967B8D3-9641-45CD-8808-EB7F89B59836}"/>
              </a:ext>
            </a:extLst>
          </p:cNvPr>
          <p:cNvSpPr>
            <a:spLocks noGrp="1"/>
          </p:cNvSpPr>
          <p:nvPr>
            <p:ph type="sldNum" sz="quarter" idx="16"/>
          </p:nvPr>
        </p:nvSpPr>
        <p:spPr/>
        <p:txBody>
          <a:bodyPr/>
          <a:lstStyle/>
          <a:p>
            <a:fld id="{1B44015D-9407-488E-8AD7-722ADB5AEF29}" type="slidenum">
              <a:rPr lang="de-DE" smtClean="0"/>
              <a:t>10</a:t>
            </a:fld>
            <a:endParaRPr lang="de-DE" dirty="0"/>
          </a:p>
        </p:txBody>
      </p:sp>
    </p:spTree>
    <p:extLst>
      <p:ext uri="{BB962C8B-B14F-4D97-AF65-F5344CB8AC3E}">
        <p14:creationId xmlns:p14="http://schemas.microsoft.com/office/powerpoint/2010/main" val="12374956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DEF21-A812-440C-A0E7-C5740B9CF55B}"/>
              </a:ext>
            </a:extLst>
          </p:cNvPr>
          <p:cNvSpPr>
            <a:spLocks noGrp="1"/>
          </p:cNvSpPr>
          <p:nvPr>
            <p:ph type="title"/>
          </p:nvPr>
        </p:nvSpPr>
        <p:spPr/>
        <p:txBody>
          <a:bodyPr/>
          <a:lstStyle/>
          <a:p>
            <a:r>
              <a:rPr lang="de-DE" dirty="0"/>
              <a:t>Possible </a:t>
            </a:r>
            <a:r>
              <a:rPr lang="de-DE" dirty="0" err="1"/>
              <a:t>task</a:t>
            </a:r>
            <a:r>
              <a:rPr lang="de-DE" dirty="0"/>
              <a:t> </a:t>
            </a:r>
            <a:r>
              <a:rPr lang="de-DE" dirty="0" err="1"/>
              <a:t>for</a:t>
            </a:r>
            <a:r>
              <a:rPr lang="de-DE" dirty="0"/>
              <a:t> </a:t>
            </a:r>
            <a:r>
              <a:rPr lang="de-DE" dirty="0" err="1"/>
              <a:t>the</a:t>
            </a:r>
            <a:r>
              <a:rPr lang="de-DE" dirty="0"/>
              <a:t> </a:t>
            </a:r>
            <a:r>
              <a:rPr lang="de-DE" dirty="0" err="1"/>
              <a:t>groupwork</a:t>
            </a:r>
            <a:endParaRPr lang="en-DE" dirty="0"/>
          </a:p>
        </p:txBody>
      </p:sp>
      <p:sp>
        <p:nvSpPr>
          <p:cNvPr id="3" name="Text Placeholder 2">
            <a:extLst>
              <a:ext uri="{FF2B5EF4-FFF2-40B4-BE49-F238E27FC236}">
                <a16:creationId xmlns:a16="http://schemas.microsoft.com/office/drawing/2014/main" id="{44B8C270-59EB-44AE-95AF-535781383F51}"/>
              </a:ext>
            </a:extLst>
          </p:cNvPr>
          <p:cNvSpPr>
            <a:spLocks noGrp="1"/>
          </p:cNvSpPr>
          <p:nvPr>
            <p:ph type="body" sz="quarter" idx="13"/>
          </p:nvPr>
        </p:nvSpPr>
        <p:spPr/>
        <p:txBody>
          <a:bodyPr>
            <a:normAutofit lnSpcReduction="10000"/>
          </a:bodyPr>
          <a:lstStyle/>
          <a:p>
            <a:pPr marL="0" indent="0">
              <a:lnSpc>
                <a:spcPct val="100000"/>
              </a:lnSpc>
              <a:spcBef>
                <a:spcPts val="0"/>
              </a:spcBef>
              <a:spcAft>
                <a:spcPts val="600"/>
              </a:spcAft>
              <a:buNone/>
            </a:pPr>
            <a:r>
              <a:rPr lang="de-DE" sz="2400" b="1" dirty="0">
                <a:latin typeface="+mn-lt"/>
              </a:rPr>
              <a:t>Adaptation in a </a:t>
            </a:r>
            <a:r>
              <a:rPr lang="de-DE" sz="2400" b="1" dirty="0" err="1">
                <a:latin typeface="+mn-lt"/>
              </a:rPr>
              <a:t>water</a:t>
            </a:r>
            <a:r>
              <a:rPr lang="de-DE" sz="2400" b="1" dirty="0">
                <a:latin typeface="+mn-lt"/>
              </a:rPr>
              <a:t> </a:t>
            </a:r>
            <a:r>
              <a:rPr lang="de-DE" sz="2400" b="1" dirty="0" err="1">
                <a:latin typeface="+mn-lt"/>
              </a:rPr>
              <a:t>related</a:t>
            </a:r>
            <a:r>
              <a:rPr lang="de-DE" sz="2400" b="1" dirty="0">
                <a:latin typeface="+mn-lt"/>
              </a:rPr>
              <a:t> </a:t>
            </a:r>
            <a:r>
              <a:rPr lang="de-DE" sz="2400" b="1" dirty="0" err="1">
                <a:latin typeface="+mn-lt"/>
              </a:rPr>
              <a:t>sector</a:t>
            </a:r>
            <a:r>
              <a:rPr lang="de-DE" sz="2400" b="1" dirty="0">
                <a:latin typeface="+mn-lt"/>
              </a:rPr>
              <a:t> / </a:t>
            </a:r>
            <a:r>
              <a:rPr lang="de-DE" sz="2400" b="1" dirty="0" err="1">
                <a:latin typeface="+mn-lt"/>
              </a:rPr>
              <a:t>field</a:t>
            </a:r>
            <a:r>
              <a:rPr lang="de-DE" sz="2400" b="1" dirty="0">
                <a:latin typeface="+mn-lt"/>
              </a:rPr>
              <a:t>:</a:t>
            </a:r>
          </a:p>
          <a:p>
            <a:pPr>
              <a:lnSpc>
                <a:spcPct val="100000"/>
              </a:lnSpc>
              <a:spcBef>
                <a:spcPts val="0"/>
              </a:spcBef>
              <a:spcAft>
                <a:spcPts val="600"/>
              </a:spcAft>
            </a:pPr>
            <a:r>
              <a:rPr lang="de-DE" sz="2000" dirty="0">
                <a:latin typeface="+mn-lt"/>
              </a:rPr>
              <a:t>Cities (</a:t>
            </a:r>
            <a:r>
              <a:rPr lang="de-DE" sz="2000" dirty="0" err="1">
                <a:latin typeface="+mn-lt"/>
              </a:rPr>
              <a:t>adaptation</a:t>
            </a:r>
            <a:r>
              <a:rPr lang="de-DE" sz="2000" dirty="0">
                <a:latin typeface="+mn-lt"/>
              </a:rPr>
              <a:t> </a:t>
            </a:r>
            <a:r>
              <a:rPr lang="de-DE" sz="2000" dirty="0" err="1">
                <a:latin typeface="+mn-lt"/>
              </a:rPr>
              <a:t>to</a:t>
            </a:r>
            <a:r>
              <a:rPr lang="de-DE" sz="2000" dirty="0">
                <a:latin typeface="+mn-lt"/>
              </a:rPr>
              <a:t> </a:t>
            </a:r>
            <a:r>
              <a:rPr lang="de-DE" sz="2000" dirty="0" err="1">
                <a:latin typeface="+mn-lt"/>
              </a:rPr>
              <a:t>flash</a:t>
            </a:r>
            <a:r>
              <a:rPr lang="de-DE" sz="2000" dirty="0">
                <a:latin typeface="+mn-lt"/>
              </a:rPr>
              <a:t> </a:t>
            </a:r>
            <a:r>
              <a:rPr lang="de-DE" sz="2000" dirty="0" err="1">
                <a:latin typeface="+mn-lt"/>
              </a:rPr>
              <a:t>floods</a:t>
            </a:r>
            <a:r>
              <a:rPr lang="de-DE" sz="2000" dirty="0">
                <a:latin typeface="+mn-lt"/>
              </a:rPr>
              <a:t>, </a:t>
            </a:r>
            <a:r>
              <a:rPr lang="de-DE" sz="2000" dirty="0" err="1">
                <a:latin typeface="+mn-lt"/>
              </a:rPr>
              <a:t>droughts</a:t>
            </a:r>
            <a:r>
              <a:rPr lang="de-DE" sz="2000" dirty="0">
                <a:latin typeface="+mn-lt"/>
              </a:rPr>
              <a:t>, </a:t>
            </a:r>
            <a:r>
              <a:rPr lang="de-DE" sz="2000" dirty="0" err="1">
                <a:latin typeface="+mn-lt"/>
              </a:rPr>
              <a:t>heat</a:t>
            </a:r>
            <a:r>
              <a:rPr lang="de-DE" sz="2000" dirty="0">
                <a:latin typeface="+mn-lt"/>
              </a:rPr>
              <a:t> </a:t>
            </a:r>
            <a:r>
              <a:rPr lang="de-DE" sz="2000" dirty="0" err="1">
                <a:latin typeface="+mn-lt"/>
              </a:rPr>
              <a:t>waves</a:t>
            </a:r>
            <a:r>
              <a:rPr lang="de-DE" sz="2000" dirty="0">
                <a:latin typeface="+mn-lt"/>
              </a:rPr>
              <a:t>),</a:t>
            </a:r>
          </a:p>
          <a:p>
            <a:pPr>
              <a:lnSpc>
                <a:spcPct val="100000"/>
              </a:lnSpc>
              <a:spcBef>
                <a:spcPts val="0"/>
              </a:spcBef>
              <a:spcAft>
                <a:spcPts val="600"/>
              </a:spcAft>
            </a:pPr>
            <a:r>
              <a:rPr lang="de-DE" sz="2000" dirty="0">
                <a:latin typeface="+mn-lt"/>
              </a:rPr>
              <a:t>Nature </a:t>
            </a:r>
            <a:r>
              <a:rPr lang="de-DE" sz="2000" dirty="0" err="1">
                <a:latin typeface="+mn-lt"/>
              </a:rPr>
              <a:t>based</a:t>
            </a:r>
            <a:r>
              <a:rPr lang="de-DE" sz="2000" dirty="0">
                <a:latin typeface="+mn-lt"/>
              </a:rPr>
              <a:t> </a:t>
            </a:r>
            <a:r>
              <a:rPr lang="de-DE" sz="2000" dirty="0" err="1">
                <a:latin typeface="+mn-lt"/>
              </a:rPr>
              <a:t>solutions</a:t>
            </a:r>
            <a:r>
              <a:rPr lang="de-DE" sz="2000" dirty="0">
                <a:latin typeface="+mn-lt"/>
              </a:rPr>
              <a:t> in </a:t>
            </a:r>
            <a:r>
              <a:rPr lang="de-DE" sz="2000" dirty="0" err="1">
                <a:latin typeface="+mn-lt"/>
              </a:rPr>
              <a:t>river</a:t>
            </a:r>
            <a:r>
              <a:rPr lang="de-DE" sz="2000" dirty="0">
                <a:latin typeface="+mn-lt"/>
              </a:rPr>
              <a:t> </a:t>
            </a:r>
            <a:r>
              <a:rPr lang="de-DE" sz="2000" dirty="0" err="1">
                <a:latin typeface="+mn-lt"/>
              </a:rPr>
              <a:t>basins</a:t>
            </a:r>
            <a:r>
              <a:rPr lang="de-DE" sz="2000" dirty="0">
                <a:latin typeface="+mn-lt"/>
              </a:rPr>
              <a:t> </a:t>
            </a:r>
            <a:r>
              <a:rPr lang="de-DE" sz="2000" dirty="0" err="1">
                <a:latin typeface="+mn-lt"/>
              </a:rPr>
              <a:t>or</a:t>
            </a:r>
            <a:r>
              <a:rPr lang="de-DE" sz="2000" dirty="0">
                <a:latin typeface="+mn-lt"/>
              </a:rPr>
              <a:t> </a:t>
            </a:r>
            <a:r>
              <a:rPr lang="de-DE" sz="2000" dirty="0" err="1">
                <a:latin typeface="+mn-lt"/>
              </a:rPr>
              <a:t>landscapes</a:t>
            </a:r>
            <a:r>
              <a:rPr lang="de-DE" sz="2000" dirty="0">
                <a:latin typeface="+mn-lt"/>
              </a:rPr>
              <a:t>,</a:t>
            </a:r>
          </a:p>
          <a:p>
            <a:pPr>
              <a:lnSpc>
                <a:spcPct val="100000"/>
              </a:lnSpc>
              <a:spcBef>
                <a:spcPts val="0"/>
              </a:spcBef>
              <a:spcAft>
                <a:spcPts val="600"/>
              </a:spcAft>
            </a:pPr>
            <a:r>
              <a:rPr lang="de-DE" sz="2000" dirty="0">
                <a:latin typeface="+mn-lt"/>
              </a:rPr>
              <a:t>Re-</a:t>
            </a:r>
            <a:r>
              <a:rPr lang="de-DE" sz="2000" dirty="0" err="1">
                <a:latin typeface="+mn-lt"/>
              </a:rPr>
              <a:t>thinking</a:t>
            </a:r>
            <a:r>
              <a:rPr lang="de-DE" sz="2000" dirty="0">
                <a:latin typeface="+mn-lt"/>
              </a:rPr>
              <a:t> </a:t>
            </a:r>
            <a:r>
              <a:rPr lang="de-DE" sz="2000" dirty="0" err="1">
                <a:latin typeface="+mn-lt"/>
              </a:rPr>
              <a:t>water</a:t>
            </a:r>
            <a:r>
              <a:rPr lang="de-DE" sz="2000" dirty="0">
                <a:latin typeface="+mn-lt"/>
              </a:rPr>
              <a:t> </a:t>
            </a:r>
            <a:r>
              <a:rPr lang="de-DE" sz="2000" dirty="0" err="1">
                <a:latin typeface="+mn-lt"/>
              </a:rPr>
              <a:t>storage</a:t>
            </a:r>
            <a:r>
              <a:rPr lang="de-DE" sz="2000" dirty="0">
                <a:latin typeface="+mn-lt"/>
              </a:rPr>
              <a:t> (at different </a:t>
            </a:r>
            <a:r>
              <a:rPr lang="de-DE" sz="2000" dirty="0" err="1">
                <a:latin typeface="+mn-lt"/>
              </a:rPr>
              <a:t>scales</a:t>
            </a:r>
            <a:r>
              <a:rPr lang="de-DE" sz="2000" dirty="0">
                <a:latin typeface="+mn-lt"/>
              </a:rPr>
              <a:t>),</a:t>
            </a:r>
          </a:p>
          <a:p>
            <a:pPr>
              <a:lnSpc>
                <a:spcPct val="100000"/>
              </a:lnSpc>
              <a:spcBef>
                <a:spcPts val="0"/>
              </a:spcBef>
              <a:spcAft>
                <a:spcPts val="600"/>
              </a:spcAft>
            </a:pPr>
            <a:r>
              <a:rPr lang="de-DE" sz="2000" dirty="0">
                <a:latin typeface="+mn-lt"/>
              </a:rPr>
              <a:t>Adaptation </a:t>
            </a:r>
            <a:r>
              <a:rPr lang="de-DE" sz="2000" dirty="0" err="1">
                <a:latin typeface="+mn-lt"/>
              </a:rPr>
              <a:t>to</a:t>
            </a:r>
            <a:r>
              <a:rPr lang="de-DE" sz="2000" dirty="0">
                <a:latin typeface="+mn-lt"/>
              </a:rPr>
              <a:t> </a:t>
            </a:r>
            <a:r>
              <a:rPr lang="de-DE" sz="2000" dirty="0" err="1">
                <a:latin typeface="+mn-lt"/>
              </a:rPr>
              <a:t>counteract</a:t>
            </a:r>
            <a:r>
              <a:rPr lang="de-DE" sz="2000" dirty="0">
                <a:latin typeface="+mn-lt"/>
              </a:rPr>
              <a:t> </a:t>
            </a:r>
            <a:r>
              <a:rPr lang="de-DE" sz="2000" dirty="0" err="1">
                <a:latin typeface="+mn-lt"/>
              </a:rPr>
              <a:t>erosion</a:t>
            </a:r>
            <a:r>
              <a:rPr lang="de-DE" sz="2000" dirty="0">
                <a:latin typeface="+mn-lt"/>
              </a:rPr>
              <a:t>,</a:t>
            </a:r>
          </a:p>
          <a:p>
            <a:pPr>
              <a:lnSpc>
                <a:spcPct val="100000"/>
              </a:lnSpc>
              <a:spcBef>
                <a:spcPts val="0"/>
              </a:spcBef>
              <a:spcAft>
                <a:spcPts val="600"/>
              </a:spcAft>
            </a:pPr>
            <a:r>
              <a:rPr lang="de-DE" sz="2000" dirty="0" err="1">
                <a:latin typeface="+mn-lt"/>
              </a:rPr>
              <a:t>Integrating</a:t>
            </a:r>
            <a:r>
              <a:rPr lang="de-DE" sz="2000" dirty="0">
                <a:latin typeface="+mn-lt"/>
              </a:rPr>
              <a:t> </a:t>
            </a:r>
            <a:r>
              <a:rPr lang="de-DE" sz="2000" dirty="0" err="1">
                <a:latin typeface="+mn-lt"/>
              </a:rPr>
              <a:t>adaptation</a:t>
            </a:r>
            <a:r>
              <a:rPr lang="de-DE" sz="2000" dirty="0">
                <a:latin typeface="+mn-lt"/>
              </a:rPr>
              <a:t> and </a:t>
            </a:r>
            <a:r>
              <a:rPr lang="de-DE" sz="2000" dirty="0" err="1">
                <a:latin typeface="+mn-lt"/>
              </a:rPr>
              <a:t>mitigation</a:t>
            </a:r>
            <a:r>
              <a:rPr lang="de-DE" sz="2000" dirty="0">
                <a:latin typeface="+mn-lt"/>
              </a:rPr>
              <a:t>,</a:t>
            </a:r>
          </a:p>
          <a:p>
            <a:pPr>
              <a:lnSpc>
                <a:spcPct val="100000"/>
              </a:lnSpc>
              <a:spcBef>
                <a:spcPts val="0"/>
              </a:spcBef>
              <a:spcAft>
                <a:spcPts val="600"/>
              </a:spcAft>
            </a:pPr>
            <a:r>
              <a:rPr lang="de-DE" sz="2000" dirty="0" err="1">
                <a:latin typeface="+mn-lt"/>
              </a:rPr>
              <a:t>Water</a:t>
            </a:r>
            <a:r>
              <a:rPr lang="de-DE" sz="2000" dirty="0">
                <a:latin typeface="+mn-lt"/>
              </a:rPr>
              <a:t> </a:t>
            </a:r>
            <a:r>
              <a:rPr lang="de-DE" sz="2000" dirty="0" err="1">
                <a:latin typeface="+mn-lt"/>
              </a:rPr>
              <a:t>re-use</a:t>
            </a:r>
            <a:endParaRPr lang="de-DE" sz="2000" dirty="0">
              <a:latin typeface="+mn-lt"/>
            </a:endParaRPr>
          </a:p>
          <a:p>
            <a:pPr>
              <a:lnSpc>
                <a:spcPct val="100000"/>
              </a:lnSpc>
              <a:spcBef>
                <a:spcPts val="0"/>
              </a:spcBef>
              <a:spcAft>
                <a:spcPts val="600"/>
              </a:spcAft>
            </a:pPr>
            <a:r>
              <a:rPr lang="de-DE" sz="2000" dirty="0">
                <a:latin typeface="+mn-lt"/>
              </a:rPr>
              <a:t>…</a:t>
            </a:r>
          </a:p>
          <a:p>
            <a:pPr>
              <a:lnSpc>
                <a:spcPct val="100000"/>
              </a:lnSpc>
              <a:spcBef>
                <a:spcPts val="0"/>
              </a:spcBef>
              <a:spcAft>
                <a:spcPts val="600"/>
              </a:spcAft>
            </a:pPr>
            <a:endParaRPr lang="de-DE" sz="2000" dirty="0">
              <a:latin typeface="+mn-lt"/>
            </a:endParaRPr>
          </a:p>
        </p:txBody>
      </p:sp>
      <p:sp>
        <p:nvSpPr>
          <p:cNvPr id="4" name="Slide Number Placeholder 3">
            <a:extLst>
              <a:ext uri="{FF2B5EF4-FFF2-40B4-BE49-F238E27FC236}">
                <a16:creationId xmlns:a16="http://schemas.microsoft.com/office/drawing/2014/main" id="{D65AAD1D-9EE3-4710-9890-61A722891074}"/>
              </a:ext>
            </a:extLst>
          </p:cNvPr>
          <p:cNvSpPr>
            <a:spLocks noGrp="1"/>
          </p:cNvSpPr>
          <p:nvPr>
            <p:ph type="sldNum" sz="quarter" idx="16"/>
          </p:nvPr>
        </p:nvSpPr>
        <p:spPr/>
        <p:txBody>
          <a:bodyPr/>
          <a:lstStyle/>
          <a:p>
            <a:pPr>
              <a:defRPr/>
            </a:pPr>
            <a:r>
              <a:rPr lang="de-DE"/>
              <a:t>Seite </a:t>
            </a:r>
            <a:fld id="{959D87B1-1F1C-4319-8EA1-6710C33C6049}" type="slidenum">
              <a:rPr lang="de-DE" smtClean="0"/>
              <a:t>100</a:t>
            </a:fld>
            <a:endParaRPr lang="de-DE"/>
          </a:p>
        </p:txBody>
      </p:sp>
    </p:spTree>
    <p:extLst>
      <p:ext uri="{BB962C8B-B14F-4D97-AF65-F5344CB8AC3E}">
        <p14:creationId xmlns:p14="http://schemas.microsoft.com/office/powerpoint/2010/main" val="27242715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0D14B-58BD-4AA2-97E4-7919BF0D28ED}"/>
              </a:ext>
            </a:extLst>
          </p:cNvPr>
          <p:cNvSpPr>
            <a:spLocks noGrp="1"/>
          </p:cNvSpPr>
          <p:nvPr>
            <p:ph type="title"/>
          </p:nvPr>
        </p:nvSpPr>
        <p:spPr/>
        <p:txBody>
          <a:bodyPr/>
          <a:lstStyle/>
          <a:p>
            <a:endParaRPr lang="en-DE" dirty="0"/>
          </a:p>
        </p:txBody>
      </p:sp>
      <p:sp>
        <p:nvSpPr>
          <p:cNvPr id="3" name="Text Placeholder 2">
            <a:extLst>
              <a:ext uri="{FF2B5EF4-FFF2-40B4-BE49-F238E27FC236}">
                <a16:creationId xmlns:a16="http://schemas.microsoft.com/office/drawing/2014/main" id="{A96FB60D-F174-4E08-ABC5-C578B805DEA7}"/>
              </a:ext>
            </a:extLst>
          </p:cNvPr>
          <p:cNvSpPr>
            <a:spLocks noGrp="1"/>
          </p:cNvSpPr>
          <p:nvPr>
            <p:ph type="body" sz="quarter" idx="13"/>
          </p:nvPr>
        </p:nvSpPr>
        <p:spPr>
          <a:xfrm>
            <a:off x="2699792" y="2139702"/>
            <a:ext cx="3168352" cy="1224403"/>
          </a:xfrm>
        </p:spPr>
        <p:txBody>
          <a:bodyPr>
            <a:normAutofit/>
          </a:bodyPr>
          <a:lstStyle/>
          <a:p>
            <a:pPr marL="0" indent="0" algn="ctr">
              <a:buNone/>
            </a:pPr>
            <a:r>
              <a:rPr lang="de-DE" sz="2800" dirty="0" err="1">
                <a:latin typeface="Comic Sans MS" panose="030F0702030302020204" pitchFamily="66" charset="0"/>
              </a:rPr>
              <a:t>Thanks</a:t>
            </a:r>
            <a:r>
              <a:rPr lang="de-DE" sz="2800" dirty="0">
                <a:latin typeface="Comic Sans MS" panose="030F0702030302020204" pitchFamily="66" charset="0"/>
              </a:rPr>
              <a:t>!</a:t>
            </a:r>
            <a:endParaRPr lang="en-DE" sz="2800" dirty="0">
              <a:latin typeface="Comic Sans MS" panose="030F0702030302020204" pitchFamily="66" charset="0"/>
            </a:endParaRPr>
          </a:p>
        </p:txBody>
      </p:sp>
      <p:sp>
        <p:nvSpPr>
          <p:cNvPr id="4" name="Slide Number Placeholder 3">
            <a:extLst>
              <a:ext uri="{FF2B5EF4-FFF2-40B4-BE49-F238E27FC236}">
                <a16:creationId xmlns:a16="http://schemas.microsoft.com/office/drawing/2014/main" id="{331BAA99-C226-44DA-A31C-40CD4F1AAC4C}"/>
              </a:ext>
            </a:extLst>
          </p:cNvPr>
          <p:cNvSpPr>
            <a:spLocks noGrp="1"/>
          </p:cNvSpPr>
          <p:nvPr>
            <p:ph type="sldNum" sz="quarter" idx="16"/>
          </p:nvPr>
        </p:nvSpPr>
        <p:spPr/>
        <p:txBody>
          <a:bodyPr/>
          <a:lstStyle/>
          <a:p>
            <a:pPr>
              <a:defRPr/>
            </a:pPr>
            <a:r>
              <a:rPr lang="de-DE"/>
              <a:t>Seite </a:t>
            </a:r>
            <a:fld id="{959D87B1-1F1C-4319-8EA1-6710C33C6049}" type="slidenum">
              <a:rPr lang="de-DE" smtClean="0"/>
              <a:t>101</a:t>
            </a:fld>
            <a:endParaRPr lang="de-DE"/>
          </a:p>
        </p:txBody>
      </p:sp>
    </p:spTree>
    <p:extLst>
      <p:ext uri="{BB962C8B-B14F-4D97-AF65-F5344CB8AC3E}">
        <p14:creationId xmlns:p14="http://schemas.microsoft.com/office/powerpoint/2010/main" val="38063116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6575C-8EA1-4F1A-AA0C-16A6BDBAEEC4}"/>
              </a:ext>
            </a:extLst>
          </p:cNvPr>
          <p:cNvSpPr>
            <a:spLocks noGrp="1"/>
          </p:cNvSpPr>
          <p:nvPr>
            <p:ph type="title"/>
          </p:nvPr>
        </p:nvSpPr>
        <p:spPr/>
        <p:txBody>
          <a:bodyPr/>
          <a:lstStyle/>
          <a:p>
            <a:r>
              <a:rPr lang="de-DE" dirty="0" err="1"/>
              <a:t>Undernurishment</a:t>
            </a:r>
            <a:endParaRPr lang="en-DE" dirty="0"/>
          </a:p>
        </p:txBody>
      </p:sp>
      <p:sp>
        <p:nvSpPr>
          <p:cNvPr id="4" name="Slide Number Placeholder 3">
            <a:extLst>
              <a:ext uri="{FF2B5EF4-FFF2-40B4-BE49-F238E27FC236}">
                <a16:creationId xmlns:a16="http://schemas.microsoft.com/office/drawing/2014/main" id="{FCF28FD0-5C1C-4558-9A94-5E716CA52F1D}"/>
              </a:ext>
            </a:extLst>
          </p:cNvPr>
          <p:cNvSpPr>
            <a:spLocks noGrp="1"/>
          </p:cNvSpPr>
          <p:nvPr>
            <p:ph type="sldNum" sz="quarter" idx="16"/>
          </p:nvPr>
        </p:nvSpPr>
        <p:spPr/>
        <p:txBody>
          <a:bodyPr/>
          <a:lstStyle/>
          <a:p>
            <a:pPr>
              <a:defRPr/>
            </a:pPr>
            <a:r>
              <a:rPr lang="de-DE"/>
              <a:t>Seite </a:t>
            </a:r>
            <a:fld id="{959D87B1-1F1C-4319-8EA1-6710C33C6049}" type="slidenum">
              <a:rPr lang="de-DE" smtClean="0"/>
              <a:t>102</a:t>
            </a:fld>
            <a:endParaRPr lang="de-DE"/>
          </a:p>
        </p:txBody>
      </p:sp>
      <p:pic>
        <p:nvPicPr>
          <p:cNvPr id="5" name="Picture 4">
            <a:extLst>
              <a:ext uri="{FF2B5EF4-FFF2-40B4-BE49-F238E27FC236}">
                <a16:creationId xmlns:a16="http://schemas.microsoft.com/office/drawing/2014/main" id="{7EE925B7-E4D2-4EAC-AFFF-FF5542CE9DB2}"/>
              </a:ext>
            </a:extLst>
          </p:cNvPr>
          <p:cNvPicPr>
            <a:picLocks noChangeAspect="1"/>
          </p:cNvPicPr>
          <p:nvPr/>
        </p:nvPicPr>
        <p:blipFill>
          <a:blip r:embed="rId2"/>
          <a:stretch>
            <a:fillRect/>
          </a:stretch>
        </p:blipFill>
        <p:spPr>
          <a:xfrm>
            <a:off x="2123728" y="1221243"/>
            <a:ext cx="5408327" cy="38548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23913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0A8314-40EB-4120-AD2B-DC9B1C732F58}"/>
              </a:ext>
            </a:extLst>
          </p:cNvPr>
          <p:cNvSpPr>
            <a:spLocks noGrp="1"/>
          </p:cNvSpPr>
          <p:nvPr>
            <p:ph type="title"/>
          </p:nvPr>
        </p:nvSpPr>
        <p:spPr/>
        <p:txBody>
          <a:bodyPr>
            <a:normAutofit/>
          </a:bodyPr>
          <a:lstStyle/>
          <a:p>
            <a:r>
              <a:rPr lang="de-DE" dirty="0" err="1"/>
              <a:t>Transboundary</a:t>
            </a:r>
            <a:r>
              <a:rPr lang="de-DE" dirty="0"/>
              <a:t> </a:t>
            </a:r>
            <a:r>
              <a:rPr lang="de-DE" dirty="0" err="1"/>
              <a:t>river</a:t>
            </a:r>
            <a:r>
              <a:rPr lang="de-DE" dirty="0"/>
              <a:t> </a:t>
            </a:r>
            <a:r>
              <a:rPr lang="de-DE" dirty="0" err="1"/>
              <a:t>systems</a:t>
            </a:r>
            <a:r>
              <a:rPr lang="de-DE" dirty="0"/>
              <a:t> </a:t>
            </a:r>
            <a:r>
              <a:rPr lang="de-DE" sz="1500" dirty="0" err="1"/>
              <a:t>with</a:t>
            </a:r>
            <a:r>
              <a:rPr lang="de-DE" sz="1500" dirty="0"/>
              <a:t> </a:t>
            </a:r>
            <a:r>
              <a:rPr lang="de-DE" sz="1500" dirty="0" err="1"/>
              <a:t>upstream</a:t>
            </a:r>
            <a:r>
              <a:rPr lang="de-DE" sz="1500" dirty="0"/>
              <a:t>-downstream </a:t>
            </a:r>
            <a:r>
              <a:rPr lang="de-DE" sz="1500" dirty="0" err="1"/>
              <a:t>water</a:t>
            </a:r>
            <a:r>
              <a:rPr lang="de-DE" sz="1500" dirty="0"/>
              <a:t> </a:t>
            </a:r>
            <a:r>
              <a:rPr lang="de-DE" sz="1500" dirty="0" err="1"/>
              <a:t>conflicts</a:t>
            </a:r>
            <a:endParaRPr lang="en-DE" dirty="0"/>
          </a:p>
        </p:txBody>
      </p:sp>
      <p:sp>
        <p:nvSpPr>
          <p:cNvPr id="4" name="Slide Number Placeholder 3">
            <a:extLst>
              <a:ext uri="{FF2B5EF4-FFF2-40B4-BE49-F238E27FC236}">
                <a16:creationId xmlns:a16="http://schemas.microsoft.com/office/drawing/2014/main" id="{CE9C2A13-602B-484C-88BB-11F8AA4D223A}"/>
              </a:ext>
            </a:extLst>
          </p:cNvPr>
          <p:cNvSpPr>
            <a:spLocks noGrp="1"/>
          </p:cNvSpPr>
          <p:nvPr>
            <p:ph type="sldNum" sz="quarter" idx="16"/>
          </p:nvPr>
        </p:nvSpPr>
        <p:spPr/>
        <p:txBody>
          <a:bodyPr/>
          <a:lstStyle/>
          <a:p>
            <a:fld id="{1B44015D-9407-488E-8AD7-722ADB5AEF29}" type="slidenum">
              <a:rPr lang="de-DE" smtClean="0"/>
              <a:t>103</a:t>
            </a:fld>
            <a:endParaRPr lang="de-DE" dirty="0"/>
          </a:p>
        </p:txBody>
      </p:sp>
      <p:pic>
        <p:nvPicPr>
          <p:cNvPr id="7" name="Picture 6">
            <a:extLst>
              <a:ext uri="{FF2B5EF4-FFF2-40B4-BE49-F238E27FC236}">
                <a16:creationId xmlns:a16="http://schemas.microsoft.com/office/drawing/2014/main" id="{EC8D1C2B-96B0-41CC-A911-D400043AD6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2423" y="1213832"/>
            <a:ext cx="6172200" cy="3806190"/>
          </a:xfrm>
          <a:prstGeom prst="rect">
            <a:avLst/>
          </a:prstGeom>
          <a:ln>
            <a:noFill/>
          </a:ln>
          <a:effectLst>
            <a:outerShdw blurRad="292100" dist="139700" dir="2700000" algn="tl" rotWithShape="0">
              <a:srgbClr val="333333">
                <a:alpha val="65000"/>
              </a:srgbClr>
            </a:outerShdw>
          </a:effectLst>
        </p:spPr>
      </p:pic>
      <p:sp>
        <p:nvSpPr>
          <p:cNvPr id="2" name="Oval 1">
            <a:extLst>
              <a:ext uri="{FF2B5EF4-FFF2-40B4-BE49-F238E27FC236}">
                <a16:creationId xmlns:a16="http://schemas.microsoft.com/office/drawing/2014/main" id="{CCAA39E8-B003-4F22-B079-A3BA8607DD74}"/>
              </a:ext>
            </a:extLst>
          </p:cNvPr>
          <p:cNvSpPr/>
          <p:nvPr/>
        </p:nvSpPr>
        <p:spPr>
          <a:xfrm>
            <a:off x="7389345" y="2628448"/>
            <a:ext cx="405581" cy="6268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a:p>
        </p:txBody>
      </p:sp>
      <p:sp>
        <p:nvSpPr>
          <p:cNvPr id="8" name="Oval 7">
            <a:extLst>
              <a:ext uri="{FF2B5EF4-FFF2-40B4-BE49-F238E27FC236}">
                <a16:creationId xmlns:a16="http://schemas.microsoft.com/office/drawing/2014/main" id="{7167D458-F3FB-4A5F-AAD2-16BE9AE937F6}"/>
              </a:ext>
            </a:extLst>
          </p:cNvPr>
          <p:cNvSpPr/>
          <p:nvPr/>
        </p:nvSpPr>
        <p:spPr>
          <a:xfrm rot="19217475">
            <a:off x="6160997" y="2330473"/>
            <a:ext cx="270482" cy="4704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a:p>
        </p:txBody>
      </p:sp>
      <p:sp>
        <p:nvSpPr>
          <p:cNvPr id="9" name="Oval 8">
            <a:extLst>
              <a:ext uri="{FF2B5EF4-FFF2-40B4-BE49-F238E27FC236}">
                <a16:creationId xmlns:a16="http://schemas.microsoft.com/office/drawing/2014/main" id="{0D1AB2FA-A485-4456-BFFA-DBCFECC1BE6B}"/>
              </a:ext>
            </a:extLst>
          </p:cNvPr>
          <p:cNvSpPr/>
          <p:nvPr/>
        </p:nvSpPr>
        <p:spPr>
          <a:xfrm rot="6064434">
            <a:off x="6531108" y="2055833"/>
            <a:ext cx="405581" cy="6268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a:p>
        </p:txBody>
      </p:sp>
      <p:sp>
        <p:nvSpPr>
          <p:cNvPr id="10" name="Oval 9">
            <a:extLst>
              <a:ext uri="{FF2B5EF4-FFF2-40B4-BE49-F238E27FC236}">
                <a16:creationId xmlns:a16="http://schemas.microsoft.com/office/drawing/2014/main" id="{D4F8101B-FCBB-4863-A25D-30C448375272}"/>
              </a:ext>
            </a:extLst>
          </p:cNvPr>
          <p:cNvSpPr/>
          <p:nvPr/>
        </p:nvSpPr>
        <p:spPr>
          <a:xfrm rot="20528714">
            <a:off x="5952042" y="2909748"/>
            <a:ext cx="405581" cy="6268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a:p>
        </p:txBody>
      </p:sp>
      <p:sp>
        <p:nvSpPr>
          <p:cNvPr id="11" name="Oval 10">
            <a:extLst>
              <a:ext uri="{FF2B5EF4-FFF2-40B4-BE49-F238E27FC236}">
                <a16:creationId xmlns:a16="http://schemas.microsoft.com/office/drawing/2014/main" id="{2FA3F7EC-D851-4512-BF29-9BBB5BC35F9F}"/>
              </a:ext>
            </a:extLst>
          </p:cNvPr>
          <p:cNvSpPr/>
          <p:nvPr/>
        </p:nvSpPr>
        <p:spPr>
          <a:xfrm rot="6064434">
            <a:off x="3920012" y="3587917"/>
            <a:ext cx="301370" cy="3554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a:p>
        </p:txBody>
      </p:sp>
      <p:sp>
        <p:nvSpPr>
          <p:cNvPr id="12" name="Oval 11">
            <a:extLst>
              <a:ext uri="{FF2B5EF4-FFF2-40B4-BE49-F238E27FC236}">
                <a16:creationId xmlns:a16="http://schemas.microsoft.com/office/drawing/2014/main" id="{A2019678-5AED-40FD-AEBB-F66F14AA2CBC}"/>
              </a:ext>
            </a:extLst>
          </p:cNvPr>
          <p:cNvSpPr/>
          <p:nvPr/>
        </p:nvSpPr>
        <p:spPr>
          <a:xfrm rot="6064434">
            <a:off x="5230785" y="2838204"/>
            <a:ext cx="405581" cy="6268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a:p>
        </p:txBody>
      </p:sp>
      <p:sp>
        <p:nvSpPr>
          <p:cNvPr id="6" name="TextBox 5">
            <a:extLst>
              <a:ext uri="{FF2B5EF4-FFF2-40B4-BE49-F238E27FC236}">
                <a16:creationId xmlns:a16="http://schemas.microsoft.com/office/drawing/2014/main" id="{0CB27C76-6F0B-4AA4-8A78-3313DA857DC5}"/>
              </a:ext>
            </a:extLst>
          </p:cNvPr>
          <p:cNvSpPr txBox="1"/>
          <p:nvPr/>
        </p:nvSpPr>
        <p:spPr>
          <a:xfrm>
            <a:off x="7761702" y="2591283"/>
            <a:ext cx="1005403" cy="369332"/>
          </a:xfrm>
          <a:prstGeom prst="rect">
            <a:avLst/>
          </a:prstGeom>
          <a:noFill/>
        </p:spPr>
        <p:txBody>
          <a:bodyPr wrap="none" rtlCol="0">
            <a:spAutoFit/>
          </a:bodyPr>
          <a:lstStyle/>
          <a:p>
            <a:r>
              <a:rPr lang="de-DE" sz="1800" dirty="0"/>
              <a:t>Mekong</a:t>
            </a:r>
            <a:endParaRPr lang="en-DE" sz="1800" dirty="0"/>
          </a:p>
        </p:txBody>
      </p:sp>
      <p:sp>
        <p:nvSpPr>
          <p:cNvPr id="13" name="TextBox 12">
            <a:extLst>
              <a:ext uri="{FF2B5EF4-FFF2-40B4-BE49-F238E27FC236}">
                <a16:creationId xmlns:a16="http://schemas.microsoft.com/office/drawing/2014/main" id="{58C890BC-3E40-4D1C-A632-FFABA0564A10}"/>
              </a:ext>
            </a:extLst>
          </p:cNvPr>
          <p:cNvSpPr txBox="1"/>
          <p:nvPr/>
        </p:nvSpPr>
        <p:spPr>
          <a:xfrm>
            <a:off x="6247034" y="1892488"/>
            <a:ext cx="1428661" cy="369332"/>
          </a:xfrm>
          <a:prstGeom prst="rect">
            <a:avLst/>
          </a:prstGeom>
          <a:noFill/>
        </p:spPr>
        <p:txBody>
          <a:bodyPr wrap="none" rtlCol="0">
            <a:spAutoFit/>
          </a:bodyPr>
          <a:lstStyle/>
          <a:p>
            <a:r>
              <a:rPr lang="de-DE" sz="1800" dirty="0"/>
              <a:t>Central Asia</a:t>
            </a:r>
            <a:endParaRPr lang="en-DE" sz="1800" dirty="0"/>
          </a:p>
        </p:txBody>
      </p:sp>
      <p:sp>
        <p:nvSpPr>
          <p:cNvPr id="14" name="TextBox 13">
            <a:extLst>
              <a:ext uri="{FF2B5EF4-FFF2-40B4-BE49-F238E27FC236}">
                <a16:creationId xmlns:a16="http://schemas.microsoft.com/office/drawing/2014/main" id="{6FE5D1C9-BB16-45F1-855B-6A924A3D552C}"/>
              </a:ext>
            </a:extLst>
          </p:cNvPr>
          <p:cNvSpPr txBox="1"/>
          <p:nvPr/>
        </p:nvSpPr>
        <p:spPr>
          <a:xfrm>
            <a:off x="5543642" y="2103504"/>
            <a:ext cx="1056700" cy="646331"/>
          </a:xfrm>
          <a:prstGeom prst="rect">
            <a:avLst/>
          </a:prstGeom>
          <a:noFill/>
        </p:spPr>
        <p:txBody>
          <a:bodyPr wrap="none" rtlCol="0">
            <a:spAutoFit/>
          </a:bodyPr>
          <a:lstStyle/>
          <a:p>
            <a:r>
              <a:rPr lang="de-DE" sz="1800" dirty="0"/>
              <a:t>Euphrat/</a:t>
            </a:r>
            <a:br>
              <a:rPr lang="de-DE" sz="1800" dirty="0"/>
            </a:br>
            <a:r>
              <a:rPr lang="de-DE" sz="1800" dirty="0"/>
              <a:t>Tigris</a:t>
            </a:r>
            <a:endParaRPr lang="en-DE" sz="1800" dirty="0"/>
          </a:p>
        </p:txBody>
      </p:sp>
      <p:sp>
        <p:nvSpPr>
          <p:cNvPr id="15" name="TextBox 14">
            <a:extLst>
              <a:ext uri="{FF2B5EF4-FFF2-40B4-BE49-F238E27FC236}">
                <a16:creationId xmlns:a16="http://schemas.microsoft.com/office/drawing/2014/main" id="{CA2A330A-FBEF-4760-A77F-B9BC9D5424D0}"/>
              </a:ext>
            </a:extLst>
          </p:cNvPr>
          <p:cNvSpPr txBox="1"/>
          <p:nvPr/>
        </p:nvSpPr>
        <p:spPr>
          <a:xfrm>
            <a:off x="6356106" y="2958306"/>
            <a:ext cx="710451" cy="646331"/>
          </a:xfrm>
          <a:prstGeom prst="rect">
            <a:avLst/>
          </a:prstGeom>
          <a:noFill/>
        </p:spPr>
        <p:txBody>
          <a:bodyPr wrap="none" rtlCol="0">
            <a:spAutoFit/>
          </a:bodyPr>
          <a:lstStyle/>
          <a:p>
            <a:r>
              <a:rPr lang="de-DE" sz="1800" dirty="0"/>
              <a:t>Blue </a:t>
            </a:r>
            <a:br>
              <a:rPr lang="de-DE" sz="1800" dirty="0"/>
            </a:br>
            <a:r>
              <a:rPr lang="de-DE" sz="1800" dirty="0"/>
              <a:t>Nile</a:t>
            </a:r>
            <a:endParaRPr lang="en-DE" sz="1800" dirty="0"/>
          </a:p>
        </p:txBody>
      </p:sp>
      <p:sp>
        <p:nvSpPr>
          <p:cNvPr id="16" name="TextBox 15">
            <a:extLst>
              <a:ext uri="{FF2B5EF4-FFF2-40B4-BE49-F238E27FC236}">
                <a16:creationId xmlns:a16="http://schemas.microsoft.com/office/drawing/2014/main" id="{D38F5160-46B0-45B8-8BFC-6217D709356F}"/>
              </a:ext>
            </a:extLst>
          </p:cNvPr>
          <p:cNvSpPr txBox="1"/>
          <p:nvPr/>
        </p:nvSpPr>
        <p:spPr>
          <a:xfrm>
            <a:off x="5147574" y="2672074"/>
            <a:ext cx="736099" cy="369332"/>
          </a:xfrm>
          <a:prstGeom prst="rect">
            <a:avLst/>
          </a:prstGeom>
          <a:noFill/>
        </p:spPr>
        <p:txBody>
          <a:bodyPr wrap="none" rtlCol="0">
            <a:spAutoFit/>
          </a:bodyPr>
          <a:lstStyle/>
          <a:p>
            <a:r>
              <a:rPr lang="de-DE" sz="1800" dirty="0"/>
              <a:t>Niger</a:t>
            </a:r>
            <a:endParaRPr lang="en-DE" sz="1800" dirty="0"/>
          </a:p>
        </p:txBody>
      </p:sp>
      <p:sp>
        <p:nvSpPr>
          <p:cNvPr id="17" name="TextBox 16">
            <a:extLst>
              <a:ext uri="{FF2B5EF4-FFF2-40B4-BE49-F238E27FC236}">
                <a16:creationId xmlns:a16="http://schemas.microsoft.com/office/drawing/2014/main" id="{D4ED0E72-05B0-4242-BEDD-D3E1038FC459}"/>
              </a:ext>
            </a:extLst>
          </p:cNvPr>
          <p:cNvSpPr txBox="1"/>
          <p:nvPr/>
        </p:nvSpPr>
        <p:spPr>
          <a:xfrm>
            <a:off x="3277472" y="3633005"/>
            <a:ext cx="1031051" cy="646331"/>
          </a:xfrm>
          <a:prstGeom prst="rect">
            <a:avLst/>
          </a:prstGeom>
          <a:noFill/>
        </p:spPr>
        <p:txBody>
          <a:bodyPr wrap="none" rtlCol="0">
            <a:spAutoFit/>
          </a:bodyPr>
          <a:lstStyle/>
          <a:p>
            <a:r>
              <a:rPr lang="de-DE" sz="1800" dirty="0"/>
              <a:t>Upper</a:t>
            </a:r>
            <a:br>
              <a:rPr lang="de-DE" sz="1800" dirty="0"/>
            </a:br>
            <a:r>
              <a:rPr lang="de-DE" sz="1800" dirty="0"/>
              <a:t>Amazon</a:t>
            </a:r>
            <a:endParaRPr lang="en-DE" sz="1800" dirty="0"/>
          </a:p>
        </p:txBody>
      </p:sp>
    </p:spTree>
    <p:extLst>
      <p:ext uri="{BB962C8B-B14F-4D97-AF65-F5344CB8AC3E}">
        <p14:creationId xmlns:p14="http://schemas.microsoft.com/office/powerpoint/2010/main" val="3709841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42F28-C784-4F79-A867-7BE16B15CD06}"/>
              </a:ext>
            </a:extLst>
          </p:cNvPr>
          <p:cNvSpPr>
            <a:spLocks noGrp="1"/>
          </p:cNvSpPr>
          <p:nvPr>
            <p:ph type="title"/>
          </p:nvPr>
        </p:nvSpPr>
        <p:spPr/>
        <p:txBody>
          <a:bodyPr/>
          <a:lstStyle/>
          <a:p>
            <a:r>
              <a:rPr lang="de-DE" dirty="0" err="1"/>
              <a:t>Factors</a:t>
            </a:r>
            <a:r>
              <a:rPr lang="de-DE" dirty="0"/>
              <a:t> </a:t>
            </a:r>
            <a:r>
              <a:rPr lang="de-DE" dirty="0" err="1"/>
              <a:t>affecting</a:t>
            </a:r>
            <a:r>
              <a:rPr lang="de-DE" dirty="0"/>
              <a:t> </a:t>
            </a:r>
            <a:r>
              <a:rPr lang="de-DE" dirty="0" err="1"/>
              <a:t>soil</a:t>
            </a:r>
            <a:r>
              <a:rPr lang="de-DE" dirty="0"/>
              <a:t> </a:t>
            </a:r>
            <a:r>
              <a:rPr lang="de-DE" dirty="0" err="1"/>
              <a:t>erosion</a:t>
            </a:r>
            <a:endParaRPr lang="en-DE" dirty="0"/>
          </a:p>
        </p:txBody>
      </p:sp>
      <p:sp>
        <p:nvSpPr>
          <p:cNvPr id="3" name="Text Placeholder 2">
            <a:extLst>
              <a:ext uri="{FF2B5EF4-FFF2-40B4-BE49-F238E27FC236}">
                <a16:creationId xmlns:a16="http://schemas.microsoft.com/office/drawing/2014/main" id="{603EAD99-F579-4DDB-92B7-1B11B7EC60F1}"/>
              </a:ext>
            </a:extLst>
          </p:cNvPr>
          <p:cNvSpPr>
            <a:spLocks noGrp="1"/>
          </p:cNvSpPr>
          <p:nvPr>
            <p:ph type="body" sz="quarter" idx="13"/>
          </p:nvPr>
        </p:nvSpPr>
        <p:spPr>
          <a:xfrm>
            <a:off x="628650" y="1275606"/>
            <a:ext cx="7886700" cy="3240435"/>
          </a:xfrm>
        </p:spPr>
        <p:txBody>
          <a:bodyPr>
            <a:normAutofit lnSpcReduction="10000"/>
          </a:bodyPr>
          <a:lstStyle/>
          <a:p>
            <a:pPr marL="0" indent="0">
              <a:lnSpc>
                <a:spcPct val="100000"/>
              </a:lnSpc>
              <a:spcBef>
                <a:spcPts val="0"/>
              </a:spcBef>
              <a:spcAft>
                <a:spcPts val="600"/>
              </a:spcAft>
              <a:buNone/>
            </a:pPr>
            <a:r>
              <a:rPr lang="en-US" sz="2000" b="1" dirty="0">
                <a:latin typeface="+mn-lt"/>
              </a:rPr>
              <a:t>Natural:</a:t>
            </a:r>
          </a:p>
          <a:p>
            <a:pPr>
              <a:lnSpc>
                <a:spcPct val="100000"/>
              </a:lnSpc>
              <a:spcBef>
                <a:spcPts val="0"/>
              </a:spcBef>
              <a:spcAft>
                <a:spcPts val="600"/>
              </a:spcAft>
            </a:pPr>
            <a:r>
              <a:rPr lang="en-US" dirty="0">
                <a:latin typeface="+mn-lt"/>
              </a:rPr>
              <a:t>Climate</a:t>
            </a:r>
          </a:p>
          <a:p>
            <a:pPr>
              <a:lnSpc>
                <a:spcPct val="100000"/>
              </a:lnSpc>
              <a:spcBef>
                <a:spcPts val="0"/>
              </a:spcBef>
              <a:spcAft>
                <a:spcPts val="600"/>
              </a:spcAft>
            </a:pPr>
            <a:r>
              <a:rPr lang="en-GB" dirty="0">
                <a:latin typeface="+mn-lt"/>
              </a:rPr>
              <a:t>Soil structure and composition</a:t>
            </a:r>
          </a:p>
          <a:p>
            <a:pPr>
              <a:lnSpc>
                <a:spcPct val="100000"/>
              </a:lnSpc>
              <a:spcBef>
                <a:spcPts val="0"/>
              </a:spcBef>
              <a:spcAft>
                <a:spcPts val="600"/>
              </a:spcAft>
            </a:pPr>
            <a:r>
              <a:rPr lang="en-GB" dirty="0">
                <a:latin typeface="+mn-lt"/>
              </a:rPr>
              <a:t>Vegetative cover</a:t>
            </a:r>
          </a:p>
          <a:p>
            <a:pPr>
              <a:lnSpc>
                <a:spcPct val="100000"/>
              </a:lnSpc>
              <a:spcBef>
                <a:spcPts val="0"/>
              </a:spcBef>
              <a:spcAft>
                <a:spcPts val="600"/>
              </a:spcAft>
            </a:pPr>
            <a:r>
              <a:rPr lang="en-GB" dirty="0">
                <a:latin typeface="+mn-lt"/>
              </a:rPr>
              <a:t>Topography</a:t>
            </a:r>
            <a:endParaRPr lang="de-DE" sz="2000" dirty="0">
              <a:latin typeface="+mn-lt"/>
            </a:endParaRPr>
          </a:p>
          <a:p>
            <a:pPr marL="0" indent="0">
              <a:lnSpc>
                <a:spcPct val="100000"/>
              </a:lnSpc>
              <a:spcBef>
                <a:spcPts val="0"/>
              </a:spcBef>
              <a:spcAft>
                <a:spcPts val="600"/>
              </a:spcAft>
              <a:buNone/>
            </a:pPr>
            <a:r>
              <a:rPr lang="en-GB" sz="2000" b="1" dirty="0">
                <a:latin typeface="+mn-lt"/>
              </a:rPr>
              <a:t>Human activities</a:t>
            </a:r>
          </a:p>
          <a:p>
            <a:pPr>
              <a:lnSpc>
                <a:spcPct val="100000"/>
              </a:lnSpc>
              <a:spcBef>
                <a:spcPts val="0"/>
              </a:spcBef>
              <a:spcAft>
                <a:spcPts val="600"/>
              </a:spcAft>
            </a:pPr>
            <a:r>
              <a:rPr lang="en-GB" dirty="0">
                <a:latin typeface="+mn-lt"/>
              </a:rPr>
              <a:t>Agricultural practices</a:t>
            </a:r>
          </a:p>
          <a:p>
            <a:pPr>
              <a:lnSpc>
                <a:spcPct val="100000"/>
              </a:lnSpc>
              <a:spcBef>
                <a:spcPts val="0"/>
              </a:spcBef>
              <a:spcAft>
                <a:spcPts val="600"/>
              </a:spcAft>
            </a:pPr>
            <a:r>
              <a:rPr lang="en-GB" dirty="0">
                <a:latin typeface="+mn-lt"/>
              </a:rPr>
              <a:t>Deforestation</a:t>
            </a:r>
          </a:p>
          <a:p>
            <a:pPr>
              <a:lnSpc>
                <a:spcPct val="100000"/>
              </a:lnSpc>
              <a:spcBef>
                <a:spcPts val="0"/>
              </a:spcBef>
              <a:spcAft>
                <a:spcPts val="600"/>
              </a:spcAft>
            </a:pPr>
            <a:r>
              <a:rPr lang="en-GB" dirty="0">
                <a:latin typeface="+mn-lt"/>
              </a:rPr>
              <a:t>Roads and human impact</a:t>
            </a:r>
          </a:p>
          <a:p>
            <a:pPr marL="0" indent="0">
              <a:lnSpc>
                <a:spcPct val="100000"/>
              </a:lnSpc>
              <a:spcBef>
                <a:spcPts val="0"/>
              </a:spcBef>
              <a:spcAft>
                <a:spcPts val="600"/>
              </a:spcAft>
              <a:buNone/>
            </a:pPr>
            <a:endParaRPr lang="en-DE" sz="2000" dirty="0">
              <a:latin typeface="+mn-lt"/>
            </a:endParaRPr>
          </a:p>
        </p:txBody>
      </p:sp>
      <p:sp>
        <p:nvSpPr>
          <p:cNvPr id="4" name="Slide Number Placeholder 3">
            <a:extLst>
              <a:ext uri="{FF2B5EF4-FFF2-40B4-BE49-F238E27FC236}">
                <a16:creationId xmlns:a16="http://schemas.microsoft.com/office/drawing/2014/main" id="{E2C8CBE0-A203-42D2-9897-ED6878308B60}"/>
              </a:ext>
            </a:extLst>
          </p:cNvPr>
          <p:cNvSpPr>
            <a:spLocks noGrp="1"/>
          </p:cNvSpPr>
          <p:nvPr>
            <p:ph type="sldNum" sz="quarter" idx="16"/>
          </p:nvPr>
        </p:nvSpPr>
        <p:spPr/>
        <p:txBody>
          <a:bodyPr/>
          <a:lstStyle/>
          <a:p>
            <a:pPr>
              <a:defRPr/>
            </a:pPr>
            <a:r>
              <a:rPr lang="de-DE"/>
              <a:t>Seite </a:t>
            </a:r>
            <a:fld id="{959D87B1-1F1C-4319-8EA1-6710C33C6049}" type="slidenum">
              <a:rPr lang="de-DE" smtClean="0"/>
              <a:t>11</a:t>
            </a:fld>
            <a:endParaRPr lang="de-DE"/>
          </a:p>
        </p:txBody>
      </p:sp>
      <p:pic>
        <p:nvPicPr>
          <p:cNvPr id="6" name="Picture 5">
            <a:extLst>
              <a:ext uri="{FF2B5EF4-FFF2-40B4-BE49-F238E27FC236}">
                <a16:creationId xmlns:a16="http://schemas.microsoft.com/office/drawing/2014/main" id="{1A2E012A-FD28-4692-B7DB-47AD546A7B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9952" y="1297936"/>
            <a:ext cx="4572000" cy="2400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9317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42F28-C784-4F79-A867-7BE16B15CD06}"/>
              </a:ext>
            </a:extLst>
          </p:cNvPr>
          <p:cNvSpPr>
            <a:spLocks noGrp="1"/>
          </p:cNvSpPr>
          <p:nvPr>
            <p:ph type="title"/>
          </p:nvPr>
        </p:nvSpPr>
        <p:spPr/>
        <p:txBody>
          <a:bodyPr/>
          <a:lstStyle/>
          <a:p>
            <a:r>
              <a:rPr lang="de-DE" dirty="0" err="1"/>
              <a:t>Factors</a:t>
            </a:r>
            <a:r>
              <a:rPr lang="de-DE" dirty="0"/>
              <a:t> </a:t>
            </a:r>
            <a:r>
              <a:rPr lang="de-DE" dirty="0" err="1"/>
              <a:t>affecting</a:t>
            </a:r>
            <a:r>
              <a:rPr lang="de-DE" dirty="0"/>
              <a:t> </a:t>
            </a:r>
            <a:r>
              <a:rPr lang="de-DE" dirty="0" err="1"/>
              <a:t>soil</a:t>
            </a:r>
            <a:r>
              <a:rPr lang="de-DE" dirty="0"/>
              <a:t> </a:t>
            </a:r>
            <a:r>
              <a:rPr lang="de-DE" dirty="0" err="1"/>
              <a:t>erosion</a:t>
            </a:r>
            <a:endParaRPr lang="en-DE" dirty="0"/>
          </a:p>
        </p:txBody>
      </p:sp>
      <p:sp>
        <p:nvSpPr>
          <p:cNvPr id="3" name="Text Placeholder 2">
            <a:extLst>
              <a:ext uri="{FF2B5EF4-FFF2-40B4-BE49-F238E27FC236}">
                <a16:creationId xmlns:a16="http://schemas.microsoft.com/office/drawing/2014/main" id="{603EAD99-F579-4DDB-92B7-1B11B7EC60F1}"/>
              </a:ext>
            </a:extLst>
          </p:cNvPr>
          <p:cNvSpPr>
            <a:spLocks noGrp="1"/>
          </p:cNvSpPr>
          <p:nvPr>
            <p:ph type="body" sz="quarter" idx="13"/>
          </p:nvPr>
        </p:nvSpPr>
        <p:spPr>
          <a:xfrm>
            <a:off x="628650" y="1275606"/>
            <a:ext cx="7886700" cy="3240435"/>
          </a:xfrm>
        </p:spPr>
        <p:txBody>
          <a:bodyPr>
            <a:normAutofit/>
          </a:bodyPr>
          <a:lstStyle/>
          <a:p>
            <a:pPr marL="0" indent="0">
              <a:lnSpc>
                <a:spcPct val="100000"/>
              </a:lnSpc>
              <a:spcBef>
                <a:spcPts val="0"/>
              </a:spcBef>
              <a:spcAft>
                <a:spcPts val="600"/>
              </a:spcAft>
              <a:buNone/>
            </a:pPr>
            <a:r>
              <a:rPr lang="en-US" sz="2000" b="1" dirty="0">
                <a:latin typeface="+mn-lt"/>
              </a:rPr>
              <a:t>Soil:</a:t>
            </a:r>
          </a:p>
          <a:p>
            <a:pPr>
              <a:lnSpc>
                <a:spcPct val="100000"/>
              </a:lnSpc>
              <a:spcBef>
                <a:spcPts val="0"/>
              </a:spcBef>
              <a:spcAft>
                <a:spcPts val="600"/>
              </a:spcAft>
            </a:pPr>
            <a:r>
              <a:rPr lang="en-US" dirty="0">
                <a:latin typeface="+mn-lt"/>
              </a:rPr>
              <a:t>The composition, moisture, and compaction of soil are all major factors in determining the erosivity of rainfall</a:t>
            </a:r>
          </a:p>
          <a:p>
            <a:pPr>
              <a:lnSpc>
                <a:spcPct val="100000"/>
              </a:lnSpc>
              <a:spcBef>
                <a:spcPts val="0"/>
              </a:spcBef>
              <a:spcAft>
                <a:spcPts val="600"/>
              </a:spcAft>
            </a:pPr>
            <a:r>
              <a:rPr lang="en-US" dirty="0">
                <a:solidFill>
                  <a:schemeClr val="accent1">
                    <a:lumMod val="75000"/>
                  </a:schemeClr>
                </a:solidFill>
                <a:latin typeface="+mn-lt"/>
              </a:rPr>
              <a:t>Sediments containing more clay tend to be more resistant to erosion than those with sand or silt</a:t>
            </a:r>
            <a:r>
              <a:rPr lang="en-US" dirty="0">
                <a:latin typeface="+mn-lt"/>
              </a:rPr>
              <a:t>, because the clay helps binding soil particles together</a:t>
            </a:r>
          </a:p>
          <a:p>
            <a:pPr marL="0" indent="0">
              <a:lnSpc>
                <a:spcPct val="100000"/>
              </a:lnSpc>
              <a:spcBef>
                <a:spcPts val="0"/>
              </a:spcBef>
              <a:spcAft>
                <a:spcPts val="600"/>
              </a:spcAft>
              <a:buNone/>
            </a:pPr>
            <a:r>
              <a:rPr lang="en-GB" sz="2000" b="1" dirty="0">
                <a:latin typeface="+mn-lt"/>
              </a:rPr>
              <a:t>Human activities</a:t>
            </a:r>
          </a:p>
          <a:p>
            <a:pPr>
              <a:lnSpc>
                <a:spcPct val="100000"/>
              </a:lnSpc>
              <a:spcBef>
                <a:spcPts val="0"/>
              </a:spcBef>
              <a:spcAft>
                <a:spcPts val="600"/>
              </a:spcAft>
            </a:pPr>
            <a:r>
              <a:rPr lang="en-US" dirty="0">
                <a:solidFill>
                  <a:schemeClr val="accent1">
                    <a:lumMod val="75000"/>
                  </a:schemeClr>
                </a:solidFill>
                <a:latin typeface="+mn-lt"/>
              </a:rPr>
              <a:t>Vegetation shelters the soil from rain and wind, and has a better microclimate</a:t>
            </a:r>
            <a:r>
              <a:rPr lang="en-US" dirty="0">
                <a:latin typeface="+mn-lt"/>
              </a:rPr>
              <a:t>. </a:t>
            </a:r>
          </a:p>
          <a:p>
            <a:pPr>
              <a:lnSpc>
                <a:spcPct val="100000"/>
              </a:lnSpc>
              <a:spcBef>
                <a:spcPts val="0"/>
              </a:spcBef>
              <a:spcAft>
                <a:spcPts val="600"/>
              </a:spcAft>
            </a:pPr>
            <a:r>
              <a:rPr lang="en-US" dirty="0">
                <a:latin typeface="+mn-lt"/>
              </a:rPr>
              <a:t>The roots of the plants bind the soil together, and interweave with other roots, forming a more solid mass</a:t>
            </a:r>
            <a:endParaRPr lang="en-DE" sz="2000" dirty="0">
              <a:latin typeface="+mn-lt"/>
            </a:endParaRPr>
          </a:p>
        </p:txBody>
      </p:sp>
      <p:sp>
        <p:nvSpPr>
          <p:cNvPr id="4" name="Slide Number Placeholder 3">
            <a:extLst>
              <a:ext uri="{FF2B5EF4-FFF2-40B4-BE49-F238E27FC236}">
                <a16:creationId xmlns:a16="http://schemas.microsoft.com/office/drawing/2014/main" id="{E2C8CBE0-A203-42D2-9897-ED6878308B60}"/>
              </a:ext>
            </a:extLst>
          </p:cNvPr>
          <p:cNvSpPr>
            <a:spLocks noGrp="1"/>
          </p:cNvSpPr>
          <p:nvPr>
            <p:ph type="sldNum" sz="quarter" idx="16"/>
          </p:nvPr>
        </p:nvSpPr>
        <p:spPr/>
        <p:txBody>
          <a:bodyPr/>
          <a:lstStyle/>
          <a:p>
            <a:pPr>
              <a:defRPr/>
            </a:pPr>
            <a:r>
              <a:rPr lang="de-DE"/>
              <a:t>Seite </a:t>
            </a:r>
            <a:fld id="{959D87B1-1F1C-4319-8EA1-6710C33C6049}" type="slidenum">
              <a:rPr lang="de-DE" smtClean="0"/>
              <a:t>12</a:t>
            </a:fld>
            <a:endParaRPr lang="de-DE"/>
          </a:p>
        </p:txBody>
      </p:sp>
    </p:spTree>
    <p:extLst>
      <p:ext uri="{BB962C8B-B14F-4D97-AF65-F5344CB8AC3E}">
        <p14:creationId xmlns:p14="http://schemas.microsoft.com/office/powerpoint/2010/main" val="2570442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1815C2-4BEA-4A6F-AE92-B1628F92CEFD}"/>
              </a:ext>
            </a:extLst>
          </p:cNvPr>
          <p:cNvSpPr>
            <a:spLocks noGrp="1"/>
          </p:cNvSpPr>
          <p:nvPr>
            <p:ph type="title"/>
          </p:nvPr>
        </p:nvSpPr>
        <p:spPr/>
        <p:txBody>
          <a:bodyPr/>
          <a:lstStyle/>
          <a:p>
            <a:r>
              <a:rPr lang="de-DE" dirty="0" err="1"/>
              <a:t>Types</a:t>
            </a:r>
            <a:r>
              <a:rPr lang="de-DE" dirty="0"/>
              <a:t> </a:t>
            </a:r>
            <a:r>
              <a:rPr lang="de-DE" dirty="0" err="1"/>
              <a:t>of</a:t>
            </a:r>
            <a:r>
              <a:rPr lang="de-DE" dirty="0"/>
              <a:t> </a:t>
            </a:r>
            <a:r>
              <a:rPr lang="de-DE" dirty="0" err="1"/>
              <a:t>water</a:t>
            </a:r>
            <a:r>
              <a:rPr lang="de-DE" dirty="0"/>
              <a:t> </a:t>
            </a:r>
            <a:r>
              <a:rPr lang="de-DE" dirty="0" err="1"/>
              <a:t>erosion</a:t>
            </a:r>
            <a:endParaRPr lang="en-DE" dirty="0"/>
          </a:p>
        </p:txBody>
      </p:sp>
      <p:sp>
        <p:nvSpPr>
          <p:cNvPr id="3" name="Slide Number Placeholder 2">
            <a:extLst>
              <a:ext uri="{FF2B5EF4-FFF2-40B4-BE49-F238E27FC236}">
                <a16:creationId xmlns:a16="http://schemas.microsoft.com/office/drawing/2014/main" id="{045A84EA-969E-488D-8A2E-30B0260CDA86}"/>
              </a:ext>
            </a:extLst>
          </p:cNvPr>
          <p:cNvSpPr>
            <a:spLocks noGrp="1"/>
          </p:cNvSpPr>
          <p:nvPr>
            <p:ph type="sldNum" sz="quarter" idx="16"/>
          </p:nvPr>
        </p:nvSpPr>
        <p:spPr/>
        <p:txBody>
          <a:bodyPr/>
          <a:lstStyle/>
          <a:p>
            <a:fld id="{1B44015D-9407-488E-8AD7-722ADB5AEF29}" type="slidenum">
              <a:rPr lang="de-DE" smtClean="0"/>
              <a:t>13</a:t>
            </a:fld>
            <a:endParaRPr lang="de-DE" dirty="0"/>
          </a:p>
        </p:txBody>
      </p:sp>
      <p:pic>
        <p:nvPicPr>
          <p:cNvPr id="6" name="Content Placeholder 5">
            <a:extLst>
              <a:ext uri="{FF2B5EF4-FFF2-40B4-BE49-F238E27FC236}">
                <a16:creationId xmlns:a16="http://schemas.microsoft.com/office/drawing/2014/main" id="{C7B55E57-1643-4CC3-A5DD-3D002D49CD8E}"/>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541291" y="1216528"/>
            <a:ext cx="4540753" cy="3540544"/>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527D3F9C-A8F6-4B3A-8592-4E2FE11A50F6}"/>
              </a:ext>
            </a:extLst>
          </p:cNvPr>
          <p:cNvSpPr/>
          <p:nvPr/>
        </p:nvSpPr>
        <p:spPr>
          <a:xfrm>
            <a:off x="4355976" y="4838755"/>
            <a:ext cx="4104455" cy="307777"/>
          </a:xfrm>
          <a:prstGeom prst="rect">
            <a:avLst/>
          </a:prstGeom>
        </p:spPr>
        <p:txBody>
          <a:bodyPr wrap="square">
            <a:spAutoFit/>
          </a:bodyPr>
          <a:lstStyle/>
          <a:p>
            <a:r>
              <a:rPr lang="en-GB" sz="1400" dirty="0">
                <a:latin typeface="+mn-lt"/>
              </a:rPr>
              <a:t>Senanayake et al. 2020, Remote Sensing &amp; </a:t>
            </a:r>
            <a:r>
              <a:rPr lang="en-GB" sz="1400" dirty="0" err="1">
                <a:latin typeface="+mn-lt"/>
              </a:rPr>
              <a:t>wikipedia</a:t>
            </a:r>
            <a:r>
              <a:rPr lang="en-GB" sz="1400" dirty="0">
                <a:latin typeface="+mn-lt"/>
              </a:rPr>
              <a:t> </a:t>
            </a:r>
            <a:endParaRPr lang="en-DE" sz="1400" dirty="0">
              <a:latin typeface="+mn-lt"/>
            </a:endParaRPr>
          </a:p>
        </p:txBody>
      </p:sp>
      <p:pic>
        <p:nvPicPr>
          <p:cNvPr id="4" name="Picture 3">
            <a:extLst>
              <a:ext uri="{FF2B5EF4-FFF2-40B4-BE49-F238E27FC236}">
                <a16:creationId xmlns:a16="http://schemas.microsoft.com/office/drawing/2014/main" id="{F53EF668-AA4B-420A-9819-6A0103D7EF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1275606"/>
            <a:ext cx="1224136" cy="1790300"/>
          </a:xfrm>
          <a:prstGeom prst="rect">
            <a:avLst/>
          </a:prstGeom>
        </p:spPr>
      </p:pic>
      <p:pic>
        <p:nvPicPr>
          <p:cNvPr id="9" name="Picture 8">
            <a:extLst>
              <a:ext uri="{FF2B5EF4-FFF2-40B4-BE49-F238E27FC236}">
                <a16:creationId xmlns:a16="http://schemas.microsoft.com/office/drawing/2014/main" id="{AD2C21E3-24D0-4DCF-B029-19A5521C99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2325" y="1216528"/>
            <a:ext cx="1854709" cy="1391032"/>
          </a:xfrm>
          <a:prstGeom prst="rect">
            <a:avLst/>
          </a:prstGeom>
        </p:spPr>
      </p:pic>
      <p:pic>
        <p:nvPicPr>
          <p:cNvPr id="11" name="Picture 10">
            <a:extLst>
              <a:ext uri="{FF2B5EF4-FFF2-40B4-BE49-F238E27FC236}">
                <a16:creationId xmlns:a16="http://schemas.microsoft.com/office/drawing/2014/main" id="{F2CEAE60-6858-4089-A2FD-13AB2D5E2A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5558" y="3243577"/>
            <a:ext cx="3010178" cy="1505089"/>
          </a:xfrm>
          <a:prstGeom prst="rect">
            <a:avLst/>
          </a:prstGeom>
        </p:spPr>
      </p:pic>
      <p:sp>
        <p:nvSpPr>
          <p:cNvPr id="12" name="TextBox 11">
            <a:extLst>
              <a:ext uri="{FF2B5EF4-FFF2-40B4-BE49-F238E27FC236}">
                <a16:creationId xmlns:a16="http://schemas.microsoft.com/office/drawing/2014/main" id="{61BBDF1C-371F-4EFB-9491-47A31AAC39D7}"/>
              </a:ext>
            </a:extLst>
          </p:cNvPr>
          <p:cNvSpPr txBox="1"/>
          <p:nvPr/>
        </p:nvSpPr>
        <p:spPr bwMode="auto">
          <a:xfrm>
            <a:off x="5652120" y="1333473"/>
            <a:ext cx="516488" cy="400110"/>
          </a:xfrm>
          <a:prstGeom prst="rect">
            <a:avLst/>
          </a:prstGeom>
          <a:noFill/>
        </p:spPr>
        <p:txBody>
          <a:bodyPr wrap="none" rtlCol="0">
            <a:spAutoFit/>
          </a:bodyPr>
          <a:lstStyle/>
          <a:p>
            <a:r>
              <a:rPr lang="de-DE" sz="2000" b="1" dirty="0">
                <a:latin typeface="+mn-lt"/>
              </a:rPr>
              <a:t>Rill</a:t>
            </a:r>
            <a:endParaRPr lang="en-DE" sz="2000" b="1" dirty="0">
              <a:latin typeface="+mn-lt"/>
            </a:endParaRPr>
          </a:p>
        </p:txBody>
      </p:sp>
      <p:sp>
        <p:nvSpPr>
          <p:cNvPr id="13" name="TextBox 12">
            <a:extLst>
              <a:ext uri="{FF2B5EF4-FFF2-40B4-BE49-F238E27FC236}">
                <a16:creationId xmlns:a16="http://schemas.microsoft.com/office/drawing/2014/main" id="{0B52DFA6-B0BC-4BA6-B71F-861CC23946A2}"/>
              </a:ext>
            </a:extLst>
          </p:cNvPr>
          <p:cNvSpPr txBox="1"/>
          <p:nvPr/>
        </p:nvSpPr>
        <p:spPr bwMode="auto">
          <a:xfrm>
            <a:off x="7611724" y="1296479"/>
            <a:ext cx="732893" cy="400110"/>
          </a:xfrm>
          <a:prstGeom prst="rect">
            <a:avLst/>
          </a:prstGeom>
          <a:noFill/>
        </p:spPr>
        <p:txBody>
          <a:bodyPr wrap="none" rtlCol="0">
            <a:spAutoFit/>
          </a:bodyPr>
          <a:lstStyle/>
          <a:p>
            <a:r>
              <a:rPr lang="de-DE" sz="2000" b="1" dirty="0">
                <a:latin typeface="+mn-lt"/>
              </a:rPr>
              <a:t>Gully</a:t>
            </a:r>
            <a:endParaRPr lang="en-DE" sz="2000" b="1" dirty="0">
              <a:latin typeface="+mn-lt"/>
            </a:endParaRPr>
          </a:p>
        </p:txBody>
      </p:sp>
      <p:sp>
        <p:nvSpPr>
          <p:cNvPr id="14" name="TextBox 13">
            <a:extLst>
              <a:ext uri="{FF2B5EF4-FFF2-40B4-BE49-F238E27FC236}">
                <a16:creationId xmlns:a16="http://schemas.microsoft.com/office/drawing/2014/main" id="{D0595DE1-1368-4E8F-92D5-44A1E3FD82BA}"/>
              </a:ext>
            </a:extLst>
          </p:cNvPr>
          <p:cNvSpPr txBox="1"/>
          <p:nvPr/>
        </p:nvSpPr>
        <p:spPr bwMode="auto">
          <a:xfrm>
            <a:off x="6821251" y="3526862"/>
            <a:ext cx="790473" cy="400110"/>
          </a:xfrm>
          <a:prstGeom prst="rect">
            <a:avLst/>
          </a:prstGeom>
          <a:noFill/>
        </p:spPr>
        <p:txBody>
          <a:bodyPr wrap="none" rtlCol="0">
            <a:spAutoFit/>
          </a:bodyPr>
          <a:lstStyle/>
          <a:p>
            <a:r>
              <a:rPr lang="de-DE" sz="2000" b="1" dirty="0">
                <a:latin typeface="+mn-lt"/>
              </a:rPr>
              <a:t>Sheet</a:t>
            </a:r>
            <a:endParaRPr lang="en-DE" sz="2000" b="1" dirty="0">
              <a:latin typeface="+mn-lt"/>
            </a:endParaRPr>
          </a:p>
        </p:txBody>
      </p:sp>
    </p:spTree>
    <p:extLst>
      <p:ext uri="{BB962C8B-B14F-4D97-AF65-F5344CB8AC3E}">
        <p14:creationId xmlns:p14="http://schemas.microsoft.com/office/powerpoint/2010/main" val="1627113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5DFA7-1F3B-4115-826A-D3C88DCB73D9}"/>
              </a:ext>
            </a:extLst>
          </p:cNvPr>
          <p:cNvSpPr>
            <a:spLocks noGrp="1"/>
          </p:cNvSpPr>
          <p:nvPr>
            <p:ph type="title"/>
          </p:nvPr>
        </p:nvSpPr>
        <p:spPr/>
        <p:txBody>
          <a:bodyPr/>
          <a:lstStyle/>
          <a:p>
            <a:r>
              <a:rPr lang="de-DE" dirty="0"/>
              <a:t>Human </a:t>
            </a:r>
            <a:r>
              <a:rPr lang="de-DE" dirty="0" err="1"/>
              <a:t>impacts</a:t>
            </a:r>
            <a:r>
              <a:rPr lang="de-DE" dirty="0"/>
              <a:t> on </a:t>
            </a:r>
            <a:r>
              <a:rPr lang="de-DE" dirty="0" err="1"/>
              <a:t>land</a:t>
            </a:r>
            <a:r>
              <a:rPr lang="de-DE" dirty="0"/>
              <a:t> </a:t>
            </a:r>
            <a:r>
              <a:rPr lang="de-DE" dirty="0" err="1"/>
              <a:t>use</a:t>
            </a:r>
            <a:r>
              <a:rPr lang="de-DE" dirty="0"/>
              <a:t>: </a:t>
            </a:r>
            <a:r>
              <a:rPr lang="de-DE" dirty="0" err="1"/>
              <a:t>forest</a:t>
            </a:r>
            <a:r>
              <a:rPr lang="de-DE" dirty="0"/>
              <a:t> </a:t>
            </a:r>
            <a:r>
              <a:rPr lang="de-DE" dirty="0" err="1"/>
              <a:t>fires</a:t>
            </a:r>
            <a:endParaRPr lang="en-DE" dirty="0"/>
          </a:p>
        </p:txBody>
      </p:sp>
      <p:sp>
        <p:nvSpPr>
          <p:cNvPr id="3" name="Text Placeholder 2">
            <a:extLst>
              <a:ext uri="{FF2B5EF4-FFF2-40B4-BE49-F238E27FC236}">
                <a16:creationId xmlns:a16="http://schemas.microsoft.com/office/drawing/2014/main" id="{F84221B9-B177-459B-85D3-3403B358E1EE}"/>
              </a:ext>
            </a:extLst>
          </p:cNvPr>
          <p:cNvSpPr>
            <a:spLocks noGrp="1"/>
          </p:cNvSpPr>
          <p:nvPr>
            <p:ph type="body" sz="quarter" idx="13"/>
          </p:nvPr>
        </p:nvSpPr>
        <p:spPr>
          <a:xfrm>
            <a:off x="628650" y="1491853"/>
            <a:ext cx="2647206" cy="3024188"/>
          </a:xfrm>
        </p:spPr>
        <p:txBody>
          <a:bodyPr/>
          <a:lstStyle/>
          <a:p>
            <a:endParaRPr lang="en-DE" dirty="0"/>
          </a:p>
        </p:txBody>
      </p:sp>
      <p:sp>
        <p:nvSpPr>
          <p:cNvPr id="4" name="Slide Number Placeholder 3">
            <a:extLst>
              <a:ext uri="{FF2B5EF4-FFF2-40B4-BE49-F238E27FC236}">
                <a16:creationId xmlns:a16="http://schemas.microsoft.com/office/drawing/2014/main" id="{8711CA51-0E52-4BF2-934E-45E0E25C0D59}"/>
              </a:ext>
            </a:extLst>
          </p:cNvPr>
          <p:cNvSpPr>
            <a:spLocks noGrp="1"/>
          </p:cNvSpPr>
          <p:nvPr>
            <p:ph type="sldNum" sz="quarter" idx="16"/>
          </p:nvPr>
        </p:nvSpPr>
        <p:spPr/>
        <p:txBody>
          <a:bodyPr/>
          <a:lstStyle/>
          <a:p>
            <a:pPr>
              <a:defRPr/>
            </a:pPr>
            <a:r>
              <a:rPr lang="de-DE"/>
              <a:t>Seite </a:t>
            </a:r>
            <a:fld id="{959D87B1-1F1C-4319-8EA1-6710C33C6049}" type="slidenum">
              <a:rPr lang="de-DE" smtClean="0"/>
              <a:t>14</a:t>
            </a:fld>
            <a:endParaRPr lang="de-DE"/>
          </a:p>
        </p:txBody>
      </p:sp>
      <p:pic>
        <p:nvPicPr>
          <p:cNvPr id="8" name="Picture 7">
            <a:extLst>
              <a:ext uri="{FF2B5EF4-FFF2-40B4-BE49-F238E27FC236}">
                <a16:creationId xmlns:a16="http://schemas.microsoft.com/office/drawing/2014/main" id="{C4B0F141-125B-4D10-83CD-73CB7D69B9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1381960"/>
            <a:ext cx="4466456" cy="35834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2481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D3307-104A-4E9C-AC6B-FAF3CC3CBEC2}"/>
              </a:ext>
            </a:extLst>
          </p:cNvPr>
          <p:cNvSpPr>
            <a:spLocks noGrp="1"/>
          </p:cNvSpPr>
          <p:nvPr>
            <p:ph type="title"/>
          </p:nvPr>
        </p:nvSpPr>
        <p:spPr/>
        <p:txBody>
          <a:bodyPr/>
          <a:lstStyle/>
          <a:p>
            <a:r>
              <a:rPr lang="de-DE" dirty="0" err="1"/>
              <a:t>Current</a:t>
            </a:r>
            <a:r>
              <a:rPr lang="de-DE" dirty="0"/>
              <a:t> </a:t>
            </a:r>
            <a:r>
              <a:rPr lang="de-DE" dirty="0" err="1"/>
              <a:t>study</a:t>
            </a:r>
            <a:r>
              <a:rPr lang="de-DE" dirty="0"/>
              <a:t> </a:t>
            </a:r>
            <a:r>
              <a:rPr lang="de-DE" dirty="0" err="1"/>
              <a:t>regions</a:t>
            </a:r>
            <a:endParaRPr lang="en-DE" dirty="0"/>
          </a:p>
        </p:txBody>
      </p:sp>
      <p:sp>
        <p:nvSpPr>
          <p:cNvPr id="6" name="Text Placeholder 5">
            <a:extLst>
              <a:ext uri="{FF2B5EF4-FFF2-40B4-BE49-F238E27FC236}">
                <a16:creationId xmlns:a16="http://schemas.microsoft.com/office/drawing/2014/main" id="{89805483-32CB-4447-A47E-1531CDC9C5D9}"/>
              </a:ext>
            </a:extLst>
          </p:cNvPr>
          <p:cNvSpPr>
            <a:spLocks noGrp="1"/>
          </p:cNvSpPr>
          <p:nvPr>
            <p:ph type="body" sz="quarter" idx="13"/>
          </p:nvPr>
        </p:nvSpPr>
        <p:spPr/>
        <p:txBody>
          <a:bodyPr/>
          <a:lstStyle/>
          <a:p>
            <a:endParaRPr lang="en-DE"/>
          </a:p>
        </p:txBody>
      </p:sp>
      <p:sp>
        <p:nvSpPr>
          <p:cNvPr id="4" name="Slide Number Placeholder 3">
            <a:extLst>
              <a:ext uri="{FF2B5EF4-FFF2-40B4-BE49-F238E27FC236}">
                <a16:creationId xmlns:a16="http://schemas.microsoft.com/office/drawing/2014/main" id="{01316834-80AF-4B58-ADD7-9E921D1E3DF3}"/>
              </a:ext>
            </a:extLst>
          </p:cNvPr>
          <p:cNvSpPr>
            <a:spLocks noGrp="1"/>
          </p:cNvSpPr>
          <p:nvPr>
            <p:ph type="sldNum" sz="quarter" idx="16"/>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sz="675" b="0" i="0" u="none" strike="noStrike" kern="1200" cap="none" spc="0" normalizeH="0" baseline="0" noProof="0">
                <a:ln>
                  <a:noFill/>
                </a:ln>
                <a:solidFill>
                  <a:srgbClr val="2F5942"/>
                </a:solidFill>
                <a:effectLst/>
                <a:uLnTx/>
                <a:uFillTx/>
                <a:latin typeface="Arial"/>
                <a:cs typeface="Arial"/>
              </a:rPr>
              <a:t>Seite </a:t>
            </a:r>
            <a:fld id="{959D87B1-1F1C-4319-8EA1-6710C33C6049}" type="slidenum">
              <a:rPr kumimoji="0" lang="de-DE" sz="675" b="0" i="0" u="none" strike="noStrike" kern="1200" cap="none" spc="0" normalizeH="0" baseline="0" noProof="0" smtClean="0">
                <a:ln>
                  <a:noFill/>
                </a:ln>
                <a:solidFill>
                  <a:srgbClr val="2F5942"/>
                </a:solidFill>
                <a:effectLst/>
                <a:uLnTx/>
                <a:uFillTx/>
                <a:latin typeface="Arial"/>
                <a:cs typeface="Arial"/>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de-DE" sz="675" b="0" i="0" u="none" strike="noStrike" kern="1200" cap="none" spc="0" normalizeH="0" baseline="0" noProof="0">
              <a:ln>
                <a:noFill/>
              </a:ln>
              <a:solidFill>
                <a:srgbClr val="2F5942"/>
              </a:solidFill>
              <a:effectLst/>
              <a:uLnTx/>
              <a:uFillTx/>
              <a:latin typeface="Arial"/>
              <a:cs typeface="Arial"/>
            </a:endParaRPr>
          </a:p>
        </p:txBody>
      </p:sp>
      <p:pic>
        <p:nvPicPr>
          <p:cNvPr id="5" name="Picture 4">
            <a:extLst>
              <a:ext uri="{FF2B5EF4-FFF2-40B4-BE49-F238E27FC236}">
                <a16:creationId xmlns:a16="http://schemas.microsoft.com/office/drawing/2014/main" id="{DED47F45-A8A3-4576-9CCD-83C05F83439C}"/>
              </a:ext>
            </a:extLst>
          </p:cNvPr>
          <p:cNvPicPr>
            <a:picLocks noChangeAspect="1"/>
          </p:cNvPicPr>
          <p:nvPr/>
        </p:nvPicPr>
        <p:blipFill>
          <a:blip r:embed="rId2"/>
          <a:stretch>
            <a:fillRect/>
          </a:stretch>
        </p:blipFill>
        <p:spPr>
          <a:xfrm>
            <a:off x="628650" y="1245193"/>
            <a:ext cx="7344040" cy="3779520"/>
          </a:xfrm>
          <a:prstGeom prst="rect">
            <a:avLst/>
          </a:prstGeom>
          <a:ln>
            <a:no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50C13072-097E-490C-B3C3-1FCD6EEEE2CE}"/>
              </a:ext>
            </a:extLst>
          </p:cNvPr>
          <p:cNvSpPr/>
          <p:nvPr/>
        </p:nvSpPr>
        <p:spPr>
          <a:xfrm>
            <a:off x="2411760" y="3291830"/>
            <a:ext cx="568838" cy="4629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DE" sz="2400" b="0" i="0" u="none" strike="noStrike" kern="1200" cap="none" spc="0" normalizeH="0" baseline="0" noProof="0" dirty="0">
              <a:ln>
                <a:noFill/>
              </a:ln>
              <a:solidFill>
                <a:prstClr val="white"/>
              </a:solidFill>
              <a:effectLst/>
              <a:uLnTx/>
              <a:uFillTx/>
              <a:latin typeface="Calibri"/>
              <a:cs typeface="Arial"/>
            </a:endParaRPr>
          </a:p>
        </p:txBody>
      </p:sp>
    </p:spTree>
    <p:extLst>
      <p:ext uri="{BB962C8B-B14F-4D97-AF65-F5344CB8AC3E}">
        <p14:creationId xmlns:p14="http://schemas.microsoft.com/office/powerpoint/2010/main" val="3347227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9C65E-BCD9-4E3B-85A3-CC2BE675B09E}"/>
              </a:ext>
            </a:extLst>
          </p:cNvPr>
          <p:cNvSpPr>
            <a:spLocks noGrp="1"/>
          </p:cNvSpPr>
          <p:nvPr>
            <p:ph type="title"/>
          </p:nvPr>
        </p:nvSpPr>
        <p:spPr/>
        <p:txBody>
          <a:bodyPr/>
          <a:lstStyle/>
          <a:p>
            <a:r>
              <a:rPr lang="en-US" dirty="0"/>
              <a:t>Impacts of forest fires in the Upper Amazon</a:t>
            </a:r>
            <a:br>
              <a:rPr lang="en-US" sz="2000" dirty="0"/>
            </a:br>
            <a:r>
              <a:rPr lang="en-US" sz="1600" dirty="0"/>
              <a:t>Leaf area index LAI (MODIS satellite data)</a:t>
            </a:r>
            <a:endParaRPr lang="en-DE" sz="2000" dirty="0"/>
          </a:p>
        </p:txBody>
      </p:sp>
      <p:sp>
        <p:nvSpPr>
          <p:cNvPr id="4" name="Text Placeholder 3">
            <a:extLst>
              <a:ext uri="{FF2B5EF4-FFF2-40B4-BE49-F238E27FC236}">
                <a16:creationId xmlns:a16="http://schemas.microsoft.com/office/drawing/2014/main" id="{DDBF305D-94FC-4787-A9E0-FF42CEFA65B8}"/>
              </a:ext>
            </a:extLst>
          </p:cNvPr>
          <p:cNvSpPr>
            <a:spLocks noGrp="1"/>
          </p:cNvSpPr>
          <p:nvPr>
            <p:ph type="body" sz="quarter" idx="13"/>
          </p:nvPr>
        </p:nvSpPr>
        <p:spPr/>
        <p:txBody>
          <a:bodyPr/>
          <a:lstStyle/>
          <a:p>
            <a:endParaRPr lang="en-DE"/>
          </a:p>
        </p:txBody>
      </p:sp>
      <p:sp>
        <p:nvSpPr>
          <p:cNvPr id="5" name="Slide Number Placeholder 4">
            <a:extLst>
              <a:ext uri="{FF2B5EF4-FFF2-40B4-BE49-F238E27FC236}">
                <a16:creationId xmlns:a16="http://schemas.microsoft.com/office/drawing/2014/main" id="{18AEFA46-CF53-4380-95C0-54FB153D8CB7}"/>
              </a:ext>
            </a:extLst>
          </p:cNvPr>
          <p:cNvSpPr>
            <a:spLocks noGrp="1"/>
          </p:cNvSpPr>
          <p:nvPr>
            <p:ph type="sldNum" sz="quarter" idx="16"/>
          </p:nvPr>
        </p:nvSpPr>
        <p:spPr/>
        <p:txBody>
          <a:bodyPr/>
          <a:lstStyle/>
          <a:p>
            <a:fld id="{1B44015D-9407-488E-8AD7-722ADB5AEF29}" type="slidenum">
              <a:rPr lang="de-DE" smtClean="0">
                <a:solidFill>
                  <a:prstClr val="black">
                    <a:tint val="75000"/>
                  </a:prstClr>
                </a:solidFill>
              </a:rPr>
              <a:pPr/>
              <a:t>16</a:t>
            </a:fld>
            <a:endParaRPr lang="de-DE" dirty="0">
              <a:solidFill>
                <a:prstClr val="black">
                  <a:tint val="75000"/>
                </a:prstClr>
              </a:solidFill>
            </a:endParaRPr>
          </a:p>
        </p:txBody>
      </p:sp>
      <p:pic>
        <p:nvPicPr>
          <p:cNvPr id="8" name="Picture 7">
            <a:extLst>
              <a:ext uri="{FF2B5EF4-FFF2-40B4-BE49-F238E27FC236}">
                <a16:creationId xmlns:a16="http://schemas.microsoft.com/office/drawing/2014/main" id="{89F343DC-F031-4140-BB39-DF5258B160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740" y="1247949"/>
            <a:ext cx="5416835" cy="3538899"/>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F106375B-AAE2-4EC7-BF45-A4EE895856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1569" y="1336777"/>
            <a:ext cx="5416835" cy="353889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C2029E6-A86D-4BAB-B3D3-4D80156D7B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97615"/>
            <a:ext cx="1285875" cy="1620203"/>
          </a:xfrm>
          <a:prstGeom prst="rect">
            <a:avLst/>
          </a:prstGeom>
          <a:ln>
            <a:noFill/>
          </a:ln>
          <a:effectLst>
            <a:outerShdw blurRad="292100" dist="139700" dir="2700000" algn="tl" rotWithShape="0">
              <a:srgbClr val="333333">
                <a:alpha val="65000"/>
              </a:srgbClr>
            </a:outerShdw>
          </a:effectLst>
        </p:spPr>
      </p:pic>
      <p:grpSp>
        <p:nvGrpSpPr>
          <p:cNvPr id="6" name="Group 5">
            <a:extLst>
              <a:ext uri="{FF2B5EF4-FFF2-40B4-BE49-F238E27FC236}">
                <a16:creationId xmlns:a16="http://schemas.microsoft.com/office/drawing/2014/main" id="{669FDD54-EE95-46D3-A1C5-337221969567}"/>
              </a:ext>
            </a:extLst>
          </p:cNvPr>
          <p:cNvGrpSpPr/>
          <p:nvPr/>
        </p:nvGrpSpPr>
        <p:grpSpPr>
          <a:xfrm>
            <a:off x="6890486" y="32192"/>
            <a:ext cx="2231188" cy="2558159"/>
            <a:chOff x="1937443" y="2121153"/>
            <a:chExt cx="2974917" cy="3410878"/>
          </a:xfrm>
        </p:grpSpPr>
        <p:pic>
          <p:nvPicPr>
            <p:cNvPr id="9" name="Picture 8">
              <a:extLst>
                <a:ext uri="{FF2B5EF4-FFF2-40B4-BE49-F238E27FC236}">
                  <a16:creationId xmlns:a16="http://schemas.microsoft.com/office/drawing/2014/main" id="{DD7E4F05-631F-4119-A0DD-A6B8AAD67689}"/>
                </a:ext>
              </a:extLst>
            </p:cNvPr>
            <p:cNvPicPr>
              <a:picLocks noChangeAspect="1"/>
            </p:cNvPicPr>
            <p:nvPr/>
          </p:nvPicPr>
          <p:blipFill rotWithShape="1">
            <a:blip r:embed="rId6">
              <a:extLst>
                <a:ext uri="{28A0092B-C50C-407E-A947-70E740481C1C}">
                  <a14:useLocalDpi xmlns:a14="http://schemas.microsoft.com/office/drawing/2010/main" val="0"/>
                </a:ext>
              </a:extLst>
            </a:blip>
            <a:srcRect l="43443" t="35286" r="44485" b="46802"/>
            <a:stretch/>
          </p:blipFill>
          <p:spPr>
            <a:xfrm>
              <a:off x="1937443" y="2121153"/>
              <a:ext cx="2974917" cy="3410878"/>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37767C8E-0522-4CB7-843B-DFA076EDFB74}"/>
                </a:ext>
              </a:extLst>
            </p:cNvPr>
            <p:cNvSpPr txBox="1"/>
            <p:nvPr/>
          </p:nvSpPr>
          <p:spPr>
            <a:xfrm>
              <a:off x="2748054" y="2312830"/>
              <a:ext cx="2024485" cy="492443"/>
            </a:xfrm>
            <a:prstGeom prst="rect">
              <a:avLst/>
            </a:prstGeom>
            <a:solidFill>
              <a:schemeClr val="bg1"/>
            </a:solidFill>
          </p:spPr>
          <p:txBody>
            <a:bodyPr wrap="none" rtlCol="0">
              <a:spAutoFit/>
            </a:bodyPr>
            <a:lstStyle/>
            <a:p>
              <a:r>
                <a:rPr lang="de-DE" sz="1800" dirty="0"/>
                <a:t>GRACE </a:t>
              </a:r>
              <a:r>
                <a:rPr lang="de-DE" sz="1800" dirty="0" err="1"/>
                <a:t>data</a:t>
              </a:r>
              <a:endParaRPr lang="en-DE" sz="1800" dirty="0"/>
            </a:p>
          </p:txBody>
        </p:sp>
      </p:grpSp>
    </p:spTree>
    <p:extLst>
      <p:ext uri="{BB962C8B-B14F-4D97-AF65-F5344CB8AC3E}">
        <p14:creationId xmlns:p14="http://schemas.microsoft.com/office/powerpoint/2010/main" val="267335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E75A5-826F-4EE9-A88E-4F55850BC554}"/>
              </a:ext>
            </a:extLst>
          </p:cNvPr>
          <p:cNvSpPr>
            <a:spLocks noGrp="1"/>
          </p:cNvSpPr>
          <p:nvPr>
            <p:ph type="title"/>
          </p:nvPr>
        </p:nvSpPr>
        <p:spPr/>
        <p:txBody>
          <a:bodyPr/>
          <a:lstStyle/>
          <a:p>
            <a:r>
              <a:rPr lang="en-US" dirty="0"/>
              <a:t>Natural and burned forest areas: </a:t>
            </a:r>
            <a:br>
              <a:rPr lang="en-US" sz="2800" dirty="0"/>
            </a:br>
            <a:r>
              <a:rPr lang="en-US" sz="2000" dirty="0"/>
              <a:t>Leaf area index LAI (MODIS satellite data)</a:t>
            </a:r>
            <a:endParaRPr lang="aa-ET" sz="2000" dirty="0"/>
          </a:p>
        </p:txBody>
      </p:sp>
      <p:sp>
        <p:nvSpPr>
          <p:cNvPr id="3" name="Text Placeholder 2">
            <a:extLst>
              <a:ext uri="{FF2B5EF4-FFF2-40B4-BE49-F238E27FC236}">
                <a16:creationId xmlns:a16="http://schemas.microsoft.com/office/drawing/2014/main" id="{DDD3E70A-2CCC-487A-8AB8-0C2C3A7F9761}"/>
              </a:ext>
            </a:extLst>
          </p:cNvPr>
          <p:cNvSpPr>
            <a:spLocks noGrp="1"/>
          </p:cNvSpPr>
          <p:nvPr>
            <p:ph type="body" sz="quarter" idx="13"/>
          </p:nvPr>
        </p:nvSpPr>
        <p:spPr/>
        <p:txBody>
          <a:bodyPr/>
          <a:lstStyle/>
          <a:p>
            <a:endParaRPr lang="en-DE"/>
          </a:p>
        </p:txBody>
      </p:sp>
      <p:sp>
        <p:nvSpPr>
          <p:cNvPr id="5" name="Slide Number Placeholder 4">
            <a:extLst>
              <a:ext uri="{FF2B5EF4-FFF2-40B4-BE49-F238E27FC236}">
                <a16:creationId xmlns:a16="http://schemas.microsoft.com/office/drawing/2014/main" id="{783CEB44-2C00-4D8F-908F-13F7CFE0FFA8}"/>
              </a:ext>
            </a:extLst>
          </p:cNvPr>
          <p:cNvSpPr>
            <a:spLocks noGrp="1"/>
          </p:cNvSpPr>
          <p:nvPr>
            <p:ph type="sldNum" sz="quarter" idx="16"/>
          </p:nvPr>
        </p:nvSpPr>
        <p:spPr/>
        <p:txBody>
          <a:bodyPr/>
          <a:lstStyle/>
          <a:p>
            <a:fld id="{1B44015D-9407-488E-8AD7-722ADB5AEF29}" type="slidenum">
              <a:rPr lang="de-DE" smtClean="0">
                <a:solidFill>
                  <a:prstClr val="black">
                    <a:tint val="75000"/>
                  </a:prstClr>
                </a:solidFill>
              </a:rPr>
              <a:pPr/>
              <a:t>17</a:t>
            </a:fld>
            <a:endParaRPr lang="de-DE" dirty="0">
              <a:solidFill>
                <a:prstClr val="black">
                  <a:tint val="75000"/>
                </a:prstClr>
              </a:solidFill>
            </a:endParaRPr>
          </a:p>
        </p:txBody>
      </p:sp>
      <p:pic>
        <p:nvPicPr>
          <p:cNvPr id="7" name="Content Placeholder 6">
            <a:extLst>
              <a:ext uri="{FF2B5EF4-FFF2-40B4-BE49-F238E27FC236}">
                <a16:creationId xmlns:a16="http://schemas.microsoft.com/office/drawing/2014/main" id="{09EC2B04-CA4A-4775-9EEC-76CC04FA4B55}"/>
              </a:ext>
            </a:extLst>
          </p:cNvPr>
          <p:cNvPicPr>
            <a:picLocks noGrp="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5508104" y="1343841"/>
            <a:ext cx="3355975" cy="2316162"/>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D006004-D976-43F0-9002-312F440222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03" y="1343673"/>
            <a:ext cx="4474169" cy="2316180"/>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A41D4F9B-B0A8-4C93-93A9-DE90D315B32F}"/>
              </a:ext>
            </a:extLst>
          </p:cNvPr>
          <p:cNvSpPr txBox="1"/>
          <p:nvPr/>
        </p:nvSpPr>
        <p:spPr>
          <a:xfrm>
            <a:off x="1763688" y="3837135"/>
            <a:ext cx="4728539" cy="959237"/>
          </a:xfrm>
          <a:prstGeom prst="rect">
            <a:avLst/>
          </a:prstGeom>
          <a:noFill/>
        </p:spPr>
        <p:txBody>
          <a:bodyPr wrap="none" rtlCol="0">
            <a:spAutoFit/>
          </a:bodyPr>
          <a:lstStyle/>
          <a:p>
            <a:pPr marL="214313" indent="-214313">
              <a:spcAft>
                <a:spcPts val="450"/>
              </a:spcAft>
              <a:buFont typeface="Arial" panose="020B0604020202020204" pitchFamily="34" charset="0"/>
              <a:buChar char="•"/>
            </a:pPr>
            <a:r>
              <a:rPr lang="en-US" sz="1600" dirty="0">
                <a:latin typeface="+mn-lt"/>
              </a:rPr>
              <a:t>Strong and permanent decrease of vegetation cover</a:t>
            </a:r>
          </a:p>
          <a:p>
            <a:pPr marL="214313" indent="-214313">
              <a:spcAft>
                <a:spcPts val="450"/>
              </a:spcAft>
              <a:buFont typeface="Arial" panose="020B0604020202020204" pitchFamily="34" charset="0"/>
              <a:buChar char="•"/>
            </a:pPr>
            <a:r>
              <a:rPr lang="en-US" sz="1600" dirty="0">
                <a:latin typeface="+mn-lt"/>
              </a:rPr>
              <a:t>Highly variable annual course of vegetation cover</a:t>
            </a:r>
          </a:p>
          <a:p>
            <a:pPr marL="214313" indent="-214313">
              <a:spcAft>
                <a:spcPts val="450"/>
              </a:spcAft>
              <a:buFont typeface="Arial" panose="020B0604020202020204" pitchFamily="34" charset="0"/>
              <a:buChar char="•"/>
            </a:pPr>
            <a:r>
              <a:rPr lang="en-US" sz="1600" dirty="0">
                <a:latin typeface="+mn-lt"/>
              </a:rPr>
              <a:t>Agriculture?</a:t>
            </a:r>
            <a:endParaRPr lang="aa-ET" sz="1600" dirty="0">
              <a:latin typeface="+mn-lt"/>
            </a:endParaRPr>
          </a:p>
        </p:txBody>
      </p:sp>
      <p:pic>
        <p:nvPicPr>
          <p:cNvPr id="14" name="Picture 13">
            <a:extLst>
              <a:ext uri="{FF2B5EF4-FFF2-40B4-BE49-F238E27FC236}">
                <a16:creationId xmlns:a16="http://schemas.microsoft.com/office/drawing/2014/main" id="{FFF50433-C273-4B12-9FA2-D4A89EBB67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1780" y="20821"/>
            <a:ext cx="1285875" cy="1620203"/>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CD414D04-B698-4199-B79F-5776C0F58C30}"/>
              </a:ext>
            </a:extLst>
          </p:cNvPr>
          <p:cNvSpPr/>
          <p:nvPr/>
        </p:nvSpPr>
        <p:spPr>
          <a:xfrm>
            <a:off x="1124620" y="1654604"/>
            <a:ext cx="1791196" cy="369332"/>
          </a:xfrm>
          <a:prstGeom prst="rect">
            <a:avLst/>
          </a:prstGeom>
        </p:spPr>
        <p:txBody>
          <a:bodyPr wrap="none">
            <a:spAutoFit/>
          </a:bodyPr>
          <a:lstStyle/>
          <a:p>
            <a:r>
              <a:rPr lang="de-DE" sz="1800" dirty="0">
                <a:latin typeface="+mn-lt"/>
              </a:rPr>
              <a:t>LAI </a:t>
            </a:r>
            <a:r>
              <a:rPr lang="de-DE" sz="1800" dirty="0" err="1">
                <a:latin typeface="+mn-lt"/>
              </a:rPr>
              <a:t>natural</a:t>
            </a:r>
            <a:r>
              <a:rPr lang="de-DE" sz="1800" dirty="0">
                <a:latin typeface="+mn-lt"/>
              </a:rPr>
              <a:t> </a:t>
            </a:r>
            <a:r>
              <a:rPr lang="de-DE" sz="1800" dirty="0" err="1">
                <a:latin typeface="+mn-lt"/>
              </a:rPr>
              <a:t>forest</a:t>
            </a:r>
            <a:endParaRPr lang="aa-ET" sz="1800" dirty="0">
              <a:latin typeface="+mn-lt"/>
            </a:endParaRPr>
          </a:p>
        </p:txBody>
      </p:sp>
      <p:sp>
        <p:nvSpPr>
          <p:cNvPr id="16" name="Rectangle 15">
            <a:extLst>
              <a:ext uri="{FF2B5EF4-FFF2-40B4-BE49-F238E27FC236}">
                <a16:creationId xmlns:a16="http://schemas.microsoft.com/office/drawing/2014/main" id="{C8C0761A-0945-4FCC-B2FA-6038ACFA25C3}"/>
              </a:ext>
            </a:extLst>
          </p:cNvPr>
          <p:cNvSpPr/>
          <p:nvPr/>
        </p:nvSpPr>
        <p:spPr>
          <a:xfrm>
            <a:off x="1124619" y="2887705"/>
            <a:ext cx="1344792" cy="369332"/>
          </a:xfrm>
          <a:prstGeom prst="rect">
            <a:avLst/>
          </a:prstGeom>
        </p:spPr>
        <p:txBody>
          <a:bodyPr wrap="none">
            <a:spAutoFit/>
          </a:bodyPr>
          <a:lstStyle/>
          <a:p>
            <a:r>
              <a:rPr lang="de-DE" sz="1800" dirty="0">
                <a:latin typeface="+mn-lt"/>
              </a:rPr>
              <a:t>LAI after </a:t>
            </a:r>
            <a:r>
              <a:rPr lang="de-DE" sz="1800" dirty="0" err="1">
                <a:latin typeface="+mn-lt"/>
              </a:rPr>
              <a:t>fire</a:t>
            </a:r>
            <a:endParaRPr lang="aa-ET" sz="1800" dirty="0">
              <a:latin typeface="+mn-lt"/>
            </a:endParaRPr>
          </a:p>
        </p:txBody>
      </p:sp>
    </p:spTree>
    <p:extLst>
      <p:ext uri="{BB962C8B-B14F-4D97-AF65-F5344CB8AC3E}">
        <p14:creationId xmlns:p14="http://schemas.microsoft.com/office/powerpoint/2010/main" val="2430820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ADBCF-9AB1-4DB0-8940-6AC1809AF05F}"/>
              </a:ext>
            </a:extLst>
          </p:cNvPr>
          <p:cNvSpPr>
            <a:spLocks noGrp="1"/>
          </p:cNvSpPr>
          <p:nvPr>
            <p:ph type="title"/>
          </p:nvPr>
        </p:nvSpPr>
        <p:spPr/>
        <p:txBody>
          <a:bodyPr/>
          <a:lstStyle/>
          <a:p>
            <a:r>
              <a:rPr lang="en-US" dirty="0"/>
              <a:t>Consequences of wildfire on the local water balance – </a:t>
            </a:r>
            <a:r>
              <a:rPr lang="en-US" sz="1800" dirty="0"/>
              <a:t>Parametrization of SWIM</a:t>
            </a:r>
            <a:endParaRPr lang="aa-ET" dirty="0"/>
          </a:p>
        </p:txBody>
      </p:sp>
      <p:sp>
        <p:nvSpPr>
          <p:cNvPr id="5" name="Slide Number Placeholder 4">
            <a:extLst>
              <a:ext uri="{FF2B5EF4-FFF2-40B4-BE49-F238E27FC236}">
                <a16:creationId xmlns:a16="http://schemas.microsoft.com/office/drawing/2014/main" id="{DAE8D99F-E914-4FAF-80AA-775D3B583699}"/>
              </a:ext>
            </a:extLst>
          </p:cNvPr>
          <p:cNvSpPr>
            <a:spLocks noGrp="1"/>
          </p:cNvSpPr>
          <p:nvPr>
            <p:ph type="sldNum" sz="quarter" idx="16"/>
          </p:nvPr>
        </p:nvSpPr>
        <p:spPr/>
        <p:txBody>
          <a:bodyPr/>
          <a:lstStyle/>
          <a:p>
            <a:fld id="{1B44015D-9407-488E-8AD7-722ADB5AEF29}" type="slidenum">
              <a:rPr lang="de-DE" smtClean="0">
                <a:solidFill>
                  <a:prstClr val="black">
                    <a:tint val="75000"/>
                  </a:prstClr>
                </a:solidFill>
              </a:rPr>
              <a:pPr/>
              <a:t>18</a:t>
            </a:fld>
            <a:endParaRPr lang="de-DE" dirty="0">
              <a:solidFill>
                <a:prstClr val="black">
                  <a:tint val="75000"/>
                </a:prstClr>
              </a:solidFill>
            </a:endParaRPr>
          </a:p>
        </p:txBody>
      </p:sp>
      <p:sp>
        <p:nvSpPr>
          <p:cNvPr id="6" name="Rectangle 5">
            <a:extLst>
              <a:ext uri="{FF2B5EF4-FFF2-40B4-BE49-F238E27FC236}">
                <a16:creationId xmlns:a16="http://schemas.microsoft.com/office/drawing/2014/main" id="{ED2B71E7-007A-4AA4-90B2-B1FEA363F56D}"/>
              </a:ext>
            </a:extLst>
          </p:cNvPr>
          <p:cNvSpPr/>
          <p:nvPr/>
        </p:nvSpPr>
        <p:spPr>
          <a:xfrm>
            <a:off x="4390102" y="1152653"/>
            <a:ext cx="4359412" cy="723275"/>
          </a:xfrm>
          <a:prstGeom prst="rect">
            <a:avLst/>
          </a:prstGeom>
        </p:spPr>
        <p:txBody>
          <a:bodyPr wrap="square">
            <a:spAutoFit/>
          </a:bodyPr>
          <a:lstStyle/>
          <a:p>
            <a:r>
              <a:rPr lang="en-US" sz="1600" dirty="0">
                <a:latin typeface="+mn-lt"/>
              </a:rPr>
              <a:t>Estimation of runoff parametrization</a:t>
            </a:r>
          </a:p>
          <a:p>
            <a:r>
              <a:rPr lang="en-GB" sz="1600" dirty="0">
                <a:latin typeface="+mn-lt"/>
              </a:rPr>
              <a:t>following forest fires </a:t>
            </a:r>
            <a:r>
              <a:rPr lang="en-GB" sz="900" dirty="0">
                <a:latin typeface="+mn-lt"/>
              </a:rPr>
              <a:t>By Konstantinos X. </a:t>
            </a:r>
            <a:r>
              <a:rPr lang="en-GB" sz="900" dirty="0" err="1">
                <a:latin typeface="+mn-lt"/>
              </a:rPr>
              <a:t>Soulis</a:t>
            </a:r>
            <a:r>
              <a:rPr lang="en-GB" sz="900" dirty="0">
                <a:latin typeface="+mn-lt"/>
              </a:rPr>
              <a:t>, DOI: </a:t>
            </a:r>
            <a:r>
              <a:rPr lang="aa-ET" sz="900" dirty="0">
                <a:latin typeface="+mn-lt"/>
              </a:rPr>
              <a:t>10.1080/02626667.2018.1501482</a:t>
            </a:r>
            <a:endParaRPr lang="aa-ET" sz="800" dirty="0">
              <a:latin typeface="+mn-lt"/>
            </a:endParaRPr>
          </a:p>
        </p:txBody>
      </p:sp>
      <p:pic>
        <p:nvPicPr>
          <p:cNvPr id="7" name="Picture 6">
            <a:extLst>
              <a:ext uri="{FF2B5EF4-FFF2-40B4-BE49-F238E27FC236}">
                <a16:creationId xmlns:a16="http://schemas.microsoft.com/office/drawing/2014/main" id="{9ACF756B-3CD5-460D-9BB4-3B339FC9074D}"/>
              </a:ext>
            </a:extLst>
          </p:cNvPr>
          <p:cNvPicPr>
            <a:picLocks noChangeAspect="1"/>
          </p:cNvPicPr>
          <p:nvPr/>
        </p:nvPicPr>
        <p:blipFill>
          <a:blip r:embed="rId3"/>
          <a:stretch>
            <a:fillRect/>
          </a:stretch>
        </p:blipFill>
        <p:spPr>
          <a:xfrm>
            <a:off x="3651330" y="1940823"/>
            <a:ext cx="2465408" cy="3107803"/>
          </a:xfrm>
          <a:prstGeom prst="rect">
            <a:avLst/>
          </a:prstGeom>
        </p:spPr>
      </p:pic>
      <p:pic>
        <p:nvPicPr>
          <p:cNvPr id="8" name="Picture 7">
            <a:extLst>
              <a:ext uri="{FF2B5EF4-FFF2-40B4-BE49-F238E27FC236}">
                <a16:creationId xmlns:a16="http://schemas.microsoft.com/office/drawing/2014/main" id="{E3011AA0-D173-42B8-89F6-F02BBD09285E}"/>
              </a:ext>
            </a:extLst>
          </p:cNvPr>
          <p:cNvPicPr>
            <a:picLocks noChangeAspect="1"/>
          </p:cNvPicPr>
          <p:nvPr/>
        </p:nvPicPr>
        <p:blipFill>
          <a:blip r:embed="rId4"/>
          <a:stretch>
            <a:fillRect/>
          </a:stretch>
        </p:blipFill>
        <p:spPr>
          <a:xfrm>
            <a:off x="6415268" y="1897417"/>
            <a:ext cx="2500132" cy="3194613"/>
          </a:xfrm>
          <a:prstGeom prst="rect">
            <a:avLst/>
          </a:prstGeom>
        </p:spPr>
      </p:pic>
      <p:sp>
        <p:nvSpPr>
          <p:cNvPr id="9" name="Rectangle 8">
            <a:extLst>
              <a:ext uri="{FF2B5EF4-FFF2-40B4-BE49-F238E27FC236}">
                <a16:creationId xmlns:a16="http://schemas.microsoft.com/office/drawing/2014/main" id="{E1AD9593-9585-4782-844A-57BF2D6FAD55}"/>
              </a:ext>
            </a:extLst>
          </p:cNvPr>
          <p:cNvSpPr/>
          <p:nvPr/>
        </p:nvSpPr>
        <p:spPr>
          <a:xfrm>
            <a:off x="204967" y="1909903"/>
            <a:ext cx="3147833" cy="2031325"/>
          </a:xfrm>
          <a:prstGeom prst="rect">
            <a:avLst/>
          </a:prstGeom>
        </p:spPr>
        <p:txBody>
          <a:bodyPr wrap="square">
            <a:spAutoFit/>
          </a:bodyPr>
          <a:lstStyle/>
          <a:p>
            <a:pPr marL="214313" indent="-214313">
              <a:buFont typeface="Arial" panose="020B0604020202020204" pitchFamily="34" charset="0"/>
              <a:buChar char="•"/>
            </a:pPr>
            <a:r>
              <a:rPr lang="en-US" sz="1800" b="1" dirty="0">
                <a:solidFill>
                  <a:srgbClr val="0070C0"/>
                </a:solidFill>
                <a:latin typeface="+mj-lt"/>
              </a:rPr>
              <a:t>Leaf area index: </a:t>
            </a:r>
            <a:r>
              <a:rPr lang="en-US" sz="1800" dirty="0" err="1">
                <a:latin typeface="+mj-lt"/>
              </a:rPr>
              <a:t>Aus</a:t>
            </a:r>
            <a:r>
              <a:rPr lang="en-US" sz="1800" dirty="0">
                <a:latin typeface="+mj-lt"/>
              </a:rPr>
              <a:t> MODIS </a:t>
            </a:r>
            <a:r>
              <a:rPr lang="en-US" sz="1800" dirty="0" err="1">
                <a:latin typeface="+mj-lt"/>
              </a:rPr>
              <a:t>Satellitendaten</a:t>
            </a:r>
            <a:r>
              <a:rPr lang="en-US" sz="1800" dirty="0">
                <a:latin typeface="+mj-lt"/>
              </a:rPr>
              <a:t>.</a:t>
            </a:r>
          </a:p>
          <a:p>
            <a:pPr marL="214313" indent="-214313">
              <a:buFont typeface="Arial" panose="020B0604020202020204" pitchFamily="34" charset="0"/>
              <a:buChar char="•"/>
            </a:pPr>
            <a:r>
              <a:rPr lang="en-US" sz="1800" b="1" dirty="0" err="1">
                <a:solidFill>
                  <a:srgbClr val="0070C0"/>
                </a:solidFill>
                <a:latin typeface="+mj-lt"/>
              </a:rPr>
              <a:t>Verbrannte</a:t>
            </a:r>
            <a:r>
              <a:rPr lang="en-US" sz="1800" b="1" dirty="0">
                <a:solidFill>
                  <a:srgbClr val="0070C0"/>
                </a:solidFill>
                <a:latin typeface="+mj-lt"/>
              </a:rPr>
              <a:t> </a:t>
            </a:r>
            <a:r>
              <a:rPr lang="en-US" sz="1800" b="1" dirty="0" err="1">
                <a:solidFill>
                  <a:srgbClr val="0070C0"/>
                </a:solidFill>
                <a:latin typeface="+mj-lt"/>
              </a:rPr>
              <a:t>Fläche</a:t>
            </a:r>
            <a:r>
              <a:rPr lang="en-US" sz="1800" b="1" dirty="0">
                <a:solidFill>
                  <a:srgbClr val="0070C0"/>
                </a:solidFill>
                <a:latin typeface="+mj-lt"/>
              </a:rPr>
              <a:t>: </a:t>
            </a:r>
            <a:r>
              <a:rPr lang="en-US" sz="1800" dirty="0" err="1">
                <a:latin typeface="+mj-lt"/>
              </a:rPr>
              <a:t>Aus</a:t>
            </a:r>
            <a:r>
              <a:rPr lang="en-US" sz="1800" dirty="0">
                <a:latin typeface="+mj-lt"/>
              </a:rPr>
              <a:t> </a:t>
            </a:r>
            <a:r>
              <a:rPr lang="en-US" sz="1800" dirty="0" err="1">
                <a:latin typeface="+mj-lt"/>
              </a:rPr>
              <a:t>Satellitendaten</a:t>
            </a:r>
            <a:endParaRPr lang="en-US" sz="1800" dirty="0">
              <a:latin typeface="+mj-lt"/>
            </a:endParaRPr>
          </a:p>
          <a:p>
            <a:pPr marL="214313" indent="-214313">
              <a:buFont typeface="Arial" panose="020B0604020202020204" pitchFamily="34" charset="0"/>
              <a:buChar char="•"/>
            </a:pPr>
            <a:r>
              <a:rPr lang="en-US" sz="1800" b="1" dirty="0" err="1">
                <a:solidFill>
                  <a:srgbClr val="0070C0"/>
                </a:solidFill>
                <a:latin typeface="+mj-lt"/>
              </a:rPr>
              <a:t>Geänderte</a:t>
            </a:r>
            <a:r>
              <a:rPr lang="en-US" sz="1800" b="1" dirty="0">
                <a:solidFill>
                  <a:srgbClr val="0070C0"/>
                </a:solidFill>
                <a:latin typeface="+mj-lt"/>
              </a:rPr>
              <a:t> </a:t>
            </a:r>
            <a:r>
              <a:rPr lang="en-US" sz="1800" b="1" dirty="0" err="1">
                <a:solidFill>
                  <a:srgbClr val="0070C0"/>
                </a:solidFill>
                <a:latin typeface="+mj-lt"/>
              </a:rPr>
              <a:t>Bodeneigenschaften</a:t>
            </a:r>
            <a:r>
              <a:rPr lang="en-US" sz="1800" b="1" dirty="0">
                <a:solidFill>
                  <a:srgbClr val="0070C0"/>
                </a:solidFill>
                <a:latin typeface="+mj-lt"/>
              </a:rPr>
              <a:t>: </a:t>
            </a:r>
            <a:r>
              <a:rPr lang="en-US" sz="1800" dirty="0" err="1">
                <a:latin typeface="+mj-lt"/>
              </a:rPr>
              <a:t>Aus</a:t>
            </a:r>
            <a:r>
              <a:rPr lang="en-US" sz="1800" dirty="0">
                <a:latin typeface="+mj-lt"/>
              </a:rPr>
              <a:t> Konstantinos 2018 (</a:t>
            </a:r>
            <a:r>
              <a:rPr lang="en-US" sz="1800" dirty="0" err="1">
                <a:latin typeface="+mj-lt"/>
              </a:rPr>
              <a:t>rechts</a:t>
            </a:r>
            <a:r>
              <a:rPr lang="en-US" sz="1800" dirty="0">
                <a:latin typeface="+mj-lt"/>
              </a:rPr>
              <a:t>).</a:t>
            </a:r>
          </a:p>
        </p:txBody>
      </p:sp>
    </p:spTree>
    <p:extLst>
      <p:ext uri="{BB962C8B-B14F-4D97-AF65-F5344CB8AC3E}">
        <p14:creationId xmlns:p14="http://schemas.microsoft.com/office/powerpoint/2010/main" val="4177744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15445-53E8-40A0-9003-105DCC0CECF6}"/>
              </a:ext>
            </a:extLst>
          </p:cNvPr>
          <p:cNvSpPr>
            <a:spLocks noGrp="1"/>
          </p:cNvSpPr>
          <p:nvPr>
            <p:ph type="title"/>
          </p:nvPr>
        </p:nvSpPr>
        <p:spPr/>
        <p:txBody>
          <a:bodyPr/>
          <a:lstStyle/>
          <a:p>
            <a:r>
              <a:rPr lang="en-US" sz="2400" dirty="0"/>
              <a:t>SWIM: </a:t>
            </a:r>
            <a:r>
              <a:rPr lang="en-US" dirty="0"/>
              <a:t>Water cycle before and after fire</a:t>
            </a:r>
            <a:endParaRPr lang="aa-ET" sz="2400" dirty="0"/>
          </a:p>
        </p:txBody>
      </p:sp>
      <p:sp>
        <p:nvSpPr>
          <p:cNvPr id="3" name="Text Placeholder 2">
            <a:extLst>
              <a:ext uri="{FF2B5EF4-FFF2-40B4-BE49-F238E27FC236}">
                <a16:creationId xmlns:a16="http://schemas.microsoft.com/office/drawing/2014/main" id="{80BD744C-6B65-4BAF-B5D8-05172056E7D7}"/>
              </a:ext>
            </a:extLst>
          </p:cNvPr>
          <p:cNvSpPr>
            <a:spLocks noGrp="1"/>
          </p:cNvSpPr>
          <p:nvPr>
            <p:ph type="body" sz="quarter" idx="13"/>
          </p:nvPr>
        </p:nvSpPr>
        <p:spPr/>
        <p:txBody>
          <a:bodyPr/>
          <a:lstStyle/>
          <a:p>
            <a:endParaRPr lang="en-DE"/>
          </a:p>
        </p:txBody>
      </p:sp>
      <p:sp>
        <p:nvSpPr>
          <p:cNvPr id="5" name="Slide Number Placeholder 4">
            <a:extLst>
              <a:ext uri="{FF2B5EF4-FFF2-40B4-BE49-F238E27FC236}">
                <a16:creationId xmlns:a16="http://schemas.microsoft.com/office/drawing/2014/main" id="{70FE47B4-CB33-4B22-9A2F-D80C647170A8}"/>
              </a:ext>
            </a:extLst>
          </p:cNvPr>
          <p:cNvSpPr>
            <a:spLocks noGrp="1"/>
          </p:cNvSpPr>
          <p:nvPr>
            <p:ph type="sldNum" sz="quarter" idx="16"/>
          </p:nvPr>
        </p:nvSpPr>
        <p:spPr/>
        <p:txBody>
          <a:bodyPr/>
          <a:lstStyle/>
          <a:p>
            <a:fld id="{1B44015D-9407-488E-8AD7-722ADB5AEF29}" type="slidenum">
              <a:rPr lang="de-DE" smtClean="0">
                <a:solidFill>
                  <a:prstClr val="black">
                    <a:tint val="75000"/>
                  </a:prstClr>
                </a:solidFill>
              </a:rPr>
              <a:pPr/>
              <a:t>19</a:t>
            </a:fld>
            <a:endParaRPr lang="de-DE" dirty="0">
              <a:solidFill>
                <a:prstClr val="black">
                  <a:tint val="75000"/>
                </a:prstClr>
              </a:solidFill>
            </a:endParaRPr>
          </a:p>
        </p:txBody>
      </p:sp>
      <p:pic>
        <p:nvPicPr>
          <p:cNvPr id="7" name="Content Placeholder 6">
            <a:extLst>
              <a:ext uri="{FF2B5EF4-FFF2-40B4-BE49-F238E27FC236}">
                <a16:creationId xmlns:a16="http://schemas.microsoft.com/office/drawing/2014/main" id="{8A308ACC-E27B-431B-B959-538358ECD8F6}"/>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165225"/>
            <a:ext cx="4270375" cy="329565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47A0607E-925F-4A82-AAA2-F955C7EC77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3715" y="1165291"/>
            <a:ext cx="4270773" cy="329551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4E33DC78-F61F-4394-9FC3-47C6D71F73EF}"/>
              </a:ext>
            </a:extLst>
          </p:cNvPr>
          <p:cNvSpPr txBox="1"/>
          <p:nvPr/>
        </p:nvSpPr>
        <p:spPr bwMode="auto">
          <a:xfrm>
            <a:off x="3411839" y="4668712"/>
            <a:ext cx="2142125" cy="369332"/>
          </a:xfrm>
          <a:prstGeom prst="rect">
            <a:avLst/>
          </a:prstGeom>
          <a:noFill/>
        </p:spPr>
        <p:txBody>
          <a:bodyPr wrap="none" rtlCol="0">
            <a:spAutoFit/>
          </a:bodyPr>
          <a:lstStyle/>
          <a:p>
            <a:r>
              <a:rPr lang="de-DE" sz="1800" dirty="0">
                <a:latin typeface="+mn-lt"/>
              </a:rPr>
              <a:t>LAI – Leaf Area Index</a:t>
            </a:r>
            <a:endParaRPr lang="en-DE" sz="1800" dirty="0">
              <a:latin typeface="+mn-lt"/>
            </a:endParaRPr>
          </a:p>
        </p:txBody>
      </p:sp>
    </p:spTree>
    <p:extLst>
      <p:ext uri="{BB962C8B-B14F-4D97-AF65-F5344CB8AC3E}">
        <p14:creationId xmlns:p14="http://schemas.microsoft.com/office/powerpoint/2010/main" val="1921261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5EF6D9-3936-4A8D-A847-8DD04AC72FA3}"/>
              </a:ext>
            </a:extLst>
          </p:cNvPr>
          <p:cNvSpPr>
            <a:spLocks noGrp="1"/>
          </p:cNvSpPr>
          <p:nvPr>
            <p:ph type="title"/>
          </p:nvPr>
        </p:nvSpPr>
        <p:spPr/>
        <p:txBody>
          <a:bodyPr>
            <a:normAutofit/>
          </a:bodyPr>
          <a:lstStyle/>
          <a:p>
            <a:r>
              <a:rPr lang="en-GB" sz="2800" dirty="0">
                <a:solidFill>
                  <a:schemeClr val="accent6">
                    <a:lumMod val="50000"/>
                  </a:schemeClr>
                </a:solidFill>
                <a:latin typeface="Calibri" panose="020F0502020204030204" pitchFamily="34" charset="0"/>
              </a:rPr>
              <a:t>Outline</a:t>
            </a:r>
            <a:endParaRPr lang="en-DE" sz="2000" dirty="0">
              <a:solidFill>
                <a:schemeClr val="accent6">
                  <a:lumMod val="50000"/>
                </a:schemeClr>
              </a:solidFill>
            </a:endParaRPr>
          </a:p>
        </p:txBody>
      </p:sp>
      <p:sp>
        <p:nvSpPr>
          <p:cNvPr id="5" name="Text Placeholder 4">
            <a:extLst>
              <a:ext uri="{FF2B5EF4-FFF2-40B4-BE49-F238E27FC236}">
                <a16:creationId xmlns:a16="http://schemas.microsoft.com/office/drawing/2014/main" id="{017058CD-9E66-4209-9755-A6AF1550F5F4}"/>
              </a:ext>
            </a:extLst>
          </p:cNvPr>
          <p:cNvSpPr>
            <a:spLocks noGrp="1"/>
          </p:cNvSpPr>
          <p:nvPr>
            <p:ph type="body" sz="quarter" idx="13"/>
          </p:nvPr>
        </p:nvSpPr>
        <p:spPr>
          <a:xfrm>
            <a:off x="629690" y="1347614"/>
            <a:ext cx="7886700" cy="3312368"/>
          </a:xfrm>
        </p:spPr>
        <p:txBody>
          <a:bodyPr>
            <a:normAutofit fontScale="92500" lnSpcReduction="10000"/>
          </a:bodyPr>
          <a:lstStyle/>
          <a:p>
            <a:pPr marL="0" indent="0">
              <a:lnSpc>
                <a:spcPct val="110000"/>
              </a:lnSpc>
              <a:spcBef>
                <a:spcPts val="0"/>
              </a:spcBef>
              <a:spcAft>
                <a:spcPts val="600"/>
              </a:spcAft>
              <a:buNone/>
            </a:pPr>
            <a:r>
              <a:rPr lang="en-GB" b="1" dirty="0">
                <a:solidFill>
                  <a:srgbClr val="0070C0"/>
                </a:solidFill>
                <a:latin typeface="+mn-lt"/>
              </a:rPr>
              <a:t>Monday Nov. 20</a:t>
            </a:r>
          </a:p>
          <a:p>
            <a:pPr>
              <a:lnSpc>
                <a:spcPct val="110000"/>
              </a:lnSpc>
              <a:spcBef>
                <a:spcPts val="0"/>
              </a:spcBef>
              <a:spcAft>
                <a:spcPts val="600"/>
              </a:spcAft>
            </a:pPr>
            <a:r>
              <a:rPr lang="en-GB" sz="1400" b="1" dirty="0">
                <a:latin typeface="+mn-lt"/>
              </a:rPr>
              <a:t>The hydrological classics: Background and presentation about AMOC, presentation of topics</a:t>
            </a:r>
          </a:p>
          <a:p>
            <a:pPr marL="0" indent="0">
              <a:lnSpc>
                <a:spcPct val="110000"/>
              </a:lnSpc>
              <a:spcBef>
                <a:spcPts val="0"/>
              </a:spcBef>
              <a:spcAft>
                <a:spcPts val="600"/>
              </a:spcAft>
              <a:buNone/>
            </a:pPr>
            <a:r>
              <a:rPr lang="en-GB" b="1" dirty="0">
                <a:solidFill>
                  <a:srgbClr val="0070C0"/>
                </a:solidFill>
                <a:latin typeface="+mn-lt"/>
              </a:rPr>
              <a:t>Tuesday Nov. 21</a:t>
            </a:r>
          </a:p>
          <a:p>
            <a:pPr>
              <a:lnSpc>
                <a:spcPct val="110000"/>
              </a:lnSpc>
              <a:spcBef>
                <a:spcPts val="0"/>
              </a:spcBef>
              <a:spcAft>
                <a:spcPts val="600"/>
              </a:spcAft>
            </a:pPr>
            <a:r>
              <a:rPr lang="en-GB" sz="1400" b="1" dirty="0">
                <a:latin typeface="+mn-lt"/>
              </a:rPr>
              <a:t>Water as a basic need, water as a threat: The nexus water – energy – food – health, hydrological extremes, erosion, selection of topics</a:t>
            </a:r>
          </a:p>
          <a:p>
            <a:pPr marL="0" indent="0">
              <a:lnSpc>
                <a:spcPct val="110000"/>
              </a:lnSpc>
              <a:spcBef>
                <a:spcPts val="0"/>
              </a:spcBef>
              <a:spcAft>
                <a:spcPts val="600"/>
              </a:spcAft>
              <a:buNone/>
            </a:pPr>
            <a:r>
              <a:rPr lang="en-GB" b="1" dirty="0">
                <a:solidFill>
                  <a:srgbClr val="0070C0"/>
                </a:solidFill>
                <a:latin typeface="+mn-lt"/>
              </a:rPr>
              <a:t>Wednesday Nov. 22</a:t>
            </a:r>
          </a:p>
          <a:p>
            <a:pPr>
              <a:lnSpc>
                <a:spcPct val="110000"/>
              </a:lnSpc>
              <a:spcBef>
                <a:spcPts val="0"/>
              </a:spcBef>
              <a:spcAft>
                <a:spcPts val="600"/>
              </a:spcAft>
            </a:pPr>
            <a:r>
              <a:rPr lang="en-GB" sz="1400" b="1" dirty="0">
                <a:latin typeface="+mn-lt"/>
              </a:rPr>
              <a:t>Eco-hydrological modelling, groupwork</a:t>
            </a:r>
          </a:p>
          <a:p>
            <a:pPr marL="0" indent="0">
              <a:lnSpc>
                <a:spcPct val="110000"/>
              </a:lnSpc>
              <a:spcBef>
                <a:spcPts val="0"/>
              </a:spcBef>
              <a:spcAft>
                <a:spcPts val="600"/>
              </a:spcAft>
              <a:buNone/>
            </a:pPr>
            <a:r>
              <a:rPr lang="en-GB" b="1" dirty="0">
                <a:solidFill>
                  <a:srgbClr val="0070C0"/>
                </a:solidFill>
                <a:latin typeface="+mn-lt"/>
              </a:rPr>
              <a:t>Thursday Nov. 23</a:t>
            </a:r>
          </a:p>
          <a:p>
            <a:pPr>
              <a:lnSpc>
                <a:spcPct val="110000"/>
              </a:lnSpc>
              <a:spcBef>
                <a:spcPts val="0"/>
              </a:spcBef>
              <a:spcAft>
                <a:spcPts val="600"/>
              </a:spcAft>
            </a:pPr>
            <a:r>
              <a:rPr lang="en-GB" sz="1400" b="1" dirty="0">
                <a:latin typeface="+mn-lt"/>
              </a:rPr>
              <a:t>Groupwork </a:t>
            </a:r>
          </a:p>
          <a:p>
            <a:pPr marL="0" indent="0">
              <a:lnSpc>
                <a:spcPct val="110000"/>
              </a:lnSpc>
              <a:spcBef>
                <a:spcPts val="0"/>
              </a:spcBef>
              <a:spcAft>
                <a:spcPts val="600"/>
              </a:spcAft>
              <a:buNone/>
            </a:pPr>
            <a:r>
              <a:rPr lang="en-GB" b="1" dirty="0">
                <a:solidFill>
                  <a:srgbClr val="0070C0"/>
                </a:solidFill>
                <a:latin typeface="+mn-lt"/>
              </a:rPr>
              <a:t>Friday Nov. 24</a:t>
            </a:r>
          </a:p>
          <a:p>
            <a:pPr>
              <a:lnSpc>
                <a:spcPct val="110000"/>
              </a:lnSpc>
              <a:spcBef>
                <a:spcPts val="0"/>
              </a:spcBef>
              <a:spcAft>
                <a:spcPts val="600"/>
              </a:spcAft>
            </a:pPr>
            <a:r>
              <a:rPr lang="en-GB" sz="1400" b="1" dirty="0">
                <a:latin typeface="+mn-lt"/>
              </a:rPr>
              <a:t>Presentation of selected tasks, visiting PIK</a:t>
            </a:r>
          </a:p>
        </p:txBody>
      </p:sp>
      <p:sp>
        <p:nvSpPr>
          <p:cNvPr id="2" name="Slide Number Placeholder 1"/>
          <p:cNvSpPr>
            <a:spLocks noGrp="1"/>
          </p:cNvSpPr>
          <p:nvPr>
            <p:ph type="sldNum" sz="quarter" idx="16"/>
          </p:nvPr>
        </p:nvSpPr>
        <p:spPr/>
        <p:txBody>
          <a:bodyPr/>
          <a:lstStyle/>
          <a:p>
            <a:pPr>
              <a:defRPr/>
            </a:pPr>
            <a:fld id="{10925CD4-87B1-4B3D-951F-F97D390442A5}" type="slidenum">
              <a:rPr lang="en-US" smtClean="0"/>
              <a:pPr>
                <a:defRPr/>
              </a:pPr>
              <a:t>2</a:t>
            </a:fld>
            <a:endParaRPr lang="en-US"/>
          </a:p>
        </p:txBody>
      </p:sp>
    </p:spTree>
    <p:extLst>
      <p:ext uri="{BB962C8B-B14F-4D97-AF65-F5344CB8AC3E}">
        <p14:creationId xmlns:p14="http://schemas.microsoft.com/office/powerpoint/2010/main" val="2288762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962E4-518D-446A-9BEC-3FB8FED3BF66}"/>
              </a:ext>
            </a:extLst>
          </p:cNvPr>
          <p:cNvSpPr>
            <a:spLocks noGrp="1"/>
          </p:cNvSpPr>
          <p:nvPr>
            <p:ph type="title"/>
          </p:nvPr>
        </p:nvSpPr>
        <p:spPr/>
        <p:txBody>
          <a:bodyPr/>
          <a:lstStyle/>
          <a:p>
            <a:r>
              <a:rPr lang="en-US" dirty="0"/>
              <a:t>SWIM: Water cycle before and after fire</a:t>
            </a:r>
            <a:endParaRPr lang="aa-ET" sz="2400" dirty="0"/>
          </a:p>
        </p:txBody>
      </p:sp>
      <p:sp>
        <p:nvSpPr>
          <p:cNvPr id="3" name="Text Placeholder 2">
            <a:extLst>
              <a:ext uri="{FF2B5EF4-FFF2-40B4-BE49-F238E27FC236}">
                <a16:creationId xmlns:a16="http://schemas.microsoft.com/office/drawing/2014/main" id="{44CCBB81-DE97-408D-B4DA-A6808516E2ED}"/>
              </a:ext>
            </a:extLst>
          </p:cNvPr>
          <p:cNvSpPr>
            <a:spLocks noGrp="1"/>
          </p:cNvSpPr>
          <p:nvPr>
            <p:ph type="body" sz="quarter" idx="13"/>
          </p:nvPr>
        </p:nvSpPr>
        <p:spPr>
          <a:xfrm>
            <a:off x="569425" y="1491853"/>
            <a:ext cx="7886700" cy="3024188"/>
          </a:xfrm>
        </p:spPr>
        <p:txBody>
          <a:bodyPr/>
          <a:lstStyle/>
          <a:p>
            <a:endParaRPr lang="en-DE"/>
          </a:p>
        </p:txBody>
      </p:sp>
      <p:sp>
        <p:nvSpPr>
          <p:cNvPr id="5" name="Slide Number Placeholder 4">
            <a:extLst>
              <a:ext uri="{FF2B5EF4-FFF2-40B4-BE49-F238E27FC236}">
                <a16:creationId xmlns:a16="http://schemas.microsoft.com/office/drawing/2014/main" id="{1835E046-BA95-404D-90D6-8089B0A0A48F}"/>
              </a:ext>
            </a:extLst>
          </p:cNvPr>
          <p:cNvSpPr>
            <a:spLocks noGrp="1"/>
          </p:cNvSpPr>
          <p:nvPr>
            <p:ph type="sldNum" sz="quarter" idx="16"/>
          </p:nvPr>
        </p:nvSpPr>
        <p:spPr/>
        <p:txBody>
          <a:bodyPr/>
          <a:lstStyle/>
          <a:p>
            <a:fld id="{1B44015D-9407-488E-8AD7-722ADB5AEF29}" type="slidenum">
              <a:rPr lang="de-DE" smtClean="0">
                <a:solidFill>
                  <a:prstClr val="black">
                    <a:tint val="75000"/>
                  </a:prstClr>
                </a:solidFill>
              </a:rPr>
              <a:pPr/>
              <a:t>20</a:t>
            </a:fld>
            <a:endParaRPr lang="de-DE" dirty="0">
              <a:solidFill>
                <a:prstClr val="black">
                  <a:tint val="75000"/>
                </a:prstClr>
              </a:solidFill>
            </a:endParaRPr>
          </a:p>
        </p:txBody>
      </p:sp>
      <p:pic>
        <p:nvPicPr>
          <p:cNvPr id="7" name="Content Placeholder 6">
            <a:extLst>
              <a:ext uri="{FF2B5EF4-FFF2-40B4-BE49-F238E27FC236}">
                <a16:creationId xmlns:a16="http://schemas.microsoft.com/office/drawing/2014/main" id="{2811DC06-CD26-4666-9CFD-090C0ED4873A}"/>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4814400" y="1488717"/>
            <a:ext cx="4270375" cy="329565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F55DFDDD-88A3-4127-8B91-DABCD159F1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1488794"/>
            <a:ext cx="4270773" cy="3295515"/>
          </a:xfrm>
          <a:prstGeom prst="rect">
            <a:avLst/>
          </a:prstGeom>
          <a:ln>
            <a:noFill/>
          </a:ln>
          <a:effectLst>
            <a:outerShdw blurRad="292100" dist="139700" dir="2700000" algn="tl" rotWithShape="0">
              <a:srgbClr val="333333">
                <a:alpha val="65000"/>
              </a:srgbClr>
            </a:outerShdw>
          </a:effectLst>
        </p:spPr>
      </p:pic>
      <p:sp>
        <p:nvSpPr>
          <p:cNvPr id="16" name="Rectangle 4">
            <a:extLst>
              <a:ext uri="{FF2B5EF4-FFF2-40B4-BE49-F238E27FC236}">
                <a16:creationId xmlns:a16="http://schemas.microsoft.com/office/drawing/2014/main" id="{B90E7D92-4617-4A14-B01B-10EC6C2AF071}"/>
              </a:ext>
            </a:extLst>
          </p:cNvPr>
          <p:cNvSpPr>
            <a:spLocks noChangeArrowheads="1"/>
          </p:cNvSpPr>
          <p:nvPr/>
        </p:nvSpPr>
        <p:spPr bwMode="auto">
          <a:xfrm>
            <a:off x="101601" y="-149290"/>
            <a:ext cx="423193" cy="1038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685800"/>
            <a:r>
              <a:rPr lang="aa-ET" altLang="aa-ET" sz="675">
                <a:solidFill>
                  <a:srgbClr val="000000"/>
                </a:solidFill>
                <a:latin typeface="Lucida Console" panose="020B0609040504020204" pitchFamily="49" charset="0"/>
              </a:rPr>
              <a:t>111.7882</a:t>
            </a:r>
            <a:endParaRPr lang="aa-ET" altLang="aa-ET" sz="1350"/>
          </a:p>
        </p:txBody>
      </p:sp>
      <p:sp>
        <p:nvSpPr>
          <p:cNvPr id="18" name="Rectangle: Rounded Corners 17">
            <a:extLst>
              <a:ext uri="{FF2B5EF4-FFF2-40B4-BE49-F238E27FC236}">
                <a16:creationId xmlns:a16="http://schemas.microsoft.com/office/drawing/2014/main" id="{EBACA64D-27AF-4C33-B6C1-E077353E9958}"/>
              </a:ext>
            </a:extLst>
          </p:cNvPr>
          <p:cNvSpPr/>
          <p:nvPr/>
        </p:nvSpPr>
        <p:spPr>
          <a:xfrm>
            <a:off x="805662" y="1210296"/>
            <a:ext cx="3147060" cy="685800"/>
          </a:xfrm>
          <a:prstGeom prst="roundRect">
            <a:avLst/>
          </a:prstGeom>
          <a:solidFill>
            <a:schemeClr val="accent1">
              <a:lumMod val="50000"/>
            </a:schemeClr>
          </a:solidFill>
          <a:ln>
            <a:solidFill>
              <a:schemeClr val="tx2">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dirty="0"/>
              <a:t>Natural </a:t>
            </a:r>
            <a:r>
              <a:rPr lang="de-DE" sz="1600" dirty="0" err="1"/>
              <a:t>forest</a:t>
            </a:r>
            <a:r>
              <a:rPr lang="de-DE" sz="1600" dirty="0"/>
              <a:t>: </a:t>
            </a:r>
          </a:p>
          <a:p>
            <a:r>
              <a:rPr lang="de-DE" sz="1600" dirty="0"/>
              <a:t>Surface </a:t>
            </a:r>
            <a:r>
              <a:rPr lang="de-DE" sz="1600" dirty="0" err="1"/>
              <a:t>runoff</a:t>
            </a:r>
            <a:r>
              <a:rPr lang="de-DE" sz="1600" dirty="0"/>
              <a:t> 112 mm</a:t>
            </a:r>
          </a:p>
        </p:txBody>
      </p:sp>
      <p:sp>
        <p:nvSpPr>
          <p:cNvPr id="19" name="Rectangle: Rounded Corners 18">
            <a:extLst>
              <a:ext uri="{FF2B5EF4-FFF2-40B4-BE49-F238E27FC236}">
                <a16:creationId xmlns:a16="http://schemas.microsoft.com/office/drawing/2014/main" id="{9732DDA0-6DF8-4588-A775-111522CD3E63}"/>
              </a:ext>
            </a:extLst>
          </p:cNvPr>
          <p:cNvSpPr/>
          <p:nvPr/>
        </p:nvSpPr>
        <p:spPr>
          <a:xfrm>
            <a:off x="5160255" y="1203598"/>
            <a:ext cx="3147060" cy="685800"/>
          </a:xfrm>
          <a:prstGeom prst="roundRect">
            <a:avLst/>
          </a:prstGeom>
          <a:solidFill>
            <a:schemeClr val="accent1">
              <a:lumMod val="50000"/>
            </a:schemeClr>
          </a:solidFill>
          <a:ln>
            <a:solidFill>
              <a:schemeClr val="tx2">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Burned forest: </a:t>
            </a:r>
          </a:p>
          <a:p>
            <a:r>
              <a:rPr lang="en-US" sz="1600" dirty="0"/>
              <a:t>Surface runoff: 376 mm</a:t>
            </a:r>
            <a:endParaRPr lang="de-DE" sz="1600" dirty="0"/>
          </a:p>
        </p:txBody>
      </p:sp>
      <p:grpSp>
        <p:nvGrpSpPr>
          <p:cNvPr id="26" name="Group 25">
            <a:extLst>
              <a:ext uri="{FF2B5EF4-FFF2-40B4-BE49-F238E27FC236}">
                <a16:creationId xmlns:a16="http://schemas.microsoft.com/office/drawing/2014/main" id="{53F76D6B-4B91-40EF-9C08-C9F63C76B599}"/>
              </a:ext>
            </a:extLst>
          </p:cNvPr>
          <p:cNvGrpSpPr/>
          <p:nvPr/>
        </p:nvGrpSpPr>
        <p:grpSpPr>
          <a:xfrm>
            <a:off x="2379192" y="1910014"/>
            <a:ext cx="4354593" cy="1525832"/>
            <a:chOff x="3172255" y="2519198"/>
            <a:chExt cx="5806124" cy="2034442"/>
          </a:xfrm>
          <a:solidFill>
            <a:schemeClr val="accent1">
              <a:lumMod val="50000"/>
            </a:schemeClr>
          </a:solidFill>
        </p:grpSpPr>
        <p:sp>
          <p:nvSpPr>
            <p:cNvPr id="21" name="Rectangle: Rounded Corners 20">
              <a:extLst>
                <a:ext uri="{FF2B5EF4-FFF2-40B4-BE49-F238E27FC236}">
                  <a16:creationId xmlns:a16="http://schemas.microsoft.com/office/drawing/2014/main" id="{775D3EF5-D012-4DF4-AAC5-299CB279D159}"/>
                </a:ext>
              </a:extLst>
            </p:cNvPr>
            <p:cNvSpPr/>
            <p:nvPr/>
          </p:nvSpPr>
          <p:spPr>
            <a:xfrm>
              <a:off x="3609840" y="3029102"/>
              <a:ext cx="4805680" cy="1524538"/>
            </a:xfrm>
            <a:prstGeom prst="roundRect">
              <a:avLst/>
            </a:prstGeom>
            <a:grpFill/>
            <a:ln>
              <a:solidFill>
                <a:schemeClr val="tx2">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Possibly much more surface runoff in the burned forest areas, so heavy erosion is likely to occur.</a:t>
              </a:r>
              <a:endParaRPr lang="aa-ET" sz="1600" dirty="0"/>
            </a:p>
          </p:txBody>
        </p:sp>
        <p:cxnSp>
          <p:nvCxnSpPr>
            <p:cNvPr id="23" name="Straight Arrow Connector 22">
              <a:extLst>
                <a:ext uri="{FF2B5EF4-FFF2-40B4-BE49-F238E27FC236}">
                  <a16:creationId xmlns:a16="http://schemas.microsoft.com/office/drawing/2014/main" id="{131388C3-B475-4A21-8C77-56CD063BA2E5}"/>
                </a:ext>
              </a:extLst>
            </p:cNvPr>
            <p:cNvCxnSpPr>
              <a:stCxn id="19" idx="2"/>
            </p:cNvCxnSpPr>
            <p:nvPr/>
          </p:nvCxnSpPr>
          <p:spPr>
            <a:xfrm flipH="1">
              <a:off x="5974352" y="2519198"/>
              <a:ext cx="3004027" cy="888310"/>
            </a:xfrm>
            <a:prstGeom prst="straightConnector1">
              <a:avLst/>
            </a:prstGeom>
            <a:grpFill/>
            <a:ln w="57150">
              <a:solidFill>
                <a:schemeClr val="tx2">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78380F9-4CBF-4E8C-B2B2-24A0CC8FE978}"/>
                </a:ext>
              </a:extLst>
            </p:cNvPr>
            <p:cNvCxnSpPr>
              <a:stCxn id="18" idx="2"/>
            </p:cNvCxnSpPr>
            <p:nvPr/>
          </p:nvCxnSpPr>
          <p:spPr>
            <a:xfrm>
              <a:off x="3172255" y="2528129"/>
              <a:ext cx="2802097" cy="879380"/>
            </a:xfrm>
            <a:prstGeom prst="straightConnector1">
              <a:avLst/>
            </a:prstGeom>
            <a:grpFill/>
            <a:ln w="57150">
              <a:solidFill>
                <a:schemeClr val="tx2">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2264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E9AD6D-BC85-4779-96ED-0F9D7E446FD7}"/>
              </a:ext>
            </a:extLst>
          </p:cNvPr>
          <p:cNvSpPr>
            <a:spLocks noGrp="1"/>
          </p:cNvSpPr>
          <p:nvPr>
            <p:ph type="title"/>
          </p:nvPr>
        </p:nvSpPr>
        <p:spPr>
          <a:xfrm>
            <a:off x="418775" y="1491630"/>
            <a:ext cx="1872208" cy="521198"/>
          </a:xfrm>
        </p:spPr>
        <p:txBody>
          <a:bodyPr/>
          <a:lstStyle/>
          <a:p>
            <a:r>
              <a:rPr lang="de-DE" sz="2000" dirty="0"/>
              <a:t>Vulnerable </a:t>
            </a:r>
            <a:r>
              <a:rPr lang="de-DE" sz="2000" dirty="0" err="1"/>
              <a:t>regions</a:t>
            </a:r>
            <a:endParaRPr lang="en-DE" sz="2000" dirty="0"/>
          </a:p>
        </p:txBody>
      </p:sp>
      <p:sp>
        <p:nvSpPr>
          <p:cNvPr id="3" name="Slide Number Placeholder 2">
            <a:extLst>
              <a:ext uri="{FF2B5EF4-FFF2-40B4-BE49-F238E27FC236}">
                <a16:creationId xmlns:a16="http://schemas.microsoft.com/office/drawing/2014/main" id="{8CE21502-1835-4A08-A375-E8BD0E62D0A1}"/>
              </a:ext>
            </a:extLst>
          </p:cNvPr>
          <p:cNvSpPr>
            <a:spLocks noGrp="1"/>
          </p:cNvSpPr>
          <p:nvPr>
            <p:ph type="sldNum" sz="quarter" idx="16"/>
          </p:nvPr>
        </p:nvSpPr>
        <p:spPr/>
        <p:txBody>
          <a:bodyPr/>
          <a:lstStyle/>
          <a:p>
            <a:fld id="{1B44015D-9407-488E-8AD7-722ADB5AEF29}" type="slidenum">
              <a:rPr lang="de-DE" smtClean="0"/>
              <a:t>21</a:t>
            </a:fld>
            <a:endParaRPr lang="de-DE" dirty="0"/>
          </a:p>
        </p:txBody>
      </p:sp>
      <p:pic>
        <p:nvPicPr>
          <p:cNvPr id="6" name="Picture 5">
            <a:extLst>
              <a:ext uri="{FF2B5EF4-FFF2-40B4-BE49-F238E27FC236}">
                <a16:creationId xmlns:a16="http://schemas.microsoft.com/office/drawing/2014/main" id="{F17017C9-D098-4417-AED3-F64B69CD2E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7586" y="843558"/>
            <a:ext cx="6480720" cy="41922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5216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4F5698-A0C1-4D9C-A0E5-CD16B4FDE592}"/>
              </a:ext>
            </a:extLst>
          </p:cNvPr>
          <p:cNvSpPr>
            <a:spLocks noGrp="1"/>
          </p:cNvSpPr>
          <p:nvPr>
            <p:ph type="title"/>
          </p:nvPr>
        </p:nvSpPr>
        <p:spPr/>
        <p:txBody>
          <a:bodyPr/>
          <a:lstStyle/>
          <a:p>
            <a:r>
              <a:rPr lang="de-DE" dirty="0"/>
              <a:t>Climate </a:t>
            </a:r>
            <a:r>
              <a:rPr lang="de-DE" dirty="0" err="1"/>
              <a:t>change</a:t>
            </a:r>
            <a:r>
              <a:rPr lang="de-DE" dirty="0"/>
              <a:t> </a:t>
            </a:r>
            <a:r>
              <a:rPr lang="de-DE" dirty="0" err="1"/>
              <a:t>impact</a:t>
            </a:r>
            <a:r>
              <a:rPr lang="de-DE" dirty="0"/>
              <a:t> on </a:t>
            </a:r>
            <a:r>
              <a:rPr lang="de-DE" dirty="0" err="1"/>
              <a:t>erosion</a:t>
            </a:r>
            <a:endParaRPr lang="en-DE" dirty="0"/>
          </a:p>
        </p:txBody>
      </p:sp>
      <p:sp>
        <p:nvSpPr>
          <p:cNvPr id="8" name="Text Placeholder 7">
            <a:extLst>
              <a:ext uri="{FF2B5EF4-FFF2-40B4-BE49-F238E27FC236}">
                <a16:creationId xmlns:a16="http://schemas.microsoft.com/office/drawing/2014/main" id="{C0B85E2F-9B81-4DCC-AB1C-D339C721BB8C}"/>
              </a:ext>
            </a:extLst>
          </p:cNvPr>
          <p:cNvSpPr>
            <a:spLocks noGrp="1"/>
          </p:cNvSpPr>
          <p:nvPr>
            <p:ph type="body" sz="quarter" idx="13"/>
          </p:nvPr>
        </p:nvSpPr>
        <p:spPr>
          <a:xfrm>
            <a:off x="6245274" y="1491853"/>
            <a:ext cx="2791222" cy="3024188"/>
          </a:xfrm>
        </p:spPr>
        <p:txBody>
          <a:bodyPr/>
          <a:lstStyle/>
          <a:p>
            <a:pPr marL="0" indent="0">
              <a:buNone/>
            </a:pPr>
            <a:r>
              <a:rPr lang="de-DE" b="1" dirty="0" err="1">
                <a:latin typeface="+mn-lt"/>
              </a:rPr>
              <a:t>Possibly</a:t>
            </a:r>
            <a:r>
              <a:rPr lang="de-DE" b="1" dirty="0">
                <a:latin typeface="+mn-lt"/>
              </a:rPr>
              <a:t> </a:t>
            </a:r>
            <a:r>
              <a:rPr lang="de-DE" b="1" dirty="0" err="1">
                <a:latin typeface="+mn-lt"/>
              </a:rPr>
              <a:t>more</a:t>
            </a:r>
            <a:r>
              <a:rPr lang="de-DE" b="1" dirty="0">
                <a:latin typeface="+mn-lt"/>
              </a:rPr>
              <a:t> </a:t>
            </a:r>
            <a:r>
              <a:rPr lang="de-DE" b="1" dirty="0" err="1">
                <a:latin typeface="+mn-lt"/>
              </a:rPr>
              <a:t>erosion</a:t>
            </a:r>
            <a:r>
              <a:rPr lang="de-DE" b="1" dirty="0">
                <a:latin typeface="+mn-lt"/>
              </a:rPr>
              <a:t> </a:t>
            </a:r>
            <a:r>
              <a:rPr lang="de-DE" b="1" dirty="0" err="1">
                <a:latin typeface="+mn-lt"/>
              </a:rPr>
              <a:t>because</a:t>
            </a:r>
            <a:r>
              <a:rPr lang="de-DE" b="1" dirty="0">
                <a:latin typeface="+mn-lt"/>
              </a:rPr>
              <a:t>:</a:t>
            </a:r>
          </a:p>
          <a:p>
            <a:r>
              <a:rPr lang="de-DE" dirty="0" err="1">
                <a:latin typeface="+mn-lt"/>
              </a:rPr>
              <a:t>Heavier</a:t>
            </a:r>
            <a:r>
              <a:rPr lang="de-DE" dirty="0">
                <a:latin typeface="+mn-lt"/>
              </a:rPr>
              <a:t> </a:t>
            </a:r>
            <a:r>
              <a:rPr lang="de-DE" dirty="0" err="1">
                <a:latin typeface="+mn-lt"/>
              </a:rPr>
              <a:t>precipitation</a:t>
            </a:r>
            <a:r>
              <a:rPr lang="de-DE" dirty="0">
                <a:latin typeface="+mn-lt"/>
              </a:rPr>
              <a:t>;</a:t>
            </a:r>
          </a:p>
          <a:p>
            <a:r>
              <a:rPr lang="de-DE" dirty="0" err="1">
                <a:latin typeface="+mn-lt"/>
              </a:rPr>
              <a:t>Droughts</a:t>
            </a:r>
            <a:r>
              <a:rPr lang="de-DE" dirty="0">
                <a:latin typeface="+mn-lt"/>
              </a:rPr>
              <a:t> </a:t>
            </a:r>
            <a:r>
              <a:rPr lang="de-DE" dirty="0" err="1">
                <a:latin typeface="+mn-lt"/>
              </a:rPr>
              <a:t>destroy</a:t>
            </a:r>
            <a:r>
              <a:rPr lang="de-DE" dirty="0">
                <a:latin typeface="+mn-lt"/>
              </a:rPr>
              <a:t> </a:t>
            </a:r>
            <a:r>
              <a:rPr lang="de-DE" dirty="0" err="1">
                <a:latin typeface="+mn-lt"/>
              </a:rPr>
              <a:t>vegetation</a:t>
            </a:r>
            <a:r>
              <a:rPr lang="de-DE" dirty="0">
                <a:latin typeface="+mn-lt"/>
              </a:rPr>
              <a:t> </a:t>
            </a:r>
            <a:r>
              <a:rPr lang="de-DE" dirty="0" err="1">
                <a:latin typeface="+mn-lt"/>
              </a:rPr>
              <a:t>cover</a:t>
            </a:r>
            <a:r>
              <a:rPr lang="de-DE" dirty="0">
                <a:latin typeface="+mn-lt"/>
              </a:rPr>
              <a:t>;</a:t>
            </a:r>
          </a:p>
          <a:p>
            <a:r>
              <a:rPr lang="de-DE" dirty="0">
                <a:latin typeface="+mn-lt"/>
              </a:rPr>
              <a:t>More wind </a:t>
            </a:r>
            <a:r>
              <a:rPr lang="de-DE" dirty="0" err="1">
                <a:latin typeface="+mn-lt"/>
              </a:rPr>
              <a:t>erosion</a:t>
            </a:r>
            <a:r>
              <a:rPr lang="de-DE" dirty="0">
                <a:latin typeface="+mn-lt"/>
              </a:rPr>
              <a:t>;</a:t>
            </a:r>
            <a:endParaRPr lang="en-DE" dirty="0">
              <a:latin typeface="+mn-lt"/>
            </a:endParaRPr>
          </a:p>
        </p:txBody>
      </p:sp>
      <p:sp>
        <p:nvSpPr>
          <p:cNvPr id="3" name="Slide Number Placeholder 2">
            <a:extLst>
              <a:ext uri="{FF2B5EF4-FFF2-40B4-BE49-F238E27FC236}">
                <a16:creationId xmlns:a16="http://schemas.microsoft.com/office/drawing/2014/main" id="{D35B12A7-0048-47E2-B302-16C60D5036A8}"/>
              </a:ext>
            </a:extLst>
          </p:cNvPr>
          <p:cNvSpPr>
            <a:spLocks noGrp="1"/>
          </p:cNvSpPr>
          <p:nvPr>
            <p:ph type="sldNum" sz="quarter" idx="16"/>
          </p:nvPr>
        </p:nvSpPr>
        <p:spPr/>
        <p:txBody>
          <a:bodyPr/>
          <a:lstStyle/>
          <a:p>
            <a:fld id="{1B44015D-9407-488E-8AD7-722ADB5AEF29}" type="slidenum">
              <a:rPr lang="de-DE" smtClean="0"/>
              <a:t>22</a:t>
            </a:fld>
            <a:endParaRPr lang="de-DE" dirty="0"/>
          </a:p>
        </p:txBody>
      </p:sp>
      <p:pic>
        <p:nvPicPr>
          <p:cNvPr id="6" name="Content Placeholder 5">
            <a:extLst>
              <a:ext uri="{FF2B5EF4-FFF2-40B4-BE49-F238E27FC236}">
                <a16:creationId xmlns:a16="http://schemas.microsoft.com/office/drawing/2014/main" id="{7B5BB2DB-BA29-456E-A1A7-9653B54E9F8F}"/>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99240" y="1370012"/>
            <a:ext cx="5812920" cy="336197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191B2D44-EA13-4E63-9EFF-FC452D65BECC}"/>
              </a:ext>
            </a:extLst>
          </p:cNvPr>
          <p:cNvSpPr txBox="1"/>
          <p:nvPr/>
        </p:nvSpPr>
        <p:spPr>
          <a:xfrm>
            <a:off x="5804151" y="4811940"/>
            <a:ext cx="1906932" cy="307777"/>
          </a:xfrm>
          <a:prstGeom prst="rect">
            <a:avLst/>
          </a:prstGeom>
          <a:noFill/>
        </p:spPr>
        <p:txBody>
          <a:bodyPr wrap="none" rtlCol="0">
            <a:spAutoFit/>
          </a:bodyPr>
          <a:lstStyle/>
          <a:p>
            <a:r>
              <a:rPr lang="de-DE" sz="1400" dirty="0">
                <a:latin typeface="+mn-lt"/>
              </a:rPr>
              <a:t>Ma et al. 2021, Science </a:t>
            </a:r>
            <a:endParaRPr lang="en-DE" sz="1400" dirty="0">
              <a:latin typeface="+mn-lt"/>
            </a:endParaRPr>
          </a:p>
        </p:txBody>
      </p:sp>
    </p:spTree>
    <p:extLst>
      <p:ext uri="{BB962C8B-B14F-4D97-AF65-F5344CB8AC3E}">
        <p14:creationId xmlns:p14="http://schemas.microsoft.com/office/powerpoint/2010/main" val="550428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BFD550-4C3C-4695-94B0-7B7C78EAC73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Universal soil loss equation</a:t>
            </a:r>
            <a:endParaRPr lang="en-DE" dirty="0"/>
          </a:p>
        </p:txBody>
      </p:sp>
      <p:sp>
        <p:nvSpPr>
          <p:cNvPr id="2" name="Content Placeholder 1">
            <a:extLst>
              <a:ext uri="{FF2B5EF4-FFF2-40B4-BE49-F238E27FC236}">
                <a16:creationId xmlns:a16="http://schemas.microsoft.com/office/drawing/2014/main" id="{B4CDBE72-04C6-40B1-858F-4059F6489439}"/>
              </a:ext>
            </a:extLst>
          </p:cNvPr>
          <p:cNvSpPr>
            <a:spLocks noGrp="1"/>
          </p:cNvSpPr>
          <p:nvPr>
            <p:ph type="body" sz="quarter" idx="13"/>
          </p:nvPr>
        </p:nvSpPr>
        <p:spPr>
          <a:xfrm>
            <a:off x="539552" y="1275606"/>
            <a:ext cx="7886700" cy="3456384"/>
          </a:xfrm>
        </p:spPr>
        <p:txBody>
          <a:bodyPr>
            <a:normAutofit/>
          </a:bodyPr>
          <a:lstStyle/>
          <a:p>
            <a:pPr marL="0" indent="0">
              <a:lnSpc>
                <a:spcPct val="110000"/>
              </a:lnSpc>
              <a:spcBef>
                <a:spcPts val="0"/>
              </a:spcBef>
              <a:spcAft>
                <a:spcPts val="600"/>
              </a:spcAft>
              <a:buNone/>
            </a:pPr>
            <a:r>
              <a:rPr lang="en-US" b="1" dirty="0">
                <a:latin typeface="Calibri" panose="020F0502020204030204" pitchFamily="34" charset="0"/>
                <a:cs typeface="Calibri" panose="020F0502020204030204" pitchFamily="34" charset="0"/>
              </a:rPr>
              <a:t>The severity of an erosion event depends on the combination of a number of factors. </a:t>
            </a:r>
            <a:r>
              <a:rPr lang="en-US" dirty="0">
                <a:latin typeface="Calibri" panose="020F0502020204030204" pitchFamily="34" charset="0"/>
                <a:cs typeface="Calibri" panose="020F0502020204030204" pitchFamily="34" charset="0"/>
              </a:rPr>
              <a:t>This is summarized in a model known as the </a:t>
            </a:r>
            <a:r>
              <a:rPr lang="en-US" b="1" dirty="0">
                <a:latin typeface="Calibri" panose="020F0502020204030204" pitchFamily="34" charset="0"/>
                <a:cs typeface="Calibri" panose="020F0502020204030204" pitchFamily="34" charset="0"/>
              </a:rPr>
              <a:t>universal soil loss equation (USLE)</a:t>
            </a:r>
            <a:r>
              <a:rPr lang="en-US" dirty="0">
                <a:latin typeface="Calibri" panose="020F0502020204030204" pitchFamily="34" charset="0"/>
                <a:cs typeface="Calibri" panose="020F0502020204030204" pitchFamily="34" charset="0"/>
              </a:rPr>
              <a:t>. The USLE relates the rate of erosion from an </a:t>
            </a:r>
            <a:r>
              <a:rPr lang="en-US" b="1" dirty="0">
                <a:latin typeface="Calibri" panose="020F0502020204030204" pitchFamily="34" charset="0"/>
                <a:cs typeface="Calibri" panose="020F0502020204030204" pitchFamily="34" charset="0"/>
              </a:rPr>
              <a:t>exposed area (A) </a:t>
            </a:r>
            <a:r>
              <a:rPr lang="en-US" dirty="0">
                <a:latin typeface="Calibri" panose="020F0502020204030204" pitchFamily="34" charset="0"/>
                <a:cs typeface="Calibri" panose="020F0502020204030204" pitchFamily="34" charset="0"/>
              </a:rPr>
              <a:t>to the erosive power of the </a:t>
            </a:r>
            <a:r>
              <a:rPr lang="en-US" b="1" dirty="0">
                <a:latin typeface="Calibri" panose="020F0502020204030204" pitchFamily="34" charset="0"/>
                <a:cs typeface="Calibri" panose="020F0502020204030204" pitchFamily="34" charset="0"/>
              </a:rPr>
              <a:t>rain (R)</a:t>
            </a:r>
            <a:r>
              <a:rPr lang="en-US" dirty="0">
                <a:latin typeface="Calibri" panose="020F0502020204030204" pitchFamily="34" charset="0"/>
                <a:cs typeface="Calibri" panose="020F0502020204030204" pitchFamily="34" charset="0"/>
              </a:rPr>
              <a:t>, the </a:t>
            </a:r>
            <a:r>
              <a:rPr lang="en-US" b="1" dirty="0">
                <a:latin typeface="Calibri" panose="020F0502020204030204" pitchFamily="34" charset="0"/>
                <a:cs typeface="Calibri" panose="020F0502020204030204" pitchFamily="34" charset="0"/>
              </a:rPr>
              <a:t>soil erodibility (K)</a:t>
            </a:r>
            <a:r>
              <a:rPr lang="en-US" dirty="0">
                <a:latin typeface="Calibri" panose="020F0502020204030204" pitchFamily="34" charset="0"/>
                <a:cs typeface="Calibri" panose="020F0502020204030204" pitchFamily="34" charset="0"/>
              </a:rPr>
              <a:t>, the </a:t>
            </a:r>
            <a:r>
              <a:rPr lang="en-US" b="1" dirty="0">
                <a:latin typeface="Calibri" panose="020F0502020204030204" pitchFamily="34" charset="0"/>
                <a:cs typeface="Calibri" panose="020F0502020204030204" pitchFamily="34" charset="0"/>
              </a:rPr>
              <a:t>land slope and length (LS)</a:t>
            </a:r>
            <a:r>
              <a:rPr lang="en-US" dirty="0">
                <a:latin typeface="Calibri" panose="020F0502020204030204" pitchFamily="34" charset="0"/>
                <a:cs typeface="Calibri" panose="020F0502020204030204" pitchFamily="34" charset="0"/>
              </a:rPr>
              <a:t>, the degree of </a:t>
            </a:r>
            <a:r>
              <a:rPr lang="en-US" b="1" dirty="0">
                <a:latin typeface="Calibri" panose="020F0502020204030204" pitchFamily="34" charset="0"/>
                <a:cs typeface="Calibri" panose="020F0502020204030204" pitchFamily="34" charset="0"/>
              </a:rPr>
              <a:t>soil cover (C)</a:t>
            </a:r>
            <a:r>
              <a:rPr lang="en-US" dirty="0">
                <a:latin typeface="Calibri" panose="020F0502020204030204" pitchFamily="34" charset="0"/>
                <a:cs typeface="Calibri" panose="020F0502020204030204" pitchFamily="34" charset="0"/>
              </a:rPr>
              <a:t>, and </a:t>
            </a:r>
            <a:r>
              <a:rPr lang="en-US" b="1" dirty="0">
                <a:latin typeface="Calibri" panose="020F0502020204030204" pitchFamily="34" charset="0"/>
                <a:cs typeface="Calibri" panose="020F0502020204030204" pitchFamily="34" charset="0"/>
              </a:rPr>
              <a:t>conservation practices (P)</a:t>
            </a:r>
            <a:r>
              <a:rPr lang="en-US" dirty="0">
                <a:latin typeface="Calibri" panose="020F0502020204030204" pitchFamily="34" charset="0"/>
                <a:cs typeface="Calibri" panose="020F0502020204030204" pitchFamily="34" charset="0"/>
              </a:rPr>
              <a:t>:</a:t>
            </a:r>
          </a:p>
          <a:p>
            <a:pPr marL="0" indent="0">
              <a:lnSpc>
                <a:spcPct val="110000"/>
              </a:lnSpc>
              <a:spcBef>
                <a:spcPts val="0"/>
              </a:spcBef>
              <a:spcAft>
                <a:spcPts val="600"/>
              </a:spcAft>
              <a:buNone/>
            </a:pPr>
            <a:r>
              <a:rPr lang="en-US" b="1" dirty="0">
                <a:solidFill>
                  <a:schemeClr val="accent1">
                    <a:lumMod val="75000"/>
                  </a:schemeClr>
                </a:solidFill>
                <a:latin typeface="Calibri" panose="020F0502020204030204" pitchFamily="34" charset="0"/>
                <a:cs typeface="Calibri" panose="020F0502020204030204" pitchFamily="34" charset="0"/>
              </a:rPr>
              <a:t>A = R x K x LS x C x P</a:t>
            </a:r>
          </a:p>
          <a:p>
            <a:pPr marL="0" indent="0">
              <a:lnSpc>
                <a:spcPct val="110000"/>
              </a:lnSpc>
              <a:spcBef>
                <a:spcPts val="0"/>
              </a:spcBef>
              <a:spcAft>
                <a:spcPts val="600"/>
              </a:spcAft>
              <a:buNone/>
            </a:pPr>
            <a:r>
              <a:rPr lang="en-US" dirty="0">
                <a:latin typeface="Calibri" panose="020F0502020204030204" pitchFamily="34" charset="0"/>
                <a:cs typeface="Calibri" panose="020F0502020204030204" pitchFamily="34" charset="0"/>
              </a:rPr>
              <a:t>The important aspect of this equation to note is the linear relationship between the equation’s parameters. As any parameter is changed, the resulting erosion yield is similarly changed. </a:t>
            </a:r>
            <a:endParaRPr lang="en-DE"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FE4E1D0A-62B4-4613-898D-7015BF8E4631}"/>
              </a:ext>
            </a:extLst>
          </p:cNvPr>
          <p:cNvSpPr>
            <a:spLocks noGrp="1"/>
          </p:cNvSpPr>
          <p:nvPr>
            <p:ph type="sldNum" sz="quarter" idx="16"/>
          </p:nvPr>
        </p:nvSpPr>
        <p:spPr/>
        <p:txBody>
          <a:bodyPr/>
          <a:lstStyle/>
          <a:p>
            <a:fld id="{1B44015D-9407-488E-8AD7-722ADB5AEF29}" type="slidenum">
              <a:rPr lang="de-DE" smtClean="0"/>
              <a:t>23</a:t>
            </a:fld>
            <a:endParaRPr lang="de-DE" dirty="0"/>
          </a:p>
        </p:txBody>
      </p:sp>
    </p:spTree>
    <p:extLst>
      <p:ext uri="{BB962C8B-B14F-4D97-AF65-F5344CB8AC3E}">
        <p14:creationId xmlns:p14="http://schemas.microsoft.com/office/powerpoint/2010/main" val="700261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24</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t>The Nexus </a:t>
            </a:r>
            <a:r>
              <a:rPr lang="de-DE" sz="3200" b="1" dirty="0" err="1"/>
              <a:t>Water</a:t>
            </a:r>
            <a:r>
              <a:rPr lang="de-DE" sz="3200" b="1" dirty="0"/>
              <a:t> – Food – Energy – Health </a:t>
            </a:r>
            <a:endParaRPr lang="en-DE" sz="3200" b="1" dirty="0"/>
          </a:p>
        </p:txBody>
      </p:sp>
    </p:spTree>
    <p:extLst>
      <p:ext uri="{BB962C8B-B14F-4D97-AF65-F5344CB8AC3E}">
        <p14:creationId xmlns:p14="http://schemas.microsoft.com/office/powerpoint/2010/main" val="937413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42262-7A30-4EB6-903F-863BB78FDA7C}"/>
              </a:ext>
            </a:extLst>
          </p:cNvPr>
          <p:cNvSpPr>
            <a:spLocks noGrp="1"/>
          </p:cNvSpPr>
          <p:nvPr>
            <p:ph type="title"/>
          </p:nvPr>
        </p:nvSpPr>
        <p:spPr/>
        <p:txBody>
          <a:bodyPr/>
          <a:lstStyle/>
          <a:p>
            <a:r>
              <a:rPr lang="de-DE" dirty="0"/>
              <a:t>The WEF NEXUS</a:t>
            </a:r>
            <a:endParaRPr lang="en-DE" dirty="0"/>
          </a:p>
        </p:txBody>
      </p:sp>
      <p:sp>
        <p:nvSpPr>
          <p:cNvPr id="4" name="Slide Number Placeholder 3">
            <a:extLst>
              <a:ext uri="{FF2B5EF4-FFF2-40B4-BE49-F238E27FC236}">
                <a16:creationId xmlns:a16="http://schemas.microsoft.com/office/drawing/2014/main" id="{FD8B6306-60B8-41B0-AD44-8485E7E1A464}"/>
              </a:ext>
            </a:extLst>
          </p:cNvPr>
          <p:cNvSpPr>
            <a:spLocks noGrp="1"/>
          </p:cNvSpPr>
          <p:nvPr>
            <p:ph type="sldNum" sz="quarter" idx="16"/>
          </p:nvPr>
        </p:nvSpPr>
        <p:spPr/>
        <p:txBody>
          <a:bodyPr/>
          <a:lstStyle/>
          <a:p>
            <a:pPr>
              <a:defRPr/>
            </a:pPr>
            <a:r>
              <a:rPr lang="de-DE"/>
              <a:t>Seite </a:t>
            </a:r>
            <a:fld id="{959D87B1-1F1C-4319-8EA1-6710C33C6049}" type="slidenum">
              <a:rPr lang="de-DE" smtClean="0"/>
              <a:t>25</a:t>
            </a:fld>
            <a:endParaRPr lang="de-DE"/>
          </a:p>
        </p:txBody>
      </p:sp>
      <p:pic>
        <p:nvPicPr>
          <p:cNvPr id="6" name="Picture 5">
            <a:extLst>
              <a:ext uri="{FF2B5EF4-FFF2-40B4-BE49-F238E27FC236}">
                <a16:creationId xmlns:a16="http://schemas.microsoft.com/office/drawing/2014/main" id="{BDC9DF1A-C781-4308-B6F8-239118B82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7314" y="600529"/>
            <a:ext cx="4475585" cy="4475585"/>
          </a:xfrm>
          <a:prstGeom prst="rect">
            <a:avLst/>
          </a:prstGeom>
          <a:solidFill>
            <a:schemeClr val="bg1"/>
          </a:solidFill>
        </p:spPr>
      </p:pic>
      <p:sp>
        <p:nvSpPr>
          <p:cNvPr id="7" name="Rectangle 6">
            <a:extLst>
              <a:ext uri="{FF2B5EF4-FFF2-40B4-BE49-F238E27FC236}">
                <a16:creationId xmlns:a16="http://schemas.microsoft.com/office/drawing/2014/main" id="{C313AE2C-6CBB-438C-AF95-4DFBA00C674F}"/>
              </a:ext>
            </a:extLst>
          </p:cNvPr>
          <p:cNvSpPr/>
          <p:nvPr/>
        </p:nvSpPr>
        <p:spPr>
          <a:xfrm>
            <a:off x="323528" y="1437620"/>
            <a:ext cx="3921168" cy="2862322"/>
          </a:xfrm>
          <a:prstGeom prst="rect">
            <a:avLst/>
          </a:prstGeom>
        </p:spPr>
        <p:txBody>
          <a:bodyPr wrap="square">
            <a:spAutoFit/>
          </a:bodyPr>
          <a:lstStyle/>
          <a:p>
            <a:pPr marL="285750" indent="-285750">
              <a:buFont typeface="Arial" panose="020B0604020202020204" pitchFamily="34" charset="0"/>
              <a:buChar char="•"/>
            </a:pPr>
            <a:r>
              <a:rPr lang="en-US" sz="1800" b="1" dirty="0">
                <a:latin typeface="+mn-lt"/>
              </a:rPr>
              <a:t>Food, Water and Energy</a:t>
            </a:r>
            <a:r>
              <a:rPr lang="en-US" sz="1800" dirty="0">
                <a:latin typeface="+mn-lt"/>
              </a:rPr>
              <a:t> are elements that are inevitably linked with each other. </a:t>
            </a:r>
          </a:p>
          <a:p>
            <a:pPr marL="285750" indent="-285750">
              <a:buFont typeface="Arial" panose="020B0604020202020204" pitchFamily="34" charset="0"/>
              <a:buChar char="•"/>
            </a:pPr>
            <a:r>
              <a:rPr lang="en-US" sz="1800" b="1" dirty="0">
                <a:latin typeface="+mn-lt"/>
              </a:rPr>
              <a:t>Impacts on one part might also cause changes in the other ones. </a:t>
            </a:r>
          </a:p>
          <a:p>
            <a:pPr marL="285750" indent="-285750">
              <a:buFont typeface="Arial" panose="020B0604020202020204" pitchFamily="34" charset="0"/>
              <a:buChar char="•"/>
            </a:pPr>
            <a:r>
              <a:rPr lang="en-US" sz="1800" dirty="0">
                <a:latin typeface="+mn-lt"/>
              </a:rPr>
              <a:t>To provide a sustainable development on a global scale, solutions concerning food, water and energy challenges have to be created and established</a:t>
            </a:r>
            <a:endParaRPr lang="en-DE" sz="1800" dirty="0">
              <a:latin typeface="+mn-lt"/>
            </a:endParaRPr>
          </a:p>
        </p:txBody>
      </p:sp>
    </p:spTree>
    <p:extLst>
      <p:ext uri="{BB962C8B-B14F-4D97-AF65-F5344CB8AC3E}">
        <p14:creationId xmlns:p14="http://schemas.microsoft.com/office/powerpoint/2010/main" val="3381222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3"/>
          <p:cNvSpPr>
            <a:spLocks noGrp="1"/>
          </p:cNvSpPr>
          <p:nvPr>
            <p:ph type="title"/>
          </p:nvPr>
        </p:nvSpPr>
        <p:spPr bwMode="auto"/>
        <p:txBody>
          <a:bodyPr/>
          <a:lstStyle/>
          <a:p>
            <a:pPr>
              <a:defRPr/>
            </a:pPr>
            <a:r>
              <a:rPr lang="de-DE" dirty="0"/>
              <a:t>Definition </a:t>
            </a:r>
            <a:r>
              <a:rPr lang="de-DE" dirty="0" err="1"/>
              <a:t>water</a:t>
            </a:r>
            <a:r>
              <a:rPr lang="de-DE" dirty="0"/>
              <a:t> </a:t>
            </a:r>
            <a:r>
              <a:rPr lang="de-DE" dirty="0" err="1"/>
              <a:t>management</a:t>
            </a:r>
            <a:endParaRPr lang="en-US" dirty="0"/>
          </a:p>
        </p:txBody>
      </p:sp>
      <p:sp>
        <p:nvSpPr>
          <p:cNvPr id="5" name="Text Placeholder 4"/>
          <p:cNvSpPr>
            <a:spLocks noGrp="1"/>
          </p:cNvSpPr>
          <p:nvPr>
            <p:ph type="body" sz="quarter" idx="13"/>
          </p:nvPr>
        </p:nvSpPr>
        <p:spPr bwMode="auto">
          <a:xfrm>
            <a:off x="467544" y="1203598"/>
            <a:ext cx="5759464" cy="3024188"/>
          </a:xfrm>
        </p:spPr>
        <p:txBody>
          <a:bodyPr>
            <a:noAutofit/>
          </a:bodyPr>
          <a:lstStyle/>
          <a:p>
            <a:pPr marL="0" lvl="2" indent="0">
              <a:lnSpc>
                <a:spcPct val="100000"/>
              </a:lnSpc>
              <a:buNone/>
              <a:defRPr/>
            </a:pPr>
            <a:r>
              <a:rPr lang="de-DE" sz="1800" b="1" dirty="0">
                <a:solidFill>
                  <a:srgbClr val="0070C0"/>
                </a:solidFill>
                <a:latin typeface="+mn-lt"/>
              </a:rPr>
              <a:t>DIN 4049:</a:t>
            </a:r>
            <a:endParaRPr sz="1800" dirty="0">
              <a:solidFill>
                <a:srgbClr val="0070C0"/>
              </a:solidFill>
              <a:latin typeface="+mn-lt"/>
            </a:endParaRPr>
          </a:p>
          <a:p>
            <a:pPr marL="0" lvl="2" indent="0">
              <a:lnSpc>
                <a:spcPct val="100000"/>
              </a:lnSpc>
              <a:buNone/>
              <a:defRPr/>
            </a:pPr>
            <a:r>
              <a:rPr lang="en-US" sz="1800" b="1" u="sng" dirty="0">
                <a:solidFill>
                  <a:srgbClr val="0070C0"/>
                </a:solidFill>
                <a:latin typeface="+mn-lt"/>
              </a:rPr>
              <a:t>Water management: </a:t>
            </a:r>
            <a:r>
              <a:rPr lang="en-US" sz="1800" dirty="0">
                <a:latin typeface="+mn-lt"/>
              </a:rPr>
              <a:t>Control and operation of water management systems for </a:t>
            </a:r>
          </a:p>
          <a:p>
            <a:pPr marL="285750" lvl="2" indent="-285750">
              <a:lnSpc>
                <a:spcPct val="100000"/>
              </a:lnSpc>
              <a:buFont typeface="Arial" panose="020B0604020202020204" pitchFamily="34" charset="0"/>
              <a:buChar char="•"/>
              <a:defRPr/>
            </a:pPr>
            <a:r>
              <a:rPr lang="en-US" sz="1800" dirty="0">
                <a:latin typeface="+mn-lt"/>
              </a:rPr>
              <a:t>water supply, </a:t>
            </a:r>
          </a:p>
          <a:p>
            <a:pPr marL="285750" lvl="2" indent="-285750">
              <a:lnSpc>
                <a:spcPct val="100000"/>
              </a:lnSpc>
              <a:buFont typeface="Arial" panose="020B0604020202020204" pitchFamily="34" charset="0"/>
              <a:buChar char="•"/>
              <a:defRPr/>
            </a:pPr>
            <a:r>
              <a:rPr lang="en-US" sz="1800" dirty="0">
                <a:latin typeface="+mn-lt"/>
              </a:rPr>
              <a:t>wastewater disposal, </a:t>
            </a:r>
          </a:p>
          <a:p>
            <a:pPr marL="285750" lvl="2" indent="-285750">
              <a:lnSpc>
                <a:spcPct val="100000"/>
              </a:lnSpc>
              <a:buFont typeface="Arial" panose="020B0604020202020204" pitchFamily="34" charset="0"/>
              <a:buChar char="•"/>
              <a:defRPr/>
            </a:pPr>
            <a:r>
              <a:rPr lang="en-US" sz="1800" dirty="0">
                <a:latin typeface="+mn-lt"/>
              </a:rPr>
              <a:t>irrigation and drainage, </a:t>
            </a:r>
          </a:p>
          <a:p>
            <a:pPr marL="285750" lvl="2" indent="-285750">
              <a:lnSpc>
                <a:spcPct val="100000"/>
              </a:lnSpc>
              <a:buFont typeface="Arial" panose="020B0604020202020204" pitchFamily="34" charset="0"/>
              <a:buChar char="•"/>
              <a:defRPr/>
            </a:pPr>
            <a:r>
              <a:rPr lang="en-US" sz="1800" dirty="0">
                <a:latin typeface="+mn-lt"/>
              </a:rPr>
              <a:t>canal and flood protection and </a:t>
            </a:r>
          </a:p>
          <a:p>
            <a:pPr marL="285750" lvl="2" indent="-285750">
              <a:lnSpc>
                <a:spcPct val="100000"/>
              </a:lnSpc>
              <a:buFont typeface="Arial" panose="020B0604020202020204" pitchFamily="34" charset="0"/>
              <a:buChar char="•"/>
              <a:defRPr/>
            </a:pPr>
            <a:r>
              <a:rPr lang="en-US" sz="1800" dirty="0">
                <a:latin typeface="+mn-lt"/>
              </a:rPr>
              <a:t>hydraulic engineering facilities (dams, navigation channels) </a:t>
            </a:r>
          </a:p>
          <a:p>
            <a:pPr marL="0" lvl="2" indent="0">
              <a:lnSpc>
                <a:spcPct val="100000"/>
              </a:lnSpc>
              <a:buNone/>
              <a:defRPr/>
            </a:pPr>
            <a:r>
              <a:rPr lang="en-US" sz="1800" dirty="0">
                <a:latin typeface="+mn-lt"/>
              </a:rPr>
              <a:t>with the aim of protecting water resources and the water ecosystem and balancing the interests of different uses. 		</a:t>
            </a:r>
          </a:p>
        </p:txBody>
      </p:sp>
      <p:sp>
        <p:nvSpPr>
          <p:cNvPr id="3" name="Slide Number Placeholder 2"/>
          <p:cNvSpPr>
            <a:spLocks noGrp="1"/>
          </p:cNvSpPr>
          <p:nvPr>
            <p:ph type="sldNum" sz="quarter" idx="16"/>
          </p:nvPr>
        </p:nvSpPr>
        <p:spPr bwMode="auto"/>
        <p:txBody>
          <a:bodyPr/>
          <a:lstStyle/>
          <a:p>
            <a:pPr>
              <a:defRPr/>
            </a:pPr>
            <a:r>
              <a:rPr lang="de-DE"/>
              <a:t>Seite </a:t>
            </a:r>
            <a:fld id="{959D87B1-1F1C-4319-8EA1-6710C33C6049}" type="slidenum">
              <a:rPr lang="de-DE"/>
              <a:t>26</a:t>
            </a:fld>
            <a:endParaRPr lang="de-DE"/>
          </a:p>
        </p:txBody>
      </p:sp>
      <p:grpSp>
        <p:nvGrpSpPr>
          <p:cNvPr id="6" name="Group 5"/>
          <p:cNvGrpSpPr/>
          <p:nvPr/>
        </p:nvGrpSpPr>
        <p:grpSpPr bwMode="auto">
          <a:xfrm>
            <a:off x="6084168" y="1392200"/>
            <a:ext cx="2836758" cy="2043646"/>
            <a:chOff x="5364088" y="4202733"/>
            <a:chExt cx="3302290" cy="2126133"/>
          </a:xfrm>
        </p:grpSpPr>
        <p:pic>
          <p:nvPicPr>
            <p:cNvPr id="3074" name="Picture 2" descr="Die Möhnetalsperre im Sauerland"/>
            <p:cNvPicPr>
              <a:picLocks noChangeAspect="1" noChangeArrowheads="1"/>
            </p:cNvPicPr>
            <p:nvPr/>
          </p:nvPicPr>
          <p:blipFill>
            <a:blip r:embed="rId2"/>
            <a:stretch/>
          </p:blipFill>
          <p:spPr bwMode="auto">
            <a:xfrm>
              <a:off x="5415179" y="4202733"/>
              <a:ext cx="3251199" cy="1828800"/>
            </a:xfrm>
            <a:prstGeom prst="rect">
              <a:avLst/>
            </a:prstGeom>
            <a:noFill/>
          </p:spPr>
        </p:pic>
        <p:sp>
          <p:nvSpPr>
            <p:cNvPr id="2" name="TextBox 1"/>
            <p:cNvSpPr txBox="1"/>
            <p:nvPr/>
          </p:nvSpPr>
          <p:spPr bwMode="auto">
            <a:xfrm>
              <a:off x="5364088" y="6021090"/>
              <a:ext cx="1944216" cy="307776"/>
            </a:xfrm>
            <a:prstGeom prst="rect">
              <a:avLst/>
            </a:prstGeom>
            <a:noFill/>
          </p:spPr>
          <p:txBody>
            <a:bodyPr wrap="square" rtlCol="0">
              <a:spAutoFit/>
            </a:bodyPr>
            <a:lstStyle/>
            <a:p>
              <a:pPr>
                <a:defRPr/>
              </a:pPr>
              <a:r>
                <a:rPr lang="de-DE" sz="900">
                  <a:latin typeface="Arial"/>
                  <a:cs typeface="Arial"/>
                </a:rPr>
                <a:t>Rurtalsperre (Eifel)</a:t>
              </a:r>
              <a:endParaRPr lang="en-US" sz="900">
                <a:latin typeface="Arial"/>
                <a:cs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a:t>Management </a:t>
            </a:r>
            <a:r>
              <a:rPr lang="de-DE" dirty="0" err="1"/>
              <a:t>of</a:t>
            </a:r>
            <a:r>
              <a:rPr lang="de-DE" dirty="0"/>
              <a:t> </a:t>
            </a:r>
            <a:r>
              <a:rPr lang="de-DE" dirty="0" err="1"/>
              <a:t>water</a:t>
            </a:r>
            <a:endParaRPr lang="en-US"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27</a:t>
            </a:fld>
            <a:endParaRPr lang="de-DE"/>
          </a:p>
        </p:txBody>
      </p:sp>
      <p:pic>
        <p:nvPicPr>
          <p:cNvPr id="5" name="Picture 4" descr="D:\ISIMIPModels_diagram\ArticleDiagram\MarloDiagrams\draftDecember2021MarloDiagrams\Main  12.6.21.png"/>
          <p:cNvPicPr/>
          <p:nvPr/>
        </p:nvPicPr>
        <p:blipFill rotWithShape="1">
          <a:blip r:embed="rId2"/>
          <a:srcRect l="7724" t="5686" r="7871" b="8629"/>
          <a:stretch/>
        </p:blipFill>
        <p:spPr bwMode="auto">
          <a:xfrm>
            <a:off x="3635896" y="58896"/>
            <a:ext cx="5508104" cy="4760189"/>
          </a:xfrm>
          <a:prstGeom prst="rect">
            <a:avLst/>
          </a:prstGeom>
          <a:noFill/>
          <a:ln>
            <a:noFill/>
          </a:ln>
        </p:spPr>
      </p:pic>
      <p:sp>
        <p:nvSpPr>
          <p:cNvPr id="6" name="TextBox 5"/>
          <p:cNvSpPr txBox="1"/>
          <p:nvPr/>
        </p:nvSpPr>
        <p:spPr bwMode="auto">
          <a:xfrm>
            <a:off x="1763688" y="4255102"/>
            <a:ext cx="1782198" cy="461665"/>
          </a:xfrm>
          <a:prstGeom prst="rect">
            <a:avLst/>
          </a:prstGeom>
          <a:noFill/>
        </p:spPr>
        <p:txBody>
          <a:bodyPr wrap="square" rtlCol="0">
            <a:spAutoFit/>
          </a:bodyPr>
          <a:lstStyle/>
          <a:p>
            <a:pPr>
              <a:defRPr/>
            </a:pPr>
            <a:r>
              <a:rPr lang="de-DE" sz="1200" dirty="0">
                <a:latin typeface="+mn-lt"/>
                <a:cs typeface="Arial"/>
              </a:rPr>
              <a:t>Source: Camelia </a:t>
            </a:r>
            <a:r>
              <a:rPr lang="de-DE" sz="1200" dirty="0" err="1">
                <a:latin typeface="+mn-lt"/>
                <a:cs typeface="Arial"/>
              </a:rPr>
              <a:t>Telteu</a:t>
            </a:r>
            <a:r>
              <a:rPr lang="de-DE" sz="1200" dirty="0">
                <a:latin typeface="+mn-lt"/>
                <a:cs typeface="Arial"/>
              </a:rPr>
              <a:t> (Universität Frankfurt)</a:t>
            </a:r>
            <a:endParaRPr lang="en-US" sz="1200" dirty="0">
              <a:latin typeface="+mn-lt"/>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4"/>
          <p:cNvSpPr txBox="1">
            <a:spLocks noChangeArrowheads="1"/>
          </p:cNvSpPr>
          <p:nvPr/>
        </p:nvSpPr>
        <p:spPr bwMode="auto">
          <a:xfrm>
            <a:off x="2577859" y="1482773"/>
            <a:ext cx="6098381" cy="272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2400" b="1">
                <a:solidFill>
                  <a:schemeClr val="tx1"/>
                </a:solidFill>
                <a:latin typeface="+mj-lt"/>
                <a:ea typeface="+mj-ea"/>
                <a:cs typeface="+mj-cs"/>
              </a:defRPr>
            </a:lvl1pPr>
            <a:lvl2pPr algn="ctr" rtl="0" fontAlgn="base">
              <a:spcBef>
                <a:spcPct val="0"/>
              </a:spcBef>
              <a:spcAft>
                <a:spcPct val="0"/>
              </a:spcAft>
              <a:defRPr sz="2400" b="1">
                <a:solidFill>
                  <a:schemeClr val="tx1"/>
                </a:solidFill>
                <a:latin typeface="Arial" charset="0"/>
              </a:defRPr>
            </a:lvl2pPr>
            <a:lvl3pPr algn="ctr" rtl="0" fontAlgn="base">
              <a:spcBef>
                <a:spcPct val="0"/>
              </a:spcBef>
              <a:spcAft>
                <a:spcPct val="0"/>
              </a:spcAft>
              <a:defRPr sz="2400" b="1">
                <a:solidFill>
                  <a:schemeClr val="tx1"/>
                </a:solidFill>
                <a:latin typeface="Arial" charset="0"/>
              </a:defRPr>
            </a:lvl3pPr>
            <a:lvl4pPr algn="ctr" rtl="0" fontAlgn="base">
              <a:spcBef>
                <a:spcPct val="0"/>
              </a:spcBef>
              <a:spcAft>
                <a:spcPct val="0"/>
              </a:spcAft>
              <a:defRPr sz="2400" b="1">
                <a:solidFill>
                  <a:schemeClr val="tx1"/>
                </a:solidFill>
                <a:latin typeface="Arial" charset="0"/>
              </a:defRPr>
            </a:lvl4pPr>
            <a:lvl5pPr algn="ctr" rtl="0" fontAlgn="base">
              <a:spcBef>
                <a:spcPct val="0"/>
              </a:spcBef>
              <a:spcAft>
                <a:spcPct val="0"/>
              </a:spcAft>
              <a:defRPr sz="2400" b="1">
                <a:solidFill>
                  <a:schemeClr val="tx1"/>
                </a:solidFill>
                <a:latin typeface="Arial" charset="0"/>
              </a:defRPr>
            </a:lvl5pPr>
            <a:lvl6pPr marL="457200" algn="ctr" rtl="0" fontAlgn="base">
              <a:spcBef>
                <a:spcPct val="0"/>
              </a:spcBef>
              <a:spcAft>
                <a:spcPct val="0"/>
              </a:spcAft>
              <a:defRPr sz="2400" b="1">
                <a:solidFill>
                  <a:schemeClr val="tx1"/>
                </a:solidFill>
                <a:latin typeface="Arial" charset="0"/>
              </a:defRPr>
            </a:lvl6pPr>
            <a:lvl7pPr marL="914400" algn="ctr" rtl="0" fontAlgn="base">
              <a:spcBef>
                <a:spcPct val="0"/>
              </a:spcBef>
              <a:spcAft>
                <a:spcPct val="0"/>
              </a:spcAft>
              <a:defRPr sz="2400" b="1">
                <a:solidFill>
                  <a:schemeClr val="tx1"/>
                </a:solidFill>
                <a:latin typeface="Arial" charset="0"/>
              </a:defRPr>
            </a:lvl7pPr>
            <a:lvl8pPr marL="1371600" algn="ctr" rtl="0" fontAlgn="base">
              <a:spcBef>
                <a:spcPct val="0"/>
              </a:spcBef>
              <a:spcAft>
                <a:spcPct val="0"/>
              </a:spcAft>
              <a:defRPr sz="2400" b="1">
                <a:solidFill>
                  <a:schemeClr val="tx1"/>
                </a:solidFill>
                <a:latin typeface="Arial" charset="0"/>
              </a:defRPr>
            </a:lvl8pPr>
            <a:lvl9pPr marL="1828800" algn="ctr" rtl="0" fontAlgn="base">
              <a:spcBef>
                <a:spcPct val="0"/>
              </a:spcBef>
              <a:spcAft>
                <a:spcPct val="0"/>
              </a:spcAft>
              <a:defRPr sz="2400" b="1">
                <a:solidFill>
                  <a:schemeClr val="tx1"/>
                </a:solidFill>
                <a:latin typeface="Arial" charset="0"/>
              </a:defRPr>
            </a:lvl9pPr>
          </a:lstStyle>
          <a:p>
            <a:pPr algn="l"/>
            <a:r>
              <a:rPr lang="en-GB" altLang="en-US" sz="1600" dirty="0">
                <a:solidFill>
                  <a:schemeClr val="accent6">
                    <a:lumMod val="50000"/>
                  </a:schemeClr>
                </a:solidFill>
                <a:latin typeface="+mn-lt"/>
              </a:rPr>
              <a:t>Discharge at gauge </a:t>
            </a:r>
            <a:r>
              <a:rPr lang="en-GB" altLang="en-US" sz="1600" dirty="0" err="1">
                <a:solidFill>
                  <a:schemeClr val="accent6">
                    <a:lumMod val="50000"/>
                  </a:schemeClr>
                </a:solidFill>
                <a:latin typeface="+mn-lt"/>
              </a:rPr>
              <a:t>Senchi</a:t>
            </a:r>
            <a:r>
              <a:rPr lang="en-GB" altLang="en-US" sz="1600" dirty="0">
                <a:solidFill>
                  <a:schemeClr val="accent6">
                    <a:lumMod val="50000"/>
                  </a:schemeClr>
                </a:solidFill>
                <a:latin typeface="+mn-lt"/>
              </a:rPr>
              <a:t> / Volta (Ghana, uh. Lake Volta)</a:t>
            </a:r>
            <a:endParaRPr lang="en-GB" altLang="en-US" sz="1600" kern="0" dirty="0">
              <a:solidFill>
                <a:schemeClr val="accent6">
                  <a:lumMod val="50000"/>
                </a:schemeClr>
              </a:solidFill>
              <a:latin typeface="+mn-lt"/>
            </a:endParaRPr>
          </a:p>
        </p:txBody>
      </p:sp>
      <p:sp>
        <p:nvSpPr>
          <p:cNvPr id="9" name="TextBox 8"/>
          <p:cNvSpPr txBox="1"/>
          <p:nvPr/>
        </p:nvSpPr>
        <p:spPr>
          <a:xfrm>
            <a:off x="7164288" y="4642157"/>
            <a:ext cx="1511952" cy="230832"/>
          </a:xfrm>
          <a:prstGeom prst="rect">
            <a:avLst/>
          </a:prstGeom>
          <a:noFill/>
        </p:spPr>
        <p:txBody>
          <a:bodyPr wrap="none" rtlCol="0">
            <a:spAutoFit/>
          </a:bodyPr>
          <a:lstStyle/>
          <a:p>
            <a:r>
              <a:rPr lang="de-DE" sz="900" dirty="0"/>
              <a:t>Daten: GRDC, Koch 2020</a:t>
            </a:r>
            <a:endParaRPr lang="en-US" sz="900" dirty="0"/>
          </a:p>
        </p:txBody>
      </p:sp>
      <p:sp>
        <p:nvSpPr>
          <p:cNvPr id="10" name="Slide Number Placeholder 1"/>
          <p:cNvSpPr txBox="1">
            <a:spLocks/>
          </p:cNvSpPr>
          <p:nvPr/>
        </p:nvSpPr>
        <p:spPr>
          <a:xfrm>
            <a:off x="7758354" y="4894008"/>
            <a:ext cx="242646" cy="249492"/>
          </a:xfrm>
          <a:prstGeom prst="rect">
            <a:avLst/>
          </a:prstGeom>
        </p:spPr>
        <p:txBody>
          <a:bodyPr/>
          <a:lstStyle>
            <a:defPPr>
              <a:defRPr lang="de-DE"/>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6C6AE60A-B69C-4790-82F7-3882EDF23186}" type="slidenum">
              <a:rPr lang="en-GB" sz="600"/>
              <a:pPr/>
              <a:t>28</a:t>
            </a:fld>
            <a:endParaRPr lang="en-GB" sz="600" dirty="0"/>
          </a:p>
        </p:txBody>
      </p:sp>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40" t="1766" r="1812" b="1687"/>
          <a:stretch/>
        </p:blipFill>
        <p:spPr bwMode="auto">
          <a:xfrm>
            <a:off x="1850517" y="1851670"/>
            <a:ext cx="5220825" cy="2714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3995936" y="2044157"/>
            <a:ext cx="2749471" cy="230832"/>
          </a:xfrm>
          <a:prstGeom prst="rect">
            <a:avLst/>
          </a:prstGeom>
          <a:noFill/>
        </p:spPr>
        <p:txBody>
          <a:bodyPr wrap="none" rtlCol="0">
            <a:spAutoFit/>
          </a:bodyPr>
          <a:lstStyle/>
          <a:p>
            <a:pPr eaLnBrk="1" hangingPunct="1"/>
            <a:r>
              <a:rPr lang="en-GB" sz="900" b="1" dirty="0"/>
              <a:t>natural System  </a:t>
            </a:r>
            <a:r>
              <a:rPr lang="en-GB" sz="900" dirty="0"/>
              <a:t>&lt;=        =&gt;</a:t>
            </a:r>
            <a:r>
              <a:rPr lang="en-GB" sz="900" b="1" dirty="0"/>
              <a:t>  </a:t>
            </a:r>
            <a:r>
              <a:rPr lang="en-GB" altLang="de-DE" sz="900" b="1" dirty="0" err="1"/>
              <a:t>managened</a:t>
            </a:r>
            <a:r>
              <a:rPr lang="en-GB" altLang="de-DE" sz="900" b="1" dirty="0"/>
              <a:t> System</a:t>
            </a:r>
            <a:endParaRPr lang="pt-BR" altLang="de-DE" sz="900" b="1" dirty="0"/>
          </a:p>
        </p:txBody>
      </p:sp>
      <p:sp>
        <p:nvSpPr>
          <p:cNvPr id="2" name="Title 1">
            <a:extLst>
              <a:ext uri="{FF2B5EF4-FFF2-40B4-BE49-F238E27FC236}">
                <a16:creationId xmlns:a16="http://schemas.microsoft.com/office/drawing/2014/main" id="{C9898B92-001B-47C5-8E60-C2399CAA2F68}"/>
              </a:ext>
            </a:extLst>
          </p:cNvPr>
          <p:cNvSpPr>
            <a:spLocks noGrp="1"/>
          </p:cNvSpPr>
          <p:nvPr>
            <p:ph type="title"/>
          </p:nvPr>
        </p:nvSpPr>
        <p:spPr/>
        <p:txBody>
          <a:bodyPr/>
          <a:lstStyle/>
          <a:p>
            <a:r>
              <a:rPr lang="de-DE" dirty="0"/>
              <a:t>Impact </a:t>
            </a:r>
            <a:r>
              <a:rPr lang="de-DE" dirty="0" err="1"/>
              <a:t>of</a:t>
            </a:r>
            <a:r>
              <a:rPr lang="de-DE" dirty="0"/>
              <a:t> </a:t>
            </a:r>
            <a:r>
              <a:rPr lang="de-DE" dirty="0" err="1"/>
              <a:t>management</a:t>
            </a:r>
            <a:r>
              <a:rPr lang="de-DE" dirty="0"/>
              <a:t> on </a:t>
            </a:r>
            <a:r>
              <a:rPr lang="de-DE" dirty="0" err="1"/>
              <a:t>river</a:t>
            </a:r>
            <a:r>
              <a:rPr lang="de-DE" dirty="0"/>
              <a:t> </a:t>
            </a:r>
            <a:r>
              <a:rPr lang="de-DE" dirty="0" err="1"/>
              <a:t>discharge</a:t>
            </a:r>
            <a:endParaRPr lang="en-DE" dirty="0"/>
          </a:p>
        </p:txBody>
      </p:sp>
    </p:spTree>
    <p:extLst>
      <p:ext uri="{BB962C8B-B14F-4D97-AF65-F5344CB8AC3E}">
        <p14:creationId xmlns:p14="http://schemas.microsoft.com/office/powerpoint/2010/main" val="2311635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59E02-1D6A-4D38-952A-CB36ECFA1AD2}"/>
              </a:ext>
            </a:extLst>
          </p:cNvPr>
          <p:cNvSpPr>
            <a:spLocks noGrp="1"/>
          </p:cNvSpPr>
          <p:nvPr>
            <p:ph type="title"/>
          </p:nvPr>
        </p:nvSpPr>
        <p:spPr/>
        <p:txBody>
          <a:bodyPr/>
          <a:lstStyle/>
          <a:p>
            <a:r>
              <a:rPr lang="de-DE" dirty="0"/>
              <a:t>Virtual </a:t>
            </a:r>
            <a:r>
              <a:rPr lang="de-DE" dirty="0" err="1"/>
              <a:t>water</a:t>
            </a:r>
            <a:r>
              <a:rPr lang="de-DE" dirty="0"/>
              <a:t> </a:t>
            </a:r>
            <a:r>
              <a:rPr lang="de-DE" dirty="0" err="1"/>
              <a:t>import</a:t>
            </a:r>
            <a:endParaRPr lang="en-DE" dirty="0"/>
          </a:p>
        </p:txBody>
      </p:sp>
      <p:sp>
        <p:nvSpPr>
          <p:cNvPr id="4" name="Slide Number Placeholder 3">
            <a:extLst>
              <a:ext uri="{FF2B5EF4-FFF2-40B4-BE49-F238E27FC236}">
                <a16:creationId xmlns:a16="http://schemas.microsoft.com/office/drawing/2014/main" id="{03DB43D0-81A5-42BD-9F59-B742E8CB267A}"/>
              </a:ext>
            </a:extLst>
          </p:cNvPr>
          <p:cNvSpPr>
            <a:spLocks noGrp="1"/>
          </p:cNvSpPr>
          <p:nvPr>
            <p:ph type="sldNum" sz="quarter" idx="16"/>
          </p:nvPr>
        </p:nvSpPr>
        <p:spPr/>
        <p:txBody>
          <a:bodyPr/>
          <a:lstStyle/>
          <a:p>
            <a:pPr>
              <a:defRPr/>
            </a:pPr>
            <a:r>
              <a:rPr lang="de-DE"/>
              <a:t>Seite </a:t>
            </a:r>
            <a:fld id="{959D87B1-1F1C-4319-8EA1-6710C33C6049}" type="slidenum">
              <a:rPr lang="de-DE" smtClean="0"/>
              <a:t>29</a:t>
            </a:fld>
            <a:endParaRPr lang="de-DE"/>
          </a:p>
        </p:txBody>
      </p:sp>
      <p:pic>
        <p:nvPicPr>
          <p:cNvPr id="6" name="Picture 5">
            <a:extLst>
              <a:ext uri="{FF2B5EF4-FFF2-40B4-BE49-F238E27FC236}">
                <a16:creationId xmlns:a16="http://schemas.microsoft.com/office/drawing/2014/main" id="{3B50E721-5FCC-42E1-89BA-60E1102302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419622"/>
            <a:ext cx="7149197" cy="2726312"/>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11ACF2D6-D302-427E-8F18-A1D413691903}"/>
              </a:ext>
            </a:extLst>
          </p:cNvPr>
          <p:cNvSpPr/>
          <p:nvPr/>
        </p:nvSpPr>
        <p:spPr>
          <a:xfrm>
            <a:off x="2915816" y="4459497"/>
            <a:ext cx="4572000" cy="307777"/>
          </a:xfrm>
          <a:prstGeom prst="rect">
            <a:avLst/>
          </a:prstGeom>
        </p:spPr>
        <p:txBody>
          <a:bodyPr>
            <a:spAutoFit/>
          </a:bodyPr>
          <a:lstStyle/>
          <a:p>
            <a:r>
              <a:rPr lang="nn-NO" sz="1400" dirty="0">
                <a:latin typeface="+mn-lt"/>
              </a:rPr>
              <a:t>Mekonnen, M.M. and Hoekstra, A.Y. (2011)</a:t>
            </a:r>
            <a:endParaRPr lang="en-DE" sz="1400" dirty="0">
              <a:latin typeface="+mn-lt"/>
            </a:endParaRPr>
          </a:p>
        </p:txBody>
      </p:sp>
    </p:spTree>
    <p:extLst>
      <p:ext uri="{BB962C8B-B14F-4D97-AF65-F5344CB8AC3E}">
        <p14:creationId xmlns:p14="http://schemas.microsoft.com/office/powerpoint/2010/main" val="1033649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ater Cycle - The Definitive Guide | Biology Dictionary">
            <a:extLst>
              <a:ext uri="{FF2B5EF4-FFF2-40B4-BE49-F238E27FC236}">
                <a16:creationId xmlns:a16="http://schemas.microsoft.com/office/drawing/2014/main" id="{C876D034-AF0F-4BB1-9B65-92E1F3801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320" y="1352989"/>
            <a:ext cx="1900238" cy="1357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Title 1">
            <a:extLst>
              <a:ext uri="{FF2B5EF4-FFF2-40B4-BE49-F238E27FC236}">
                <a16:creationId xmlns:a16="http://schemas.microsoft.com/office/drawing/2014/main" id="{9724FD67-7611-42F7-86A3-E9C954D1D720}"/>
              </a:ext>
            </a:extLst>
          </p:cNvPr>
          <p:cNvSpPr>
            <a:spLocks noGrp="1"/>
          </p:cNvSpPr>
          <p:nvPr>
            <p:ph type="title"/>
          </p:nvPr>
        </p:nvSpPr>
        <p:spPr/>
        <p:txBody>
          <a:bodyPr>
            <a:normAutofit/>
          </a:bodyPr>
          <a:lstStyle/>
          <a:p>
            <a:r>
              <a:rPr lang="de-DE" sz="3000" dirty="0" err="1"/>
              <a:t>What</a:t>
            </a:r>
            <a:r>
              <a:rPr lang="de-DE" sz="3000" dirty="0"/>
              <a:t> </a:t>
            </a:r>
            <a:r>
              <a:rPr lang="de-DE" sz="3000" dirty="0" err="1"/>
              <a:t>we</a:t>
            </a:r>
            <a:r>
              <a:rPr lang="de-DE" sz="3000" dirty="0"/>
              <a:t> will do</a:t>
            </a:r>
            <a:endParaRPr lang="en-DE" sz="3000" dirty="0"/>
          </a:p>
        </p:txBody>
      </p:sp>
      <p:sp>
        <p:nvSpPr>
          <p:cNvPr id="3" name="Content Placeholder 2">
            <a:extLst>
              <a:ext uri="{FF2B5EF4-FFF2-40B4-BE49-F238E27FC236}">
                <a16:creationId xmlns:a16="http://schemas.microsoft.com/office/drawing/2014/main" id="{B6908294-C71C-407B-892E-53FE72985B21}"/>
              </a:ext>
            </a:extLst>
          </p:cNvPr>
          <p:cNvSpPr>
            <a:spLocks noGrp="1"/>
          </p:cNvSpPr>
          <p:nvPr>
            <p:ph type="body" sz="quarter" idx="13"/>
          </p:nvPr>
        </p:nvSpPr>
        <p:spPr>
          <a:xfrm>
            <a:off x="179512" y="1711577"/>
            <a:ext cx="2143150" cy="1284000"/>
          </a:xfrm>
        </p:spPr>
        <p:txBody>
          <a:bodyPr/>
          <a:lstStyle/>
          <a:p>
            <a:pPr marL="0" indent="0">
              <a:buNone/>
            </a:pPr>
            <a:r>
              <a:rPr lang="en-GB" b="1" dirty="0"/>
              <a:t>Theory</a:t>
            </a:r>
            <a:br>
              <a:rPr lang="en-GB" b="1" dirty="0"/>
            </a:br>
            <a:r>
              <a:rPr lang="en-GB" sz="1050" b="1" dirty="0"/>
              <a:t>Background and conceptualization</a:t>
            </a:r>
            <a:endParaRPr lang="en-GB" b="1" dirty="0"/>
          </a:p>
        </p:txBody>
      </p:sp>
      <p:pic>
        <p:nvPicPr>
          <p:cNvPr id="5" name="Picture 4">
            <a:extLst>
              <a:ext uri="{FF2B5EF4-FFF2-40B4-BE49-F238E27FC236}">
                <a16:creationId xmlns:a16="http://schemas.microsoft.com/office/drawing/2014/main" id="{E1760A47-6FFA-4C15-B1A7-8ECAB4D647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857" b="15350"/>
          <a:stretch/>
        </p:blipFill>
        <p:spPr>
          <a:xfrm>
            <a:off x="6307683" y="104847"/>
            <a:ext cx="2750485" cy="1207430"/>
          </a:xfrm>
          <a:prstGeom prst="rect">
            <a:avLst/>
          </a:prstGeom>
        </p:spPr>
      </p:pic>
      <p:grpSp>
        <p:nvGrpSpPr>
          <p:cNvPr id="4" name="Group 3">
            <a:extLst>
              <a:ext uri="{FF2B5EF4-FFF2-40B4-BE49-F238E27FC236}">
                <a16:creationId xmlns:a16="http://schemas.microsoft.com/office/drawing/2014/main" id="{A40EF78B-BB53-4CA2-890F-5714AD1B6989}"/>
              </a:ext>
            </a:extLst>
          </p:cNvPr>
          <p:cNvGrpSpPr/>
          <p:nvPr/>
        </p:nvGrpSpPr>
        <p:grpSpPr>
          <a:xfrm>
            <a:off x="3419032" y="2031646"/>
            <a:ext cx="3088549" cy="1559116"/>
            <a:chOff x="3212982" y="2696620"/>
            <a:chExt cx="4118067" cy="2078821"/>
          </a:xfrm>
        </p:grpSpPr>
        <p:pic>
          <p:nvPicPr>
            <p:cNvPr id="19" name="Picture 18">
              <a:extLst>
                <a:ext uri="{FF2B5EF4-FFF2-40B4-BE49-F238E27FC236}">
                  <a16:creationId xmlns:a16="http://schemas.microsoft.com/office/drawing/2014/main" id="{B288B8F0-306E-410C-B4D2-BAFAE474BA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474" t="4261" r="5547" b="4605"/>
            <a:stretch/>
          </p:blipFill>
          <p:spPr>
            <a:xfrm>
              <a:off x="4799263" y="2696620"/>
              <a:ext cx="2531786" cy="20666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Content Placeholder 2">
              <a:extLst>
                <a:ext uri="{FF2B5EF4-FFF2-40B4-BE49-F238E27FC236}">
                  <a16:creationId xmlns:a16="http://schemas.microsoft.com/office/drawing/2014/main" id="{B86D5E38-AC5A-4AC4-884E-E7806CAA9887}"/>
                </a:ext>
              </a:extLst>
            </p:cNvPr>
            <p:cNvSpPr txBox="1">
              <a:spLocks/>
            </p:cNvSpPr>
            <p:nvPr/>
          </p:nvSpPr>
          <p:spPr>
            <a:xfrm>
              <a:off x="3212982" y="4049860"/>
              <a:ext cx="1774913" cy="725581"/>
            </a:xfrm>
            <a:prstGeom prst="rect">
              <a:avLst/>
            </a:prstGeom>
          </p:spPr>
          <p:txBody>
            <a:bodyPr vert="horz" lIns="68580" tIns="34290" rIns="68580" bIns="34290" rtlCol="0">
              <a:noAutofit/>
            </a:bodyPr>
            <a:lstStyle>
              <a:lvl1pPr marL="228600" indent="-228600" algn="l" defTabSz="914400" rtl="0" eaLnBrk="1" latinLnBrk="0" hangingPunct="1">
                <a:lnSpc>
                  <a:spcPct val="100000"/>
                </a:lnSpc>
                <a:spcBef>
                  <a:spcPts val="0"/>
                </a:spcBef>
                <a:spcAft>
                  <a:spcPts val="10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100" b="1" dirty="0"/>
                <a:t>Examples</a:t>
              </a:r>
              <a:br>
                <a:rPr lang="en-GB" sz="2100" b="1" dirty="0"/>
              </a:br>
              <a:r>
                <a:rPr lang="en-GB" sz="1050" b="1" dirty="0"/>
                <a:t>Modelling and interpretation</a:t>
              </a:r>
              <a:endParaRPr lang="en-GB" sz="2100" b="1" dirty="0"/>
            </a:p>
          </p:txBody>
        </p:sp>
      </p:grpSp>
      <p:grpSp>
        <p:nvGrpSpPr>
          <p:cNvPr id="8" name="Group 7">
            <a:extLst>
              <a:ext uri="{FF2B5EF4-FFF2-40B4-BE49-F238E27FC236}">
                <a16:creationId xmlns:a16="http://schemas.microsoft.com/office/drawing/2014/main" id="{CFFC1E5D-4484-4FC1-8190-B1A43AF5A0F3}"/>
              </a:ext>
            </a:extLst>
          </p:cNvPr>
          <p:cNvGrpSpPr/>
          <p:nvPr/>
        </p:nvGrpSpPr>
        <p:grpSpPr>
          <a:xfrm>
            <a:off x="5498286" y="3419219"/>
            <a:ext cx="3190112" cy="1090963"/>
            <a:chOff x="5423137" y="4658105"/>
            <a:chExt cx="4253483" cy="1454617"/>
          </a:xfrm>
        </p:grpSpPr>
        <p:sp>
          <p:nvSpPr>
            <p:cNvPr id="7" name="Content Placeholder 2">
              <a:extLst>
                <a:ext uri="{FF2B5EF4-FFF2-40B4-BE49-F238E27FC236}">
                  <a16:creationId xmlns:a16="http://schemas.microsoft.com/office/drawing/2014/main" id="{54F17345-25B7-48EA-97C7-38CEB85387F2}"/>
                </a:ext>
              </a:extLst>
            </p:cNvPr>
            <p:cNvSpPr txBox="1">
              <a:spLocks/>
            </p:cNvSpPr>
            <p:nvPr/>
          </p:nvSpPr>
          <p:spPr>
            <a:xfrm>
              <a:off x="5423137" y="4898977"/>
              <a:ext cx="2059313" cy="601914"/>
            </a:xfrm>
            <a:prstGeom prst="rect">
              <a:avLst/>
            </a:prstGeom>
          </p:spPr>
          <p:txBody>
            <a:bodyPr vert="horz" lIns="68580" tIns="34290" rIns="68580" bIns="34290" rtlCol="0">
              <a:noAutofit/>
            </a:bodyPr>
            <a:lstStyle>
              <a:lvl1pPr marL="228600" indent="-228600" algn="l" defTabSz="914400" rtl="0" eaLnBrk="1" latinLnBrk="0" hangingPunct="1">
                <a:lnSpc>
                  <a:spcPct val="100000"/>
                </a:lnSpc>
                <a:spcBef>
                  <a:spcPts val="0"/>
                </a:spcBef>
                <a:spcAft>
                  <a:spcPts val="10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100" b="1" dirty="0"/>
                <a:t>Application</a:t>
              </a:r>
              <a:br>
                <a:rPr lang="en-GB" sz="2100" b="1" dirty="0"/>
              </a:br>
              <a:r>
                <a:rPr lang="en-GB" sz="1050" b="1" dirty="0"/>
                <a:t>Presentation of selected topics</a:t>
              </a:r>
              <a:endParaRPr lang="en-GB" sz="2100" b="1" dirty="0"/>
            </a:p>
          </p:txBody>
        </p:sp>
        <p:pic>
          <p:nvPicPr>
            <p:cNvPr id="13" name="Picture 12">
              <a:extLst>
                <a:ext uri="{FF2B5EF4-FFF2-40B4-BE49-F238E27FC236}">
                  <a16:creationId xmlns:a16="http://schemas.microsoft.com/office/drawing/2014/main" id="{CF6A8A90-8226-4952-AD4B-1843F20D43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151" t="10774" r="8310"/>
            <a:stretch/>
          </p:blipFill>
          <p:spPr>
            <a:xfrm>
              <a:off x="7617307" y="4658105"/>
              <a:ext cx="2059313" cy="14546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extLst>
      <p:ext uri="{BB962C8B-B14F-4D97-AF65-F5344CB8AC3E}">
        <p14:creationId xmlns:p14="http://schemas.microsoft.com/office/powerpoint/2010/main" val="97551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4092A-85B6-4B32-9D21-0B9D4F661D2E}"/>
              </a:ext>
            </a:extLst>
          </p:cNvPr>
          <p:cNvSpPr>
            <a:spLocks noGrp="1"/>
          </p:cNvSpPr>
          <p:nvPr>
            <p:ph type="title"/>
          </p:nvPr>
        </p:nvSpPr>
        <p:spPr/>
        <p:txBody>
          <a:bodyPr/>
          <a:lstStyle/>
          <a:p>
            <a:r>
              <a:rPr lang="de-DE" dirty="0"/>
              <a:t>Share </a:t>
            </a:r>
            <a:r>
              <a:rPr lang="de-DE" dirty="0" err="1"/>
              <a:t>of</a:t>
            </a:r>
            <a:r>
              <a:rPr lang="de-DE" dirty="0"/>
              <a:t> hydropower per </a:t>
            </a:r>
            <a:r>
              <a:rPr lang="de-DE" dirty="0" err="1"/>
              <a:t>capita</a:t>
            </a:r>
            <a:endParaRPr lang="en-DE" dirty="0"/>
          </a:p>
        </p:txBody>
      </p:sp>
      <p:sp>
        <p:nvSpPr>
          <p:cNvPr id="4" name="Slide Number Placeholder 3">
            <a:extLst>
              <a:ext uri="{FF2B5EF4-FFF2-40B4-BE49-F238E27FC236}">
                <a16:creationId xmlns:a16="http://schemas.microsoft.com/office/drawing/2014/main" id="{5995F662-53AB-4C1B-B3F2-63BF71A6AD0C}"/>
              </a:ext>
            </a:extLst>
          </p:cNvPr>
          <p:cNvSpPr>
            <a:spLocks noGrp="1"/>
          </p:cNvSpPr>
          <p:nvPr>
            <p:ph type="sldNum" sz="quarter" idx="16"/>
          </p:nvPr>
        </p:nvSpPr>
        <p:spPr/>
        <p:txBody>
          <a:bodyPr/>
          <a:lstStyle/>
          <a:p>
            <a:pPr>
              <a:defRPr/>
            </a:pPr>
            <a:r>
              <a:rPr lang="de-DE"/>
              <a:t>Seite </a:t>
            </a:r>
            <a:fld id="{959D87B1-1F1C-4319-8EA1-6710C33C6049}" type="slidenum">
              <a:rPr lang="de-DE" smtClean="0"/>
              <a:t>30</a:t>
            </a:fld>
            <a:endParaRPr lang="de-DE"/>
          </a:p>
        </p:txBody>
      </p:sp>
      <p:pic>
        <p:nvPicPr>
          <p:cNvPr id="5" name="Picture 4">
            <a:extLst>
              <a:ext uri="{FF2B5EF4-FFF2-40B4-BE49-F238E27FC236}">
                <a16:creationId xmlns:a16="http://schemas.microsoft.com/office/drawing/2014/main" id="{F078A5E9-3ED7-43A0-8B0B-68368988245D}"/>
              </a:ext>
            </a:extLst>
          </p:cNvPr>
          <p:cNvPicPr>
            <a:picLocks noChangeAspect="1"/>
          </p:cNvPicPr>
          <p:nvPr/>
        </p:nvPicPr>
        <p:blipFill rotWithShape="1">
          <a:blip r:embed="rId2"/>
          <a:srcRect l="23226" t="33694" r="24013" b="7012"/>
          <a:stretch/>
        </p:blipFill>
        <p:spPr>
          <a:xfrm>
            <a:off x="1516995" y="1275606"/>
            <a:ext cx="5935325" cy="35434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6783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EADF3-7A53-40D9-B1E2-3B55EAFEAC50}"/>
              </a:ext>
            </a:extLst>
          </p:cNvPr>
          <p:cNvSpPr>
            <a:spLocks noGrp="1"/>
          </p:cNvSpPr>
          <p:nvPr>
            <p:ph type="title"/>
          </p:nvPr>
        </p:nvSpPr>
        <p:spPr/>
        <p:txBody>
          <a:bodyPr/>
          <a:lstStyle/>
          <a:p>
            <a:r>
              <a:rPr lang="de-DE" dirty="0"/>
              <a:t>Integrated </a:t>
            </a:r>
            <a:r>
              <a:rPr lang="de-DE" dirty="0" err="1"/>
              <a:t>water</a:t>
            </a:r>
            <a:r>
              <a:rPr lang="de-DE" dirty="0"/>
              <a:t> </a:t>
            </a:r>
            <a:r>
              <a:rPr lang="de-DE" dirty="0" err="1"/>
              <a:t>management</a:t>
            </a:r>
            <a:endParaRPr lang="en-DE" dirty="0"/>
          </a:p>
        </p:txBody>
      </p:sp>
      <p:sp>
        <p:nvSpPr>
          <p:cNvPr id="3" name="Text Placeholder 2">
            <a:extLst>
              <a:ext uri="{FF2B5EF4-FFF2-40B4-BE49-F238E27FC236}">
                <a16:creationId xmlns:a16="http://schemas.microsoft.com/office/drawing/2014/main" id="{8387AAF5-3E55-43AD-ACBC-89AC5FDD22EE}"/>
              </a:ext>
            </a:extLst>
          </p:cNvPr>
          <p:cNvSpPr>
            <a:spLocks noGrp="1"/>
          </p:cNvSpPr>
          <p:nvPr>
            <p:ph type="body" sz="quarter" idx="13"/>
          </p:nvPr>
        </p:nvSpPr>
        <p:spPr/>
        <p:txBody>
          <a:bodyPr>
            <a:normAutofit fontScale="85000" lnSpcReduction="10000"/>
          </a:bodyPr>
          <a:lstStyle/>
          <a:p>
            <a:pPr marL="0" indent="0">
              <a:lnSpc>
                <a:spcPct val="120000"/>
              </a:lnSpc>
              <a:buNone/>
            </a:pPr>
            <a:r>
              <a:rPr lang="en-US" sz="2200" dirty="0">
                <a:solidFill>
                  <a:srgbClr val="0070C0"/>
                </a:solidFill>
                <a:latin typeface="+mn-lt"/>
              </a:rPr>
              <a:t>Integrated water resources management:</a:t>
            </a:r>
          </a:p>
          <a:p>
            <a:pPr>
              <a:lnSpc>
                <a:spcPct val="120000"/>
              </a:lnSpc>
            </a:pPr>
            <a:r>
              <a:rPr lang="en-US" sz="1700" dirty="0">
                <a:latin typeface="+mn-lt"/>
              </a:rPr>
              <a:t>Integrated water resources management (IWRM) has been defined by the Global Water Partnership (GWP) as "a process which promotes the coordinated development and management of water, land and related resources, in order to maximize the resultant economic and social welfare in an equitable manner without compromising the sustainability of vital ecosystems".</a:t>
            </a:r>
          </a:p>
          <a:p>
            <a:pPr marL="0" indent="0">
              <a:lnSpc>
                <a:spcPct val="120000"/>
              </a:lnSpc>
              <a:buNone/>
            </a:pPr>
            <a:r>
              <a:rPr lang="en-US" sz="2200" dirty="0">
                <a:solidFill>
                  <a:srgbClr val="0070C0"/>
                </a:solidFill>
                <a:latin typeface="+mn-lt"/>
              </a:rPr>
              <a:t>Integrated river basin management:</a:t>
            </a:r>
          </a:p>
          <a:p>
            <a:pPr>
              <a:lnSpc>
                <a:spcPct val="120000"/>
              </a:lnSpc>
            </a:pPr>
            <a:r>
              <a:rPr lang="en-US" sz="1700" dirty="0">
                <a:latin typeface="+mn-lt"/>
              </a:rPr>
              <a:t>Integrated River Basin Management (IRBM) </a:t>
            </a:r>
            <a:r>
              <a:rPr lang="en-US" sz="1700" dirty="0" err="1">
                <a:latin typeface="+mn-lt"/>
              </a:rPr>
              <a:t>emphasises</a:t>
            </a:r>
            <a:r>
              <a:rPr lang="en-US" sz="1700" dirty="0">
                <a:latin typeface="+mn-lt"/>
              </a:rPr>
              <a:t> cross-disciplinary coordination of water, land and related resources in a river basin, watershed or catchment to achieve long-term sustainability. </a:t>
            </a:r>
          </a:p>
          <a:p>
            <a:pPr>
              <a:lnSpc>
                <a:spcPct val="120000"/>
              </a:lnSpc>
            </a:pPr>
            <a:r>
              <a:rPr lang="en-US" sz="1700" dirty="0">
                <a:latin typeface="+mn-lt"/>
              </a:rPr>
              <a:t>IRBM highlights the importance of ecosystem function in the long term, and reminds us that an integration of policies, decisions and costs are necessary across a multitude of sectors.</a:t>
            </a:r>
            <a:endParaRPr lang="en-DE" sz="1700" dirty="0">
              <a:latin typeface="+mn-lt"/>
            </a:endParaRPr>
          </a:p>
        </p:txBody>
      </p:sp>
      <p:sp>
        <p:nvSpPr>
          <p:cNvPr id="4" name="Slide Number Placeholder 3">
            <a:extLst>
              <a:ext uri="{FF2B5EF4-FFF2-40B4-BE49-F238E27FC236}">
                <a16:creationId xmlns:a16="http://schemas.microsoft.com/office/drawing/2014/main" id="{59EA704A-C026-47BB-82A8-FA01E3103120}"/>
              </a:ext>
            </a:extLst>
          </p:cNvPr>
          <p:cNvSpPr>
            <a:spLocks noGrp="1"/>
          </p:cNvSpPr>
          <p:nvPr>
            <p:ph type="sldNum" sz="quarter" idx="16"/>
          </p:nvPr>
        </p:nvSpPr>
        <p:spPr/>
        <p:txBody>
          <a:bodyPr/>
          <a:lstStyle/>
          <a:p>
            <a:pPr>
              <a:defRPr/>
            </a:pPr>
            <a:r>
              <a:rPr lang="de-DE"/>
              <a:t>Seite </a:t>
            </a:r>
            <a:fld id="{959D87B1-1F1C-4319-8EA1-6710C33C6049}" type="slidenum">
              <a:rPr lang="de-DE" smtClean="0"/>
              <a:t>31</a:t>
            </a:fld>
            <a:endParaRPr lang="de-DE"/>
          </a:p>
        </p:txBody>
      </p:sp>
    </p:spTree>
    <p:extLst>
      <p:ext uri="{BB962C8B-B14F-4D97-AF65-F5344CB8AC3E}">
        <p14:creationId xmlns:p14="http://schemas.microsoft.com/office/powerpoint/2010/main" val="1168090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1169194" y="4743450"/>
            <a:ext cx="432197" cy="325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431"/>
              </a:spcAft>
            </a:pPr>
            <a:fld id="{E89B0ABF-CA24-49BB-816B-73E920D0AD33}" type="slidenum">
              <a:rPr lang="de-DE" altLang="en-US" sz="1050">
                <a:solidFill>
                  <a:srgbClr val="316395"/>
                </a:solidFill>
                <a:latin typeface="Tahoma" pitchFamily="34" charset="0"/>
              </a:rPr>
              <a:pPr algn="ctr" eaLnBrk="1" hangingPunct="1">
                <a:spcBef>
                  <a:spcPct val="0"/>
                </a:spcBef>
                <a:spcAft>
                  <a:spcPts val="431"/>
                </a:spcAft>
              </a:pPr>
              <a:t>32</a:t>
            </a:fld>
            <a:endParaRPr lang="de-DE" altLang="en-US" sz="1050">
              <a:solidFill>
                <a:srgbClr val="316395"/>
              </a:solidFill>
              <a:latin typeface="Tahoma" pitchFamily="34" charset="0"/>
            </a:endParaRPr>
          </a:p>
        </p:txBody>
      </p:sp>
      <p:sp>
        <p:nvSpPr>
          <p:cNvPr id="26627" name="Text Box 2"/>
          <p:cNvSpPr txBox="1">
            <a:spLocks noChangeArrowheads="1"/>
          </p:cNvSpPr>
          <p:nvPr/>
        </p:nvSpPr>
        <p:spPr bwMode="auto">
          <a:xfrm>
            <a:off x="1709738" y="0"/>
            <a:ext cx="6020991"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431"/>
              </a:spcAft>
            </a:pPr>
            <a:r>
              <a:rPr lang="de-DE" altLang="en-US" sz="2100" b="1" dirty="0">
                <a:solidFill>
                  <a:srgbClr val="FFFFFF"/>
                </a:solidFill>
              </a:rPr>
              <a:t>Einführung</a:t>
            </a:r>
          </a:p>
          <a:p>
            <a:pPr algn="ctr" eaLnBrk="1" hangingPunct="1">
              <a:spcBef>
                <a:spcPct val="0"/>
              </a:spcBef>
              <a:spcAft>
                <a:spcPts val="431"/>
              </a:spcAft>
            </a:pPr>
            <a:r>
              <a:rPr lang="de-DE" altLang="en-US" sz="1800" b="1" dirty="0">
                <a:solidFill>
                  <a:srgbClr val="FFFFFF"/>
                </a:solidFill>
              </a:rPr>
              <a:t>1.2 Aufgaben der wasserwirtschaftlichen Planung</a:t>
            </a:r>
          </a:p>
        </p:txBody>
      </p:sp>
      <p:sp>
        <p:nvSpPr>
          <p:cNvPr id="26628" name="Text Box 3"/>
          <p:cNvSpPr txBox="1">
            <a:spLocks noChangeArrowheads="1"/>
          </p:cNvSpPr>
          <p:nvPr/>
        </p:nvSpPr>
        <p:spPr bwMode="auto">
          <a:xfrm>
            <a:off x="717748" y="1347614"/>
            <a:ext cx="7094612" cy="3995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431"/>
              </a:spcAft>
            </a:pPr>
            <a:r>
              <a:rPr lang="en-US" altLang="en-US" sz="1800" b="1" dirty="0">
                <a:latin typeface="+mn-lt"/>
              </a:rPr>
              <a:t>Since Sept. 14, 2001, the EU Water Framework Directive has been in effect in the states of the European Union: </a:t>
            </a:r>
          </a:p>
          <a:p>
            <a:pPr marL="285750" indent="-285750" eaLnBrk="1" hangingPunct="1">
              <a:spcBef>
                <a:spcPct val="0"/>
              </a:spcBef>
              <a:spcAft>
                <a:spcPts val="431"/>
              </a:spcAft>
              <a:buFont typeface="Arial" panose="020B0604020202020204" pitchFamily="34" charset="0"/>
              <a:buChar char="•"/>
            </a:pPr>
            <a:r>
              <a:rPr lang="en-US" altLang="en-US" sz="1800" dirty="0">
                <a:latin typeface="+mn-lt"/>
              </a:rPr>
              <a:t>Directive establishing a framework for Community action in the field of water policy - Water Framework Directive (WFD)</a:t>
            </a:r>
          </a:p>
          <a:p>
            <a:pPr marL="285750" indent="-285750" eaLnBrk="1" hangingPunct="1">
              <a:spcBef>
                <a:spcPct val="0"/>
              </a:spcBef>
              <a:spcAft>
                <a:spcPts val="431"/>
              </a:spcAft>
              <a:buFont typeface="Arial" panose="020B0604020202020204" pitchFamily="34" charset="0"/>
              <a:buChar char="•"/>
            </a:pPr>
            <a:r>
              <a:rPr lang="en-US" altLang="en-US" sz="1800" dirty="0">
                <a:latin typeface="+mn-lt"/>
              </a:rPr>
              <a:t>Management plans for entire river basins  </a:t>
            </a:r>
          </a:p>
          <a:p>
            <a:pPr marL="285750" indent="-285750" eaLnBrk="1" hangingPunct="1">
              <a:spcBef>
                <a:spcPct val="0"/>
              </a:spcBef>
              <a:spcAft>
                <a:spcPts val="431"/>
              </a:spcAft>
              <a:buFont typeface="Arial" panose="020B0604020202020204" pitchFamily="34" charset="0"/>
              <a:buChar char="•"/>
            </a:pPr>
            <a:r>
              <a:rPr lang="en-US" altLang="en-US" sz="1800" dirty="0">
                <a:latin typeface="+mn-lt"/>
              </a:rPr>
              <a:t>Focus on the protection and improvement of aquatic ecosystems </a:t>
            </a:r>
          </a:p>
          <a:p>
            <a:pPr marL="285750" indent="-285750" eaLnBrk="1" hangingPunct="1">
              <a:spcBef>
                <a:spcPct val="0"/>
              </a:spcBef>
              <a:spcAft>
                <a:spcPts val="431"/>
              </a:spcAft>
              <a:buFont typeface="Arial" panose="020B0604020202020204" pitchFamily="34" charset="0"/>
              <a:buChar char="•"/>
            </a:pPr>
            <a:r>
              <a:rPr lang="en-US" altLang="en-US" sz="1800" dirty="0">
                <a:latin typeface="+mn-lt"/>
              </a:rPr>
              <a:t>The promotion of sustainable use of water resources</a:t>
            </a:r>
          </a:p>
          <a:p>
            <a:pPr marL="285750" indent="-285750" eaLnBrk="1" hangingPunct="1">
              <a:spcBef>
                <a:spcPct val="0"/>
              </a:spcBef>
              <a:spcAft>
                <a:spcPts val="431"/>
              </a:spcAft>
              <a:buFont typeface="Arial" panose="020B0604020202020204" pitchFamily="34" charset="0"/>
              <a:buChar char="•"/>
            </a:pPr>
            <a:r>
              <a:rPr lang="en-US" altLang="en-US" sz="1800" dirty="0">
                <a:latin typeface="+mn-lt"/>
              </a:rPr>
              <a:t>Reduction of water pollution by hazardous substances in accordance with marine protection agreements </a:t>
            </a:r>
          </a:p>
          <a:p>
            <a:pPr marL="285750" indent="-285750" eaLnBrk="1" hangingPunct="1">
              <a:spcBef>
                <a:spcPct val="0"/>
              </a:spcBef>
              <a:spcAft>
                <a:spcPts val="431"/>
              </a:spcAft>
              <a:buFont typeface="Arial" panose="020B0604020202020204" pitchFamily="34" charset="0"/>
              <a:buChar char="•"/>
            </a:pPr>
            <a:r>
              <a:rPr lang="en-US" altLang="en-US" sz="1800" dirty="0">
                <a:latin typeface="+mn-lt"/>
              </a:rPr>
              <a:t>Reduction of the ecological impact of floods and droughts</a:t>
            </a:r>
            <a:endParaRPr lang="de-DE" altLang="en-US" sz="1500" dirty="0">
              <a:latin typeface="+mn-lt"/>
            </a:endParaRPr>
          </a:p>
        </p:txBody>
      </p:sp>
      <p:sp>
        <p:nvSpPr>
          <p:cNvPr id="5" name="Title 1">
            <a:extLst>
              <a:ext uri="{FF2B5EF4-FFF2-40B4-BE49-F238E27FC236}">
                <a16:creationId xmlns:a16="http://schemas.microsoft.com/office/drawing/2014/main" id="{7372911F-66AF-4DAB-B3C6-3CF18D951D4B}"/>
              </a:ext>
            </a:extLst>
          </p:cNvPr>
          <p:cNvSpPr txBox="1">
            <a:spLocks/>
          </p:cNvSpPr>
          <p:nvPr/>
        </p:nvSpPr>
        <p:spPr>
          <a:xfrm>
            <a:off x="539552" y="633318"/>
            <a:ext cx="7886700" cy="521198"/>
          </a:xfrm>
          <a:prstGeom prst="rect">
            <a:avLst/>
          </a:prstGeom>
        </p:spPr>
        <p:txBody>
          <a:bodyPr/>
          <a:lstStyle>
            <a:lvl1pPr algn="l" defTabSz="685800">
              <a:lnSpc>
                <a:spcPct val="90000"/>
              </a:lnSpc>
              <a:spcBef>
                <a:spcPts val="0"/>
              </a:spcBef>
              <a:buNone/>
              <a:defRPr sz="2400" b="1">
                <a:solidFill>
                  <a:srgbClr val="2F5942"/>
                </a:solidFill>
                <a:latin typeface="+mn-lt"/>
                <a:ea typeface="+mj-ea"/>
                <a:cs typeface="Arial"/>
              </a:defRPr>
            </a:lvl1pPr>
          </a:lstStyle>
          <a:p>
            <a:pPr eaLnBrk="1" fontAlgn="auto" hangingPunct="1">
              <a:spcAft>
                <a:spcPts val="0"/>
              </a:spcAft>
            </a:pPr>
            <a:r>
              <a:rPr lang="de-DE" kern="0" dirty="0"/>
              <a:t>The European </a:t>
            </a:r>
            <a:r>
              <a:rPr lang="de-DE" kern="0" dirty="0" err="1"/>
              <a:t>Water</a:t>
            </a:r>
            <a:r>
              <a:rPr lang="de-DE" kern="0" dirty="0"/>
              <a:t> Framework </a:t>
            </a:r>
            <a:r>
              <a:rPr lang="de-DE" kern="0" dirty="0" err="1"/>
              <a:t>Directive</a:t>
            </a:r>
            <a:r>
              <a:rPr lang="de-DE" kern="0" dirty="0"/>
              <a:t> (WFD)</a:t>
            </a:r>
            <a:endParaRPr lang="en-DE" kern="0"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2"/>
          <p:cNvSpPr txBox="1">
            <a:spLocks noChangeArrowheads="1"/>
          </p:cNvSpPr>
          <p:nvPr/>
        </p:nvSpPr>
        <p:spPr bwMode="auto">
          <a:xfrm>
            <a:off x="1709738" y="0"/>
            <a:ext cx="6020991" cy="627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431"/>
              </a:spcAft>
            </a:pPr>
            <a:r>
              <a:rPr lang="de-DE" altLang="en-US" sz="2100" b="1" dirty="0">
                <a:solidFill>
                  <a:srgbClr val="FFFFFF"/>
                </a:solidFill>
              </a:rPr>
              <a:t>Einführung</a:t>
            </a:r>
          </a:p>
          <a:p>
            <a:pPr algn="ctr" eaLnBrk="1" hangingPunct="1">
              <a:spcBef>
                <a:spcPct val="0"/>
              </a:spcBef>
              <a:spcAft>
                <a:spcPts val="431"/>
              </a:spcAft>
            </a:pPr>
            <a:r>
              <a:rPr lang="de-DE" altLang="en-US" sz="1800" b="1" dirty="0">
                <a:solidFill>
                  <a:srgbClr val="FFFFFF"/>
                </a:solidFill>
              </a:rPr>
              <a:t>1.2 Aufgaben der wasserwirtschaftlichen Planung</a:t>
            </a:r>
          </a:p>
        </p:txBody>
      </p:sp>
      <p:sp>
        <p:nvSpPr>
          <p:cNvPr id="2" name="TextBox 1">
            <a:extLst>
              <a:ext uri="{FF2B5EF4-FFF2-40B4-BE49-F238E27FC236}">
                <a16:creationId xmlns:a16="http://schemas.microsoft.com/office/drawing/2014/main" id="{6E9120D8-4E25-43D4-91F6-C7DE90E26007}"/>
              </a:ext>
            </a:extLst>
          </p:cNvPr>
          <p:cNvSpPr txBox="1"/>
          <p:nvPr/>
        </p:nvSpPr>
        <p:spPr bwMode="auto">
          <a:xfrm>
            <a:off x="323528" y="1275606"/>
            <a:ext cx="8170444" cy="3262432"/>
          </a:xfrm>
          <a:prstGeom prst="rect">
            <a:avLst/>
          </a:prstGeom>
          <a:noFill/>
        </p:spPr>
        <p:txBody>
          <a:bodyPr wrap="square" rtlCol="0">
            <a:spAutoFit/>
          </a:bodyPr>
          <a:lstStyle/>
          <a:p>
            <a:pPr>
              <a:spcAft>
                <a:spcPts val="600"/>
              </a:spcAft>
            </a:pPr>
            <a:r>
              <a:rPr lang="en-US" sz="1800" dirty="0">
                <a:solidFill>
                  <a:srgbClr val="0070C0"/>
                </a:solidFill>
                <a:latin typeface="+mn-lt"/>
              </a:rPr>
              <a:t>The Directive aims for 'good status' for all ground and surface waters (rivers, lakes, transitional waters, and coastal waters) in the EU. </a:t>
            </a:r>
          </a:p>
          <a:p>
            <a:pPr>
              <a:spcAft>
                <a:spcPts val="600"/>
              </a:spcAft>
            </a:pPr>
            <a:r>
              <a:rPr lang="en-US" sz="1800" dirty="0">
                <a:latin typeface="+mn-lt"/>
              </a:rPr>
              <a:t>The ecological and chemical status of surface waters are assessed according to the following criteria (see also: freshwater environmental quality parameters): </a:t>
            </a:r>
          </a:p>
          <a:p>
            <a:pPr marL="285750" indent="-285750">
              <a:spcAft>
                <a:spcPts val="600"/>
              </a:spcAft>
              <a:buFont typeface="Arial" panose="020B0604020202020204" pitchFamily="34" charset="0"/>
              <a:buChar char="•"/>
            </a:pPr>
            <a:r>
              <a:rPr lang="en-US" sz="1400" dirty="0">
                <a:latin typeface="+mn-lt"/>
              </a:rPr>
              <a:t>Biological quality (fish, benthic invertebrates, aquatic flora)</a:t>
            </a:r>
          </a:p>
          <a:p>
            <a:pPr marL="285750" indent="-285750">
              <a:spcAft>
                <a:spcPts val="600"/>
              </a:spcAft>
              <a:buFont typeface="Arial" panose="020B0604020202020204" pitchFamily="34" charset="0"/>
              <a:buChar char="•"/>
            </a:pPr>
            <a:r>
              <a:rPr lang="en-US" sz="1400" dirty="0" err="1">
                <a:latin typeface="+mn-lt"/>
              </a:rPr>
              <a:t>Hydromorphological</a:t>
            </a:r>
            <a:r>
              <a:rPr lang="en-US" sz="1400" dirty="0">
                <a:latin typeface="+mn-lt"/>
              </a:rPr>
              <a:t> quality such as river bank structure, river continuity or substrate of the river bed</a:t>
            </a:r>
          </a:p>
          <a:p>
            <a:pPr marL="285750" indent="-285750">
              <a:spcAft>
                <a:spcPts val="600"/>
              </a:spcAft>
              <a:buFont typeface="Arial" panose="020B0604020202020204" pitchFamily="34" charset="0"/>
              <a:buChar char="•"/>
            </a:pPr>
            <a:r>
              <a:rPr lang="en-US" sz="1400" dirty="0">
                <a:latin typeface="+mn-lt"/>
              </a:rPr>
              <a:t>Physical-chemical quality such as temperature, oxygenation and nutrient conditions</a:t>
            </a:r>
          </a:p>
          <a:p>
            <a:pPr marL="285750" indent="-285750">
              <a:spcAft>
                <a:spcPts val="600"/>
              </a:spcAft>
              <a:buFont typeface="Arial" panose="020B0604020202020204" pitchFamily="34" charset="0"/>
              <a:buChar char="•"/>
            </a:pPr>
            <a:r>
              <a:rPr lang="en-US" sz="1400" dirty="0">
                <a:latin typeface="+mn-lt"/>
              </a:rPr>
              <a:t>Chemical quality that refers to environmental quality standards for river basin specific pollutants. </a:t>
            </a:r>
          </a:p>
          <a:p>
            <a:pPr>
              <a:spcAft>
                <a:spcPts val="600"/>
              </a:spcAft>
            </a:pPr>
            <a:r>
              <a:rPr lang="en-US" sz="1600" dirty="0">
                <a:latin typeface="+mn-lt"/>
              </a:rPr>
              <a:t>These standards specify maximum concentrations for specific water pollutants. If even one such concentration is exceeded, the water body will not be classed as having a “good ecological status”.</a:t>
            </a:r>
          </a:p>
        </p:txBody>
      </p:sp>
      <p:sp>
        <p:nvSpPr>
          <p:cNvPr id="3" name="Title 2">
            <a:extLst>
              <a:ext uri="{FF2B5EF4-FFF2-40B4-BE49-F238E27FC236}">
                <a16:creationId xmlns:a16="http://schemas.microsoft.com/office/drawing/2014/main" id="{09B07EB4-FC8D-47CC-BD64-80CC086CB1DD}"/>
              </a:ext>
            </a:extLst>
          </p:cNvPr>
          <p:cNvSpPr>
            <a:spLocks noGrp="1"/>
          </p:cNvSpPr>
          <p:nvPr>
            <p:ph type="title"/>
          </p:nvPr>
        </p:nvSpPr>
        <p:spPr/>
        <p:txBody>
          <a:bodyPr/>
          <a:lstStyle/>
          <a:p>
            <a:r>
              <a:rPr lang="de-DE" dirty="0"/>
              <a:t>WFD</a:t>
            </a:r>
            <a:endParaRPr lang="en-DE"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10872-9D13-451E-999E-A2A477B48924}"/>
              </a:ext>
            </a:extLst>
          </p:cNvPr>
          <p:cNvSpPr>
            <a:spLocks noGrp="1"/>
          </p:cNvSpPr>
          <p:nvPr>
            <p:ph type="title"/>
          </p:nvPr>
        </p:nvSpPr>
        <p:spPr/>
        <p:txBody>
          <a:bodyPr/>
          <a:lstStyle/>
          <a:p>
            <a:r>
              <a:rPr lang="de-DE" dirty="0"/>
              <a:t>The European </a:t>
            </a:r>
            <a:r>
              <a:rPr lang="de-DE" dirty="0" err="1"/>
              <a:t>Water</a:t>
            </a:r>
            <a:r>
              <a:rPr lang="de-DE" dirty="0"/>
              <a:t> Framework </a:t>
            </a:r>
            <a:r>
              <a:rPr lang="de-DE" dirty="0" err="1"/>
              <a:t>Directive</a:t>
            </a:r>
            <a:endParaRPr lang="en-DE" dirty="0"/>
          </a:p>
        </p:txBody>
      </p:sp>
      <p:sp>
        <p:nvSpPr>
          <p:cNvPr id="7" name="Text Placeholder 6">
            <a:extLst>
              <a:ext uri="{FF2B5EF4-FFF2-40B4-BE49-F238E27FC236}">
                <a16:creationId xmlns:a16="http://schemas.microsoft.com/office/drawing/2014/main" id="{BC447194-4521-4F93-869B-4B90B7FE16B2}"/>
              </a:ext>
            </a:extLst>
          </p:cNvPr>
          <p:cNvSpPr>
            <a:spLocks noGrp="1"/>
          </p:cNvSpPr>
          <p:nvPr>
            <p:ph type="body" sz="quarter" idx="13"/>
          </p:nvPr>
        </p:nvSpPr>
        <p:spPr/>
        <p:txBody>
          <a:bodyPr/>
          <a:lstStyle/>
          <a:p>
            <a:endParaRPr lang="en-DE"/>
          </a:p>
        </p:txBody>
      </p:sp>
      <p:sp>
        <p:nvSpPr>
          <p:cNvPr id="4" name="Slide Number Placeholder 3">
            <a:extLst>
              <a:ext uri="{FF2B5EF4-FFF2-40B4-BE49-F238E27FC236}">
                <a16:creationId xmlns:a16="http://schemas.microsoft.com/office/drawing/2014/main" id="{10B4E761-EF71-4E35-95E2-9FDAD915FBD8}"/>
              </a:ext>
            </a:extLst>
          </p:cNvPr>
          <p:cNvSpPr>
            <a:spLocks noGrp="1"/>
          </p:cNvSpPr>
          <p:nvPr>
            <p:ph type="sldNum" sz="quarter" idx="16"/>
          </p:nvPr>
        </p:nvSpPr>
        <p:spPr/>
        <p:txBody>
          <a:bodyPr/>
          <a:lstStyle/>
          <a:p>
            <a:pPr>
              <a:defRPr/>
            </a:pPr>
            <a:r>
              <a:rPr lang="de-DE"/>
              <a:t>Seite </a:t>
            </a:r>
            <a:fld id="{959D87B1-1F1C-4319-8EA1-6710C33C6049}" type="slidenum">
              <a:rPr lang="de-DE" smtClean="0"/>
              <a:t>34</a:t>
            </a:fld>
            <a:endParaRPr lang="de-DE"/>
          </a:p>
        </p:txBody>
      </p:sp>
      <p:pic>
        <p:nvPicPr>
          <p:cNvPr id="6" name="Picture 5">
            <a:extLst>
              <a:ext uri="{FF2B5EF4-FFF2-40B4-BE49-F238E27FC236}">
                <a16:creationId xmlns:a16="http://schemas.microsoft.com/office/drawing/2014/main" id="{78AB6C3F-BDEA-4FCA-8095-5801C0D312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8786" y="1491854"/>
            <a:ext cx="3435069" cy="29738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3987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275606"/>
            <a:ext cx="5688285" cy="36693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Lst>
        </p:spPr>
      </p:pic>
      <p:sp>
        <p:nvSpPr>
          <p:cNvPr id="5" name="Title 4">
            <a:extLst>
              <a:ext uri="{FF2B5EF4-FFF2-40B4-BE49-F238E27FC236}">
                <a16:creationId xmlns:a16="http://schemas.microsoft.com/office/drawing/2014/main" id="{191A0D5B-8726-49F8-8256-2C7617CAFEEA}"/>
              </a:ext>
            </a:extLst>
          </p:cNvPr>
          <p:cNvSpPr>
            <a:spLocks noGrp="1"/>
          </p:cNvSpPr>
          <p:nvPr>
            <p:ph type="title"/>
          </p:nvPr>
        </p:nvSpPr>
        <p:spPr/>
        <p:txBody>
          <a:bodyPr/>
          <a:lstStyle/>
          <a:p>
            <a:r>
              <a:rPr lang="de-DE" dirty="0"/>
              <a:t>The European </a:t>
            </a:r>
            <a:r>
              <a:rPr lang="de-DE" dirty="0" err="1"/>
              <a:t>Water</a:t>
            </a:r>
            <a:r>
              <a:rPr lang="de-DE" dirty="0"/>
              <a:t> Framework </a:t>
            </a:r>
            <a:r>
              <a:rPr lang="de-DE" dirty="0" err="1"/>
              <a:t>Directive</a:t>
            </a:r>
            <a:endParaRPr lang="en-DE" dirty="0"/>
          </a:p>
        </p:txBody>
      </p:sp>
    </p:spTree>
    <p:extLst>
      <p:ext uri="{BB962C8B-B14F-4D97-AF65-F5344CB8AC3E}">
        <p14:creationId xmlns:p14="http://schemas.microsoft.com/office/powerpoint/2010/main" val="2741769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36</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t>WEF Nexus </a:t>
            </a:r>
            <a:r>
              <a:rPr lang="de-DE" sz="3200" b="1" dirty="0" err="1"/>
              <a:t>Examples</a:t>
            </a:r>
            <a:endParaRPr lang="de-DE" sz="3200" b="1" dirty="0"/>
          </a:p>
        </p:txBody>
      </p:sp>
    </p:spTree>
    <p:extLst>
      <p:ext uri="{BB962C8B-B14F-4D97-AF65-F5344CB8AC3E}">
        <p14:creationId xmlns:p14="http://schemas.microsoft.com/office/powerpoint/2010/main" val="1792732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D3307-104A-4E9C-AC6B-FAF3CC3CBEC2}"/>
              </a:ext>
            </a:extLst>
          </p:cNvPr>
          <p:cNvSpPr>
            <a:spLocks noGrp="1"/>
          </p:cNvSpPr>
          <p:nvPr>
            <p:ph type="title"/>
          </p:nvPr>
        </p:nvSpPr>
        <p:spPr/>
        <p:txBody>
          <a:bodyPr/>
          <a:lstStyle/>
          <a:p>
            <a:r>
              <a:rPr lang="de-DE" dirty="0" err="1"/>
              <a:t>Ongoing</a:t>
            </a:r>
            <a:r>
              <a:rPr lang="de-DE" dirty="0"/>
              <a:t> </a:t>
            </a:r>
            <a:r>
              <a:rPr lang="de-DE" dirty="0" err="1"/>
              <a:t>projects</a:t>
            </a:r>
            <a:r>
              <a:rPr lang="de-DE" dirty="0"/>
              <a:t>: </a:t>
            </a:r>
            <a:r>
              <a:rPr lang="de-DE" dirty="0" err="1"/>
              <a:t>focus</a:t>
            </a:r>
            <a:r>
              <a:rPr lang="de-DE" dirty="0"/>
              <a:t> </a:t>
            </a:r>
            <a:r>
              <a:rPr lang="de-DE" dirty="0" err="1"/>
              <a:t>regions</a:t>
            </a:r>
            <a:endParaRPr lang="en-DE" dirty="0"/>
          </a:p>
        </p:txBody>
      </p:sp>
      <p:sp>
        <p:nvSpPr>
          <p:cNvPr id="3" name="Text Placeholder 2">
            <a:extLst>
              <a:ext uri="{FF2B5EF4-FFF2-40B4-BE49-F238E27FC236}">
                <a16:creationId xmlns:a16="http://schemas.microsoft.com/office/drawing/2014/main" id="{99E0391F-B2B8-45BD-90E8-58A60C4E4685}"/>
              </a:ext>
            </a:extLst>
          </p:cNvPr>
          <p:cNvSpPr>
            <a:spLocks noGrp="1"/>
          </p:cNvSpPr>
          <p:nvPr>
            <p:ph type="body" sz="quarter" idx="13"/>
          </p:nvPr>
        </p:nvSpPr>
        <p:spPr>
          <a:xfrm>
            <a:off x="628650" y="1491854"/>
            <a:ext cx="1639094" cy="2419348"/>
          </a:xfrm>
        </p:spPr>
        <p:txBody>
          <a:bodyPr/>
          <a:lstStyle/>
          <a:p>
            <a:endParaRPr lang="en-DE"/>
          </a:p>
        </p:txBody>
      </p:sp>
      <p:sp>
        <p:nvSpPr>
          <p:cNvPr id="4" name="Slide Number Placeholder 3">
            <a:extLst>
              <a:ext uri="{FF2B5EF4-FFF2-40B4-BE49-F238E27FC236}">
                <a16:creationId xmlns:a16="http://schemas.microsoft.com/office/drawing/2014/main" id="{01316834-80AF-4B58-ADD7-9E921D1E3DF3}"/>
              </a:ext>
            </a:extLst>
          </p:cNvPr>
          <p:cNvSpPr>
            <a:spLocks noGrp="1"/>
          </p:cNvSpPr>
          <p:nvPr>
            <p:ph type="sldNum" sz="quarter" idx="16"/>
          </p:nvPr>
        </p:nvSpPr>
        <p:spPr>
          <a:xfrm>
            <a:off x="7919680" y="4819085"/>
            <a:ext cx="778626" cy="205628"/>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de-DE" sz="675" b="0" i="0" u="none" strike="noStrike" kern="1200" cap="none" spc="0" normalizeH="0" baseline="0" noProof="0">
                <a:ln>
                  <a:noFill/>
                </a:ln>
                <a:solidFill>
                  <a:srgbClr val="2F5942"/>
                </a:solidFill>
                <a:effectLst/>
                <a:uLnTx/>
                <a:uFillTx/>
                <a:latin typeface="Arial"/>
                <a:cs typeface="Arial"/>
              </a:rPr>
              <a:t>Seite </a:t>
            </a:r>
            <a:fld id="{959D87B1-1F1C-4319-8EA1-6710C33C6049}" type="slidenum">
              <a:rPr kumimoji="0" lang="de-DE" sz="675" b="0" i="0" u="none" strike="noStrike" kern="1200" cap="none" spc="0" normalizeH="0" baseline="0" noProof="0" smtClean="0">
                <a:ln>
                  <a:noFill/>
                </a:ln>
                <a:solidFill>
                  <a:srgbClr val="2F5942"/>
                </a:solidFill>
                <a:effectLst/>
                <a:uLnTx/>
                <a:uFillTx/>
                <a:latin typeface="Arial"/>
                <a:cs typeface="Arial"/>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de-DE" sz="675" b="0" i="0" u="none" strike="noStrike" kern="1200" cap="none" spc="0" normalizeH="0" baseline="0" noProof="0">
              <a:ln>
                <a:noFill/>
              </a:ln>
              <a:solidFill>
                <a:srgbClr val="2F5942"/>
              </a:solidFill>
              <a:effectLst/>
              <a:uLnTx/>
              <a:uFillTx/>
              <a:latin typeface="Arial"/>
              <a:cs typeface="Arial"/>
            </a:endParaRPr>
          </a:p>
        </p:txBody>
      </p:sp>
      <p:pic>
        <p:nvPicPr>
          <p:cNvPr id="5" name="Picture 4">
            <a:extLst>
              <a:ext uri="{FF2B5EF4-FFF2-40B4-BE49-F238E27FC236}">
                <a16:creationId xmlns:a16="http://schemas.microsoft.com/office/drawing/2014/main" id="{DED47F45-A8A3-4576-9CCD-83C05F83439C}"/>
              </a:ext>
            </a:extLst>
          </p:cNvPr>
          <p:cNvPicPr>
            <a:picLocks noChangeAspect="1"/>
          </p:cNvPicPr>
          <p:nvPr/>
        </p:nvPicPr>
        <p:blipFill>
          <a:blip r:embed="rId2"/>
          <a:stretch>
            <a:fillRect/>
          </a:stretch>
        </p:blipFill>
        <p:spPr>
          <a:xfrm>
            <a:off x="628650" y="1245193"/>
            <a:ext cx="7344040" cy="3779520"/>
          </a:xfrm>
          <a:prstGeom prst="rect">
            <a:avLst/>
          </a:prstGeom>
          <a:ln>
            <a:no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50C13072-097E-490C-B3C3-1FCD6EEEE2CE}"/>
              </a:ext>
            </a:extLst>
          </p:cNvPr>
          <p:cNvSpPr/>
          <p:nvPr/>
        </p:nvSpPr>
        <p:spPr>
          <a:xfrm>
            <a:off x="3779912" y="2523400"/>
            <a:ext cx="1504942" cy="71611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DE" sz="2400" b="0" i="0" u="none" strike="noStrike" kern="1200" cap="none" spc="0" normalizeH="0" baseline="0" noProof="0" dirty="0">
              <a:ln>
                <a:noFill/>
              </a:ln>
              <a:solidFill>
                <a:prstClr val="white"/>
              </a:solidFill>
              <a:effectLst/>
              <a:uLnTx/>
              <a:uFillTx/>
              <a:latin typeface="Calibri"/>
              <a:cs typeface="Arial"/>
            </a:endParaRPr>
          </a:p>
        </p:txBody>
      </p:sp>
      <p:sp>
        <p:nvSpPr>
          <p:cNvPr id="8" name="Oval 7">
            <a:extLst>
              <a:ext uri="{FF2B5EF4-FFF2-40B4-BE49-F238E27FC236}">
                <a16:creationId xmlns:a16="http://schemas.microsoft.com/office/drawing/2014/main" id="{866C0818-5854-4650-9CE1-1E8134B058A5}"/>
              </a:ext>
            </a:extLst>
          </p:cNvPr>
          <p:cNvSpPr/>
          <p:nvPr/>
        </p:nvSpPr>
        <p:spPr>
          <a:xfrm>
            <a:off x="2286690" y="3003798"/>
            <a:ext cx="1152128" cy="71611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DE" sz="2400" b="0" i="0" u="none" strike="noStrike" kern="1200" cap="none" spc="0" normalizeH="0" baseline="0" noProof="0" dirty="0">
              <a:ln>
                <a:noFill/>
              </a:ln>
              <a:solidFill>
                <a:prstClr val="white"/>
              </a:solidFill>
              <a:effectLst/>
              <a:uLnTx/>
              <a:uFillTx/>
              <a:latin typeface="Calibri"/>
              <a:cs typeface="Arial"/>
            </a:endParaRPr>
          </a:p>
        </p:txBody>
      </p:sp>
      <p:sp>
        <p:nvSpPr>
          <p:cNvPr id="9" name="Oval 8">
            <a:extLst>
              <a:ext uri="{FF2B5EF4-FFF2-40B4-BE49-F238E27FC236}">
                <a16:creationId xmlns:a16="http://schemas.microsoft.com/office/drawing/2014/main" id="{A8F376B8-14B8-44B4-A7E8-2EE3367802B8}"/>
              </a:ext>
            </a:extLst>
          </p:cNvPr>
          <p:cNvSpPr/>
          <p:nvPr/>
        </p:nvSpPr>
        <p:spPr>
          <a:xfrm>
            <a:off x="5228456" y="1939994"/>
            <a:ext cx="1152128" cy="71611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DE" sz="2400" b="0" i="0" u="none" strike="noStrike" kern="1200" cap="none" spc="0" normalizeH="0" baseline="0" noProof="0" dirty="0">
              <a:ln>
                <a:noFill/>
              </a:ln>
              <a:solidFill>
                <a:prstClr val="white"/>
              </a:solidFill>
              <a:effectLst/>
              <a:uLnTx/>
              <a:uFillTx/>
              <a:latin typeface="Calibri"/>
              <a:cs typeface="Arial"/>
            </a:endParaRPr>
          </a:p>
        </p:txBody>
      </p:sp>
    </p:spTree>
    <p:extLst>
      <p:ext uri="{BB962C8B-B14F-4D97-AF65-F5344CB8AC3E}">
        <p14:creationId xmlns:p14="http://schemas.microsoft.com/office/powerpoint/2010/main" val="20556314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ornott\Desktop\rd2_focus_web03.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402" t="16258" r="8126" b="28633"/>
          <a:stretch/>
        </p:blipFill>
        <p:spPr bwMode="auto">
          <a:xfrm>
            <a:off x="126335" y="471917"/>
            <a:ext cx="8767635" cy="45817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4" name="Oval 23"/>
          <p:cNvSpPr/>
          <p:nvPr/>
        </p:nvSpPr>
        <p:spPr bwMode="auto">
          <a:xfrm rot="647480">
            <a:off x="3429273" y="2386139"/>
            <a:ext cx="1962821" cy="1054943"/>
          </a:xfrm>
          <a:prstGeom prst="ellipse">
            <a:avLst/>
          </a:prstGeom>
          <a:noFill/>
          <a:ln w="28575" cap="flat" cmpd="sng" algn="ctr">
            <a:solidFill>
              <a:schemeClr val="tx1">
                <a:lumMod val="75000"/>
                <a:lumOff val="25000"/>
              </a:schemeClr>
            </a:solidFill>
            <a:prstDash val="sysDash"/>
            <a:round/>
            <a:headEnd type="none" w="med" len="med"/>
            <a:tailEnd type="none" w="med" len="med"/>
          </a:ln>
          <a:effectLst/>
          <a:extLst/>
        </p:spPr>
        <p:txBody>
          <a:bodyPr vert="horz" wrap="square" lIns="68574" tIns="34289" rIns="68574" bIns="34289" numCol="1" rtlCol="0" anchor="t" anchorCtr="0" compatLnSpc="1">
            <a:prstTxWarp prst="textNoShape">
              <a:avLst/>
            </a:prstTxWarp>
          </a:bodyPr>
          <a:lstStyle/>
          <a:p>
            <a:pPr defTabSz="685732"/>
            <a:endParaRPr lang="en-US" sz="1800">
              <a:solidFill>
                <a:schemeClr val="bg1">
                  <a:lumMod val="95000"/>
                </a:schemeClr>
              </a:solidFill>
              <a:latin typeface="Arial" charset="0"/>
              <a:ea typeface="ヒラギノ角ゴ Pro W3" pitchFamily="48" charset="-128"/>
            </a:endParaRPr>
          </a:p>
        </p:txBody>
      </p:sp>
      <p:grpSp>
        <p:nvGrpSpPr>
          <p:cNvPr id="6" name="Group 5"/>
          <p:cNvGrpSpPr/>
          <p:nvPr/>
        </p:nvGrpSpPr>
        <p:grpSpPr>
          <a:xfrm>
            <a:off x="845024" y="495858"/>
            <a:ext cx="3448895" cy="2187702"/>
            <a:chOff x="-1514162" y="269032"/>
            <a:chExt cx="4598526" cy="2916936"/>
          </a:xfrm>
        </p:grpSpPr>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4162" y="269032"/>
              <a:ext cx="3653028" cy="29169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a:stCxn id="7" idx="3"/>
            </p:cNvCxnSpPr>
            <p:nvPr/>
          </p:nvCxnSpPr>
          <p:spPr>
            <a:xfrm>
              <a:off x="2138866" y="1727500"/>
              <a:ext cx="94549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Oval 8"/>
          <p:cNvSpPr/>
          <p:nvPr/>
        </p:nvSpPr>
        <p:spPr bwMode="auto">
          <a:xfrm rot="1998787">
            <a:off x="5777816" y="2151307"/>
            <a:ext cx="986103" cy="840884"/>
          </a:xfrm>
          <a:prstGeom prst="ellipse">
            <a:avLst/>
          </a:prstGeom>
          <a:noFill/>
          <a:ln w="28575" cap="flat" cmpd="sng" algn="ctr">
            <a:solidFill>
              <a:schemeClr val="tx1">
                <a:lumMod val="75000"/>
                <a:lumOff val="25000"/>
              </a:schemeClr>
            </a:solidFill>
            <a:prstDash val="sysDash"/>
            <a:round/>
            <a:headEnd type="none" w="med" len="med"/>
            <a:tailEnd type="none" w="med" len="med"/>
          </a:ln>
          <a:effectLst/>
          <a:extLst/>
        </p:spPr>
        <p:txBody>
          <a:bodyPr vert="horz" wrap="square" lIns="68574" tIns="34289" rIns="68574" bIns="34289" numCol="1" rtlCol="0" anchor="t" anchorCtr="0" compatLnSpc="1">
            <a:prstTxWarp prst="textNoShape">
              <a:avLst/>
            </a:prstTxWarp>
          </a:bodyPr>
          <a:lstStyle/>
          <a:p>
            <a:pPr defTabSz="685732"/>
            <a:endParaRPr lang="en-US" sz="1800">
              <a:solidFill>
                <a:schemeClr val="bg1">
                  <a:lumMod val="95000"/>
                </a:schemeClr>
              </a:solidFill>
              <a:latin typeface="Arial" charset="0"/>
              <a:ea typeface="ヒラギノ角ゴ Pro W3" pitchFamily="48" charset="-128"/>
            </a:endParaRPr>
          </a:p>
        </p:txBody>
      </p:sp>
      <p:sp>
        <p:nvSpPr>
          <p:cNvPr id="10" name="Oval 9"/>
          <p:cNvSpPr/>
          <p:nvPr/>
        </p:nvSpPr>
        <p:spPr bwMode="auto">
          <a:xfrm rot="5400000">
            <a:off x="1937144" y="2600334"/>
            <a:ext cx="908827" cy="1574807"/>
          </a:xfrm>
          <a:prstGeom prst="ellipse">
            <a:avLst/>
          </a:prstGeom>
          <a:noFill/>
          <a:ln w="28575" cap="flat" cmpd="sng" algn="ctr">
            <a:solidFill>
              <a:schemeClr val="tx1">
                <a:lumMod val="75000"/>
                <a:lumOff val="25000"/>
              </a:schemeClr>
            </a:solidFill>
            <a:prstDash val="sysDash"/>
            <a:round/>
            <a:headEnd type="none" w="med" len="med"/>
            <a:tailEnd type="none" w="med" len="med"/>
          </a:ln>
          <a:effectLst/>
          <a:extLst/>
        </p:spPr>
        <p:txBody>
          <a:bodyPr vert="horz" wrap="square" lIns="68574" tIns="34289" rIns="68574" bIns="34289" numCol="1" rtlCol="0" anchor="t" anchorCtr="0" compatLnSpc="1">
            <a:prstTxWarp prst="textNoShape">
              <a:avLst/>
            </a:prstTxWarp>
          </a:bodyPr>
          <a:lstStyle/>
          <a:p>
            <a:pPr defTabSz="685732"/>
            <a:endParaRPr lang="en-US" sz="1800">
              <a:solidFill>
                <a:schemeClr val="bg1">
                  <a:lumMod val="95000"/>
                </a:schemeClr>
              </a:solidFill>
              <a:latin typeface="Arial" charset="0"/>
              <a:ea typeface="ヒラギノ角ゴ Pro W3" pitchFamily="48" charset="-128"/>
            </a:endParaRPr>
          </a:p>
        </p:txBody>
      </p:sp>
      <p:sp>
        <p:nvSpPr>
          <p:cNvPr id="11" name="Oval 10"/>
          <p:cNvSpPr/>
          <p:nvPr/>
        </p:nvSpPr>
        <p:spPr bwMode="auto">
          <a:xfrm rot="21402829">
            <a:off x="4655249" y="1503748"/>
            <a:ext cx="1764627" cy="754802"/>
          </a:xfrm>
          <a:prstGeom prst="ellipse">
            <a:avLst/>
          </a:prstGeom>
          <a:noFill/>
          <a:ln w="28575" cap="flat" cmpd="sng" algn="ctr">
            <a:solidFill>
              <a:schemeClr val="tx1">
                <a:lumMod val="75000"/>
                <a:lumOff val="25000"/>
              </a:schemeClr>
            </a:solidFill>
            <a:prstDash val="sysDash"/>
            <a:round/>
            <a:headEnd type="none" w="med" len="med"/>
            <a:tailEnd type="none" w="med" len="med"/>
          </a:ln>
          <a:effectLst/>
          <a:extLst/>
        </p:spPr>
        <p:txBody>
          <a:bodyPr vert="horz" wrap="square" lIns="68574" tIns="34289" rIns="68574" bIns="34289" numCol="1" rtlCol="0" anchor="t" anchorCtr="0" compatLnSpc="1">
            <a:prstTxWarp prst="textNoShape">
              <a:avLst/>
            </a:prstTxWarp>
          </a:bodyPr>
          <a:lstStyle/>
          <a:p>
            <a:pPr defTabSz="685732"/>
            <a:endParaRPr lang="en-US" sz="1800">
              <a:solidFill>
                <a:schemeClr val="bg1">
                  <a:lumMod val="95000"/>
                </a:schemeClr>
              </a:solidFill>
              <a:latin typeface="Arial" charset="0"/>
              <a:ea typeface="ヒラギノ角ゴ Pro W3" pitchFamily="48" charset="-128"/>
            </a:endParaRPr>
          </a:p>
        </p:txBody>
      </p:sp>
      <p:sp>
        <p:nvSpPr>
          <p:cNvPr id="12" name="Oval 11"/>
          <p:cNvSpPr/>
          <p:nvPr/>
        </p:nvSpPr>
        <p:spPr bwMode="auto">
          <a:xfrm rot="3013924">
            <a:off x="3631779" y="1033825"/>
            <a:ext cx="1051397" cy="1278155"/>
          </a:xfrm>
          <a:prstGeom prst="ellipse">
            <a:avLst/>
          </a:prstGeom>
          <a:noFill/>
          <a:ln w="28575" cap="flat" cmpd="sng" algn="ctr">
            <a:solidFill>
              <a:schemeClr val="tx1">
                <a:lumMod val="75000"/>
                <a:lumOff val="25000"/>
              </a:schemeClr>
            </a:solidFill>
            <a:prstDash val="sysDash"/>
            <a:round/>
            <a:headEnd type="none" w="med" len="med"/>
            <a:tailEnd type="none" w="med" len="med"/>
          </a:ln>
          <a:effectLst/>
          <a:extLst/>
        </p:spPr>
        <p:txBody>
          <a:bodyPr vert="horz" wrap="square" lIns="68574" tIns="34289" rIns="68574" bIns="34289" numCol="1" rtlCol="0" anchor="t" anchorCtr="0" compatLnSpc="1">
            <a:prstTxWarp prst="textNoShape">
              <a:avLst/>
            </a:prstTxWarp>
          </a:bodyPr>
          <a:lstStyle/>
          <a:p>
            <a:pPr defTabSz="685732"/>
            <a:endParaRPr lang="en-US" sz="1800">
              <a:solidFill>
                <a:schemeClr val="bg1">
                  <a:lumMod val="95000"/>
                </a:schemeClr>
              </a:solidFill>
              <a:latin typeface="Arial" charset="0"/>
              <a:ea typeface="ヒラギノ角ゴ Pro W3" pitchFamily="48" charset="-128"/>
            </a:endParaRPr>
          </a:p>
        </p:txBody>
      </p:sp>
      <p:grpSp>
        <p:nvGrpSpPr>
          <p:cNvPr id="13" name="Group 12"/>
          <p:cNvGrpSpPr/>
          <p:nvPr/>
        </p:nvGrpSpPr>
        <p:grpSpPr>
          <a:xfrm>
            <a:off x="1831194" y="1662397"/>
            <a:ext cx="3153780" cy="2660904"/>
            <a:chOff x="899592" y="2021690"/>
            <a:chExt cx="4205040" cy="3547872"/>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592" y="2021690"/>
              <a:ext cx="3474720" cy="3547872"/>
            </a:xfrm>
            <a:prstGeom prst="rect">
              <a:avLst/>
            </a:prstGeom>
            <a:ln>
              <a:noFill/>
            </a:ln>
            <a:effectLst>
              <a:outerShdw blurRad="292100" dist="139700" dir="2700000" algn="tl" rotWithShape="0">
                <a:srgbClr val="333333">
                  <a:alpha val="65000"/>
                </a:srgbClr>
              </a:outerShdw>
            </a:effectLst>
          </p:spPr>
        </p:pic>
        <p:cxnSp>
          <p:nvCxnSpPr>
            <p:cNvPr id="15" name="Straight Connector 14"/>
            <p:cNvCxnSpPr>
              <a:stCxn id="14" idx="3"/>
            </p:cNvCxnSpPr>
            <p:nvPr/>
          </p:nvCxnSpPr>
          <p:spPr bwMode="auto">
            <a:xfrm flipV="1">
              <a:off x="4374312" y="3573016"/>
              <a:ext cx="730320" cy="222610"/>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 name="Group 15"/>
          <p:cNvGrpSpPr/>
          <p:nvPr/>
        </p:nvGrpSpPr>
        <p:grpSpPr>
          <a:xfrm>
            <a:off x="987493" y="1275606"/>
            <a:ext cx="4695078" cy="3695771"/>
            <a:chOff x="-176715" y="2489625"/>
            <a:chExt cx="5028087" cy="4022857"/>
          </a:xfrm>
        </p:grpSpPr>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715" y="2489625"/>
              <a:ext cx="4388572" cy="4022857"/>
            </a:xfrm>
            <a:prstGeom prst="rect">
              <a:avLst/>
            </a:prstGeom>
            <a:ln>
              <a:noFill/>
            </a:ln>
            <a:effectLst>
              <a:outerShdw blurRad="292100" dist="139700" dir="2700000" algn="tl" rotWithShape="0">
                <a:srgbClr val="333333">
                  <a:alpha val="65000"/>
                </a:srgbClr>
              </a:outerShdw>
            </a:effectLst>
          </p:spPr>
        </p:pic>
        <p:cxnSp>
          <p:nvCxnSpPr>
            <p:cNvPr id="18" name="Straight Connector 17"/>
            <p:cNvCxnSpPr>
              <a:stCxn id="17" idx="3"/>
            </p:cNvCxnSpPr>
            <p:nvPr/>
          </p:nvCxnSpPr>
          <p:spPr bwMode="auto">
            <a:xfrm flipV="1">
              <a:off x="4211858" y="3350552"/>
              <a:ext cx="639514" cy="1150501"/>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9" name="Picture 2" descr="C:\Documents and Settings\gornott\My Documents\My Pictures\106_PANA\P1060444.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
                    </a14:imgEffect>
                  </a14:imgLayer>
                </a14:imgProps>
              </a:ext>
              <a:ext uri="{28A0092B-C50C-407E-A947-70E740481C1C}">
                <a14:useLocalDpi xmlns:a14="http://schemas.microsoft.com/office/drawing/2010/main" val="0"/>
              </a:ext>
            </a:extLst>
          </a:blip>
          <a:srcRect l="-1" t="29665" r="-33" b="20718"/>
          <a:stretch/>
        </p:blipFill>
        <p:spPr bwMode="auto">
          <a:xfrm>
            <a:off x="3348475" y="2913610"/>
            <a:ext cx="4705565" cy="174931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92080" y="377189"/>
            <a:ext cx="2926080" cy="2194560"/>
          </a:xfrm>
          <a:prstGeom prst="rect">
            <a:avLst/>
          </a:prstGeom>
        </p:spPr>
      </p:pic>
      <p:pic>
        <p:nvPicPr>
          <p:cNvPr id="22" name="Picture 2" descr="A_RGB"/>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382" y="4652431"/>
            <a:ext cx="862184" cy="37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0E4D5291-20EA-416D-B84B-4E5987770361}"/>
              </a:ext>
            </a:extLst>
          </p:cNvPr>
          <p:cNvSpPr>
            <a:spLocks noGrp="1"/>
          </p:cNvSpPr>
          <p:nvPr>
            <p:ph type="title"/>
          </p:nvPr>
        </p:nvSpPr>
        <p:spPr/>
        <p:txBody>
          <a:bodyPr/>
          <a:lstStyle/>
          <a:p>
            <a:endParaRPr lang="en-DE"/>
          </a:p>
        </p:txBody>
      </p:sp>
    </p:spTree>
    <p:extLst>
      <p:ext uri="{BB962C8B-B14F-4D97-AF65-F5344CB8AC3E}">
        <p14:creationId xmlns:p14="http://schemas.microsoft.com/office/powerpoint/2010/main" val="123735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39</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t>WEF Nexus </a:t>
            </a:r>
            <a:r>
              <a:rPr lang="de-DE" sz="3200" b="1" dirty="0" err="1"/>
              <a:t>Examples</a:t>
            </a:r>
            <a:endParaRPr lang="de-DE" sz="3200" b="1" dirty="0"/>
          </a:p>
          <a:p>
            <a:pPr algn="ctr"/>
            <a:r>
              <a:rPr lang="en-US" sz="2800" b="1" dirty="0"/>
              <a:t>1 </a:t>
            </a:r>
            <a:r>
              <a:rPr lang="de-DE" sz="2800" b="1" dirty="0"/>
              <a:t>The Grand </a:t>
            </a:r>
            <a:r>
              <a:rPr lang="de-DE" sz="2800" b="1" dirty="0" err="1"/>
              <a:t>Ethiopian</a:t>
            </a:r>
            <a:r>
              <a:rPr lang="de-DE" sz="2800" b="1" dirty="0"/>
              <a:t> Renaissance Dam (GERD)</a:t>
            </a:r>
            <a:endParaRPr lang="en-DE" sz="2800" b="1" dirty="0"/>
          </a:p>
        </p:txBody>
      </p:sp>
    </p:spTree>
    <p:extLst>
      <p:ext uri="{BB962C8B-B14F-4D97-AF65-F5344CB8AC3E}">
        <p14:creationId xmlns:p14="http://schemas.microsoft.com/office/powerpoint/2010/main" val="1034426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923A1-55E1-4EAD-99D6-10F55D3F1B48}"/>
              </a:ext>
            </a:extLst>
          </p:cNvPr>
          <p:cNvSpPr>
            <a:spLocks noGrp="1"/>
          </p:cNvSpPr>
          <p:nvPr>
            <p:ph type="title"/>
          </p:nvPr>
        </p:nvSpPr>
        <p:spPr/>
        <p:txBody>
          <a:bodyPr/>
          <a:lstStyle/>
          <a:p>
            <a:r>
              <a:rPr lang="de-DE" dirty="0"/>
              <a:t>Solutions</a:t>
            </a:r>
            <a:endParaRPr lang="en-DE" dirty="0"/>
          </a:p>
        </p:txBody>
      </p:sp>
      <p:sp>
        <p:nvSpPr>
          <p:cNvPr id="3" name="Text Placeholder 2">
            <a:extLst>
              <a:ext uri="{FF2B5EF4-FFF2-40B4-BE49-F238E27FC236}">
                <a16:creationId xmlns:a16="http://schemas.microsoft.com/office/drawing/2014/main" id="{8B8259C6-357F-4166-B73C-4D2EE42E377D}"/>
              </a:ext>
            </a:extLst>
          </p:cNvPr>
          <p:cNvSpPr>
            <a:spLocks noGrp="1"/>
          </p:cNvSpPr>
          <p:nvPr>
            <p:ph type="body" sz="quarter" idx="13"/>
          </p:nvPr>
        </p:nvSpPr>
        <p:spPr/>
        <p:txBody>
          <a:bodyPr/>
          <a:lstStyle/>
          <a:p>
            <a:endParaRPr lang="en-DE"/>
          </a:p>
        </p:txBody>
      </p:sp>
      <p:pic>
        <p:nvPicPr>
          <p:cNvPr id="17" name="Picture 16">
            <a:extLst>
              <a:ext uri="{FF2B5EF4-FFF2-40B4-BE49-F238E27FC236}">
                <a16:creationId xmlns:a16="http://schemas.microsoft.com/office/drawing/2014/main" id="{4E2655DE-6FCA-4454-94F3-4621405A5D14}"/>
              </a:ext>
            </a:extLst>
          </p:cNvPr>
          <p:cNvPicPr>
            <a:picLocks noChangeAspect="1"/>
          </p:cNvPicPr>
          <p:nvPr/>
        </p:nvPicPr>
        <p:blipFill>
          <a:blip r:embed="rId2"/>
          <a:stretch>
            <a:fillRect/>
          </a:stretch>
        </p:blipFill>
        <p:spPr>
          <a:xfrm>
            <a:off x="628650" y="1407240"/>
            <a:ext cx="5441633" cy="2329019"/>
          </a:xfrm>
          <a:prstGeom prst="rect">
            <a:avLst/>
          </a:prstGeom>
          <a:ln>
            <a:noFill/>
          </a:ln>
          <a:effectLst>
            <a:outerShdw blurRad="292100" dist="139700" dir="2700000" algn="tl" rotWithShape="0">
              <a:srgbClr val="333333">
                <a:alpha val="65000"/>
              </a:srgbClr>
            </a:outerShdw>
          </a:effectLst>
        </p:spPr>
      </p:pic>
      <p:sp>
        <p:nvSpPr>
          <p:cNvPr id="23" name="Rectangle: Rounded Corners 22">
            <a:extLst>
              <a:ext uri="{FF2B5EF4-FFF2-40B4-BE49-F238E27FC236}">
                <a16:creationId xmlns:a16="http://schemas.microsoft.com/office/drawing/2014/main" id="{8640DBDF-B7F3-40EC-882C-4B42EDEB9BDC}"/>
              </a:ext>
            </a:extLst>
          </p:cNvPr>
          <p:cNvSpPr/>
          <p:nvPr/>
        </p:nvSpPr>
        <p:spPr>
          <a:xfrm>
            <a:off x="8250382" y="48458"/>
            <a:ext cx="838200" cy="58885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a:p>
        </p:txBody>
      </p:sp>
      <p:pic>
        <p:nvPicPr>
          <p:cNvPr id="16" name="Picture 15">
            <a:extLst>
              <a:ext uri="{FF2B5EF4-FFF2-40B4-BE49-F238E27FC236}">
                <a16:creationId xmlns:a16="http://schemas.microsoft.com/office/drawing/2014/main" id="{C776038B-9684-47A8-90E4-944D2B5E117E}"/>
              </a:ext>
            </a:extLst>
          </p:cNvPr>
          <p:cNvPicPr>
            <a:picLocks noChangeAspect="1"/>
          </p:cNvPicPr>
          <p:nvPr/>
        </p:nvPicPr>
        <p:blipFill>
          <a:blip r:embed="rId3"/>
          <a:stretch>
            <a:fillRect/>
          </a:stretch>
        </p:blipFill>
        <p:spPr>
          <a:xfrm>
            <a:off x="3635896" y="1923678"/>
            <a:ext cx="3546503" cy="2364335"/>
          </a:xfrm>
          <a:prstGeom prst="rect">
            <a:avLst/>
          </a:prstGeom>
          <a:ln>
            <a:noFill/>
          </a:ln>
          <a:effectLst>
            <a:outerShdw blurRad="292100" dist="139700" dir="2700000" algn="tl" rotWithShape="0">
              <a:srgbClr val="333333">
                <a:alpha val="65000"/>
              </a:srgbClr>
            </a:outerShdw>
          </a:effectLst>
        </p:spPr>
      </p:pic>
      <p:pic>
        <p:nvPicPr>
          <p:cNvPr id="13" name="Picture 2" descr="C:\Documents and Settings\gornott\My Documents\My Pictures\106_PANA\P1060444.JPG">
            <a:extLst>
              <a:ext uri="{FF2B5EF4-FFF2-40B4-BE49-F238E27FC236}">
                <a16:creationId xmlns:a16="http://schemas.microsoft.com/office/drawing/2014/main" id="{17FF7582-7BB6-41AF-8F23-DB28368095F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
                    </a14:imgEffect>
                  </a14:imgLayer>
                </a14:imgProps>
              </a:ext>
              <a:ext uri="{28A0092B-C50C-407E-A947-70E740481C1C}">
                <a14:useLocalDpi xmlns:a14="http://schemas.microsoft.com/office/drawing/2010/main" val="0"/>
              </a:ext>
            </a:extLst>
          </a:blip>
          <a:srcRect l="-1" t="29665" r="-33" b="20718"/>
          <a:stretch/>
        </p:blipFill>
        <p:spPr bwMode="auto">
          <a:xfrm>
            <a:off x="4482902" y="3090800"/>
            <a:ext cx="4434934" cy="18426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8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8901" y="1526862"/>
            <a:ext cx="4413755" cy="2552698"/>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de-DE" b="1" dirty="0"/>
              <a:t>The Grand Ethiopian Renaissance Dam (GERD)</a:t>
            </a:r>
          </a:p>
        </p:txBody>
      </p:sp>
      <p:sp>
        <p:nvSpPr>
          <p:cNvPr id="3" name="Content Placeholder 2"/>
          <p:cNvSpPr>
            <a:spLocks noGrp="1"/>
          </p:cNvSpPr>
          <p:nvPr>
            <p:ph type="body" sz="quarter" idx="13"/>
          </p:nvPr>
        </p:nvSpPr>
        <p:spPr>
          <a:xfrm>
            <a:off x="611560" y="1419622"/>
            <a:ext cx="3655318" cy="3024188"/>
          </a:xfrm>
        </p:spPr>
        <p:txBody>
          <a:bodyPr>
            <a:noAutofit/>
          </a:bodyPr>
          <a:lstStyle/>
          <a:p>
            <a:r>
              <a:rPr lang="de-DE" b="1" dirty="0">
                <a:solidFill>
                  <a:srgbClr val="FF0000"/>
                </a:solidFill>
              </a:rPr>
              <a:t>Africa‘s largest hydropower project:</a:t>
            </a:r>
          </a:p>
          <a:p>
            <a:pPr>
              <a:spcAft>
                <a:spcPts val="900"/>
              </a:spcAft>
            </a:pPr>
            <a:r>
              <a:rPr lang="de-DE" b="1" dirty="0"/>
              <a:t>Installed capacity:</a:t>
            </a:r>
            <a:r>
              <a:rPr lang="de-DE" dirty="0"/>
              <a:t> ~6000 MW, 16 turbines</a:t>
            </a:r>
          </a:p>
          <a:p>
            <a:pPr marL="342900" lvl="1" indent="0">
              <a:spcAft>
                <a:spcPts val="900"/>
              </a:spcAft>
              <a:buNone/>
            </a:pPr>
            <a:r>
              <a:rPr lang="de-DE" i="1" dirty="0"/>
              <a:t>(~4 nuclear power plants)</a:t>
            </a:r>
          </a:p>
          <a:p>
            <a:pPr>
              <a:spcAft>
                <a:spcPts val="900"/>
              </a:spcAft>
            </a:pPr>
            <a:r>
              <a:rPr lang="de-DE" b="1" dirty="0"/>
              <a:t>Storage:</a:t>
            </a:r>
            <a:r>
              <a:rPr lang="de-DE" dirty="0"/>
              <a:t> 74 billion m</a:t>
            </a:r>
            <a:r>
              <a:rPr lang="de-DE" baseline="30000" dirty="0"/>
              <a:t>3</a:t>
            </a:r>
            <a:r>
              <a:rPr lang="de-DE" dirty="0"/>
              <a:t> </a:t>
            </a:r>
          </a:p>
          <a:p>
            <a:pPr marL="342900" lvl="1" indent="0">
              <a:spcAft>
                <a:spcPts val="900"/>
              </a:spcAft>
              <a:buNone/>
            </a:pPr>
            <a:r>
              <a:rPr lang="de-DE" i="1" dirty="0"/>
              <a:t>(~1.5 years Blue Nile flows)</a:t>
            </a:r>
          </a:p>
          <a:p>
            <a:pPr>
              <a:spcAft>
                <a:spcPts val="900"/>
              </a:spcAft>
            </a:pPr>
            <a:r>
              <a:rPr lang="de-DE" b="1" dirty="0"/>
              <a:t>Lake area:</a:t>
            </a:r>
            <a:r>
              <a:rPr lang="de-DE" dirty="0"/>
              <a:t> 1874 km</a:t>
            </a:r>
            <a:r>
              <a:rPr lang="de-DE" baseline="30000" dirty="0"/>
              <a:t>2</a:t>
            </a:r>
            <a:r>
              <a:rPr lang="de-DE" dirty="0"/>
              <a:t> </a:t>
            </a:r>
          </a:p>
          <a:p>
            <a:pPr marL="342900" lvl="1" indent="0">
              <a:spcAft>
                <a:spcPts val="900"/>
              </a:spcAft>
              <a:buNone/>
            </a:pPr>
            <a:r>
              <a:rPr lang="de-DE" i="1" dirty="0"/>
              <a:t>(&gt;2 times Berlin area)</a:t>
            </a:r>
          </a:p>
        </p:txBody>
      </p:sp>
      <p:sp>
        <p:nvSpPr>
          <p:cNvPr id="5" name="Slide Number Placeholder 4"/>
          <p:cNvSpPr>
            <a:spLocks noGrp="1"/>
          </p:cNvSpPr>
          <p:nvPr>
            <p:ph type="sldNum" sz="quarter" idx="16"/>
          </p:nvPr>
        </p:nvSpPr>
        <p:spPr/>
        <p:txBody>
          <a:bodyPr/>
          <a:lstStyle/>
          <a:p>
            <a:fld id="{1B44015D-9407-488E-8AD7-722ADB5AEF29}" type="slidenum">
              <a:rPr lang="de-DE" smtClean="0"/>
              <a:t>40</a:t>
            </a:fld>
            <a:endParaRPr lang="de-DE"/>
          </a:p>
        </p:txBody>
      </p:sp>
      <p:sp>
        <p:nvSpPr>
          <p:cNvPr id="8" name="TextBox 7"/>
          <p:cNvSpPr txBox="1"/>
          <p:nvPr/>
        </p:nvSpPr>
        <p:spPr>
          <a:xfrm>
            <a:off x="6851958" y="4141118"/>
            <a:ext cx="1851790" cy="230832"/>
          </a:xfrm>
          <a:prstGeom prst="rect">
            <a:avLst/>
          </a:prstGeom>
          <a:noFill/>
        </p:spPr>
        <p:txBody>
          <a:bodyPr wrap="none" rtlCol="0">
            <a:spAutoFit/>
          </a:bodyPr>
          <a:lstStyle/>
          <a:p>
            <a:pPr algn="r"/>
            <a:r>
              <a:rPr lang="de-DE" sz="900" dirty="0"/>
              <a:t>Source: www.brusselstimes.com</a:t>
            </a:r>
            <a:endParaRPr lang="en-GB" sz="900" dirty="0"/>
          </a:p>
        </p:txBody>
      </p:sp>
    </p:spTree>
    <p:extLst>
      <p:ext uri="{BB962C8B-B14F-4D97-AF65-F5344CB8AC3E}">
        <p14:creationId xmlns:p14="http://schemas.microsoft.com/office/powerpoint/2010/main" val="20147509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b="1" dirty="0"/>
              <a:t>Political tension</a:t>
            </a:r>
            <a:endParaRPr lang="en-GB" b="1" dirty="0"/>
          </a:p>
        </p:txBody>
      </p:sp>
      <p:sp>
        <p:nvSpPr>
          <p:cNvPr id="3" name="Content Placeholder 2"/>
          <p:cNvSpPr>
            <a:spLocks noGrp="1"/>
          </p:cNvSpPr>
          <p:nvPr>
            <p:ph type="body" sz="quarter" idx="13"/>
          </p:nvPr>
        </p:nvSpPr>
        <p:spPr>
          <a:xfrm>
            <a:off x="422293" y="1355174"/>
            <a:ext cx="7886700" cy="3024188"/>
          </a:xfrm>
        </p:spPr>
        <p:txBody>
          <a:bodyPr/>
          <a:lstStyle/>
          <a:p>
            <a:r>
              <a:rPr lang="de-DE" dirty="0"/>
              <a:t>Blue Nile contributes </a:t>
            </a:r>
            <a:r>
              <a:rPr lang="de-DE" b="1" dirty="0"/>
              <a:t>60-80% of flows to Egypt</a:t>
            </a:r>
          </a:p>
          <a:p>
            <a:pPr marL="628650" lvl="1" indent="-285750"/>
            <a:r>
              <a:rPr lang="de-DE" dirty="0"/>
              <a:t>Ethiopia controls the major source of Egypt‘s lifeline</a:t>
            </a:r>
          </a:p>
          <a:p>
            <a:pPr marL="628650" lvl="1" indent="-285750"/>
            <a:r>
              <a:rPr lang="de-DE" dirty="0"/>
              <a:t>Water &amp; energy shortage during filling and operation</a:t>
            </a:r>
          </a:p>
          <a:p>
            <a:pPr marL="628650" lvl="1" indent="-285750">
              <a:spcAft>
                <a:spcPts val="750"/>
              </a:spcAft>
            </a:pPr>
            <a:r>
              <a:rPr lang="de-DE" dirty="0"/>
              <a:t>Lack of transparency</a:t>
            </a:r>
          </a:p>
          <a:p>
            <a:pPr marL="628650" lvl="2" indent="-285750">
              <a:spcAft>
                <a:spcPts val="750"/>
              </a:spcAft>
            </a:pPr>
            <a:r>
              <a:rPr lang="de-DE" sz="1500" dirty="0"/>
              <a:t>No environmental / social impact assessment conducted</a:t>
            </a:r>
          </a:p>
          <a:p>
            <a:pPr marL="628650" indent="-285750"/>
            <a:r>
              <a:rPr lang="de-DE" dirty="0"/>
              <a:t>Lack of willingness to cooperate (all parties)</a:t>
            </a:r>
          </a:p>
          <a:p>
            <a:pPr marL="628650" indent="-285750"/>
            <a:r>
              <a:rPr lang="de-DE" dirty="0"/>
              <a:t>Construction began in 2011 without consent</a:t>
            </a:r>
          </a:p>
          <a:p>
            <a:pPr marL="628650" lvl="1" indent="-285750">
              <a:spcAft>
                <a:spcPts val="750"/>
              </a:spcAft>
            </a:pPr>
            <a:r>
              <a:rPr lang="de-DE" dirty="0"/>
              <a:t>Filling of dead storage started in rainy season 2020</a:t>
            </a:r>
          </a:p>
          <a:p>
            <a:pPr marL="628650" lvl="2" indent="-285750">
              <a:spcAft>
                <a:spcPts val="750"/>
              </a:spcAft>
            </a:pPr>
            <a:r>
              <a:rPr lang="de-DE" sz="1350" dirty="0"/>
              <a:t>Without agreed filling timetable</a:t>
            </a:r>
          </a:p>
        </p:txBody>
      </p:sp>
      <p:sp>
        <p:nvSpPr>
          <p:cNvPr id="5" name="Slide Number Placeholder 4"/>
          <p:cNvSpPr>
            <a:spLocks noGrp="1"/>
          </p:cNvSpPr>
          <p:nvPr>
            <p:ph type="sldNum" sz="quarter" idx="16"/>
          </p:nvPr>
        </p:nvSpPr>
        <p:spPr/>
        <p:txBody>
          <a:bodyPr/>
          <a:lstStyle/>
          <a:p>
            <a:fld id="{1B44015D-9407-488E-8AD7-722ADB5AEF29}" type="slidenum">
              <a:rPr lang="de-DE" smtClean="0"/>
              <a:t>41</a:t>
            </a:fld>
            <a:endParaRPr lang="de-DE" dirty="0"/>
          </a:p>
        </p:txBody>
      </p:sp>
      <p:grpSp>
        <p:nvGrpSpPr>
          <p:cNvPr id="20" name="Group 19"/>
          <p:cNvGrpSpPr/>
          <p:nvPr/>
        </p:nvGrpSpPr>
        <p:grpSpPr>
          <a:xfrm>
            <a:off x="6156176" y="1275606"/>
            <a:ext cx="2686050" cy="3071813"/>
            <a:chOff x="5814651" y="1510416"/>
            <a:chExt cx="3581400" cy="4095750"/>
          </a:xfrm>
        </p:grpSpPr>
        <p:grpSp>
          <p:nvGrpSpPr>
            <p:cNvPr id="13" name="Group 12"/>
            <p:cNvGrpSpPr/>
            <p:nvPr/>
          </p:nvGrpSpPr>
          <p:grpSpPr>
            <a:xfrm>
              <a:off x="5814651" y="1510416"/>
              <a:ext cx="3581400" cy="4095750"/>
              <a:chOff x="7030028" y="1575088"/>
              <a:chExt cx="3581400" cy="409575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0028" y="1575088"/>
                <a:ext cx="3581400" cy="4095750"/>
              </a:xfrm>
              <a:prstGeom prst="rect">
                <a:avLst/>
              </a:prstGeom>
              <a:ln>
                <a:noFill/>
              </a:ln>
              <a:effectLst>
                <a:outerShdw blurRad="292100" dist="139700" dir="2700000" algn="tl" rotWithShape="0">
                  <a:srgbClr val="333333">
                    <a:alpha val="65000"/>
                  </a:srgbClr>
                </a:outerShdw>
              </a:effectLst>
            </p:spPr>
          </p:pic>
          <p:sp>
            <p:nvSpPr>
              <p:cNvPr id="11" name="Rounded Rectangular Callout 10"/>
              <p:cNvSpPr/>
              <p:nvPr/>
            </p:nvSpPr>
            <p:spPr>
              <a:xfrm>
                <a:off x="8746836" y="3296802"/>
                <a:ext cx="794328" cy="264389"/>
              </a:xfrm>
              <a:prstGeom prst="wedgeRoundRectCallout">
                <a:avLst>
                  <a:gd name="adj1" fmla="val -50523"/>
                  <a:gd name="adj2" fmla="val 190237"/>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b="1" dirty="0"/>
                  <a:t>GERD</a:t>
                </a:r>
                <a:endParaRPr lang="en-GB" sz="1200" b="1" dirty="0"/>
              </a:p>
            </p:txBody>
          </p:sp>
          <p:sp>
            <p:nvSpPr>
              <p:cNvPr id="12" name="Rounded Rectangular Callout 11"/>
              <p:cNvSpPr/>
              <p:nvPr/>
            </p:nvSpPr>
            <p:spPr>
              <a:xfrm>
                <a:off x="8746836" y="2179780"/>
                <a:ext cx="812801" cy="277091"/>
              </a:xfrm>
              <a:prstGeom prst="wedgeRoundRectCallout">
                <a:avLst>
                  <a:gd name="adj1" fmla="val -81205"/>
                  <a:gd name="adj2" fmla="val 116904"/>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sz="1600" dirty="0"/>
                  <a:t>HAD</a:t>
                </a:r>
                <a:endParaRPr lang="en-GB" sz="1600" dirty="0"/>
              </a:p>
            </p:txBody>
          </p:sp>
        </p:grpSp>
        <p:sp>
          <p:nvSpPr>
            <p:cNvPr id="18" name="Rounded Rectangular Callout 17"/>
            <p:cNvSpPr/>
            <p:nvPr/>
          </p:nvSpPr>
          <p:spPr>
            <a:xfrm>
              <a:off x="5929746" y="2558473"/>
              <a:ext cx="886690" cy="591127"/>
            </a:xfrm>
            <a:prstGeom prst="wedgeRoundRectCallout">
              <a:avLst>
                <a:gd name="adj1" fmla="val 99541"/>
                <a:gd name="adj2" fmla="val 8911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de-DE" sz="900" dirty="0"/>
                <a:t>10</a:t>
              </a:r>
              <a:r>
                <a:rPr lang="de-DE" sz="900" baseline="30000" dirty="0"/>
                <a:t>6</a:t>
              </a:r>
              <a:r>
                <a:rPr lang="de-DE" sz="900" dirty="0"/>
                <a:t> ha </a:t>
              </a:r>
            </a:p>
            <a:p>
              <a:pPr algn="ctr"/>
              <a:r>
                <a:rPr lang="de-DE" sz="900" dirty="0"/>
                <a:t>irrigated cropland</a:t>
              </a:r>
              <a:endParaRPr lang="en-GB" sz="900" dirty="0"/>
            </a:p>
          </p:txBody>
        </p:sp>
      </p:grpSp>
    </p:spTree>
    <p:extLst>
      <p:ext uri="{BB962C8B-B14F-4D97-AF65-F5344CB8AC3E}">
        <p14:creationId xmlns:p14="http://schemas.microsoft.com/office/powerpoint/2010/main" val="14837966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EAE79D-87B2-48F4-AAE9-BAF3F74932D7}"/>
              </a:ext>
            </a:extLst>
          </p:cNvPr>
          <p:cNvSpPr>
            <a:spLocks noGrp="1"/>
          </p:cNvSpPr>
          <p:nvPr>
            <p:ph type="title"/>
          </p:nvPr>
        </p:nvSpPr>
        <p:spPr/>
        <p:txBody>
          <a:bodyPr/>
          <a:lstStyle/>
          <a:p>
            <a:r>
              <a:rPr lang="de-DE" dirty="0"/>
              <a:t>The Upper Blue Nile SWIM </a:t>
            </a:r>
            <a:endParaRPr lang="en-DE" dirty="0"/>
          </a:p>
        </p:txBody>
      </p:sp>
      <p:sp>
        <p:nvSpPr>
          <p:cNvPr id="6" name="Content Placeholder 5">
            <a:extLst>
              <a:ext uri="{FF2B5EF4-FFF2-40B4-BE49-F238E27FC236}">
                <a16:creationId xmlns:a16="http://schemas.microsoft.com/office/drawing/2014/main" id="{11794436-E253-4588-9D50-191B0C107A4D}"/>
              </a:ext>
            </a:extLst>
          </p:cNvPr>
          <p:cNvSpPr>
            <a:spLocks noGrp="1"/>
          </p:cNvSpPr>
          <p:nvPr>
            <p:ph type="body" sz="quarter" idx="13"/>
          </p:nvPr>
        </p:nvSpPr>
        <p:spPr>
          <a:xfrm>
            <a:off x="5419304" y="3922627"/>
            <a:ext cx="3159301" cy="1151905"/>
          </a:xfrm>
        </p:spPr>
        <p:txBody>
          <a:bodyPr/>
          <a:lstStyle/>
          <a:p>
            <a:r>
              <a:rPr lang="de-DE" dirty="0"/>
              <a:t>The </a:t>
            </a:r>
            <a:r>
              <a:rPr lang="de-DE" dirty="0" err="1"/>
              <a:t>basin</a:t>
            </a:r>
            <a:r>
              <a:rPr lang="de-DE" dirty="0"/>
              <a:t> and </a:t>
            </a:r>
            <a:r>
              <a:rPr lang="de-DE" dirty="0" err="1"/>
              <a:t>calibration</a:t>
            </a:r>
            <a:r>
              <a:rPr lang="de-DE" dirty="0"/>
              <a:t>/ </a:t>
            </a:r>
            <a:r>
              <a:rPr lang="de-DE" dirty="0" err="1"/>
              <a:t>validation</a:t>
            </a:r>
            <a:endParaRPr lang="en-DE" dirty="0"/>
          </a:p>
        </p:txBody>
      </p:sp>
      <p:sp>
        <p:nvSpPr>
          <p:cNvPr id="3" name="Slide Number Placeholder 2">
            <a:extLst>
              <a:ext uri="{FF2B5EF4-FFF2-40B4-BE49-F238E27FC236}">
                <a16:creationId xmlns:a16="http://schemas.microsoft.com/office/drawing/2014/main" id="{E382E67A-9494-4231-9534-68A3C506B730}"/>
              </a:ext>
            </a:extLst>
          </p:cNvPr>
          <p:cNvSpPr>
            <a:spLocks noGrp="1"/>
          </p:cNvSpPr>
          <p:nvPr>
            <p:ph type="sldNum" sz="quarter" idx="16"/>
          </p:nvPr>
        </p:nvSpPr>
        <p:spPr/>
        <p:txBody>
          <a:bodyPr/>
          <a:lstStyle/>
          <a:p>
            <a:fld id="{1B44015D-9407-488E-8AD7-722ADB5AEF29}" type="slidenum">
              <a:rPr lang="de-DE" smtClean="0"/>
              <a:t>42</a:t>
            </a:fld>
            <a:endParaRPr lang="de-DE" dirty="0"/>
          </a:p>
        </p:txBody>
      </p:sp>
      <p:sp>
        <p:nvSpPr>
          <p:cNvPr id="2" name="Footer Placeholder 1">
            <a:extLst>
              <a:ext uri="{FF2B5EF4-FFF2-40B4-BE49-F238E27FC236}">
                <a16:creationId xmlns:a16="http://schemas.microsoft.com/office/drawing/2014/main" id="{41BCE38B-AB11-4D88-B45D-E42C944280C4}"/>
              </a:ext>
            </a:extLst>
          </p:cNvPr>
          <p:cNvSpPr>
            <a:spLocks noGrp="1"/>
          </p:cNvSpPr>
          <p:nvPr>
            <p:ph type="ftr" sz="quarter" idx="4294967295"/>
          </p:nvPr>
        </p:nvSpPr>
        <p:spPr/>
        <p:txBody>
          <a:bodyPr/>
          <a:lstStyle/>
          <a:p>
            <a:r>
              <a:rPr lang="de-DE"/>
              <a:t> </a:t>
            </a:r>
            <a:endParaRPr lang="de-DE" dirty="0"/>
          </a:p>
        </p:txBody>
      </p:sp>
      <p:pic>
        <p:nvPicPr>
          <p:cNvPr id="9" name="Picture 8">
            <a:extLst>
              <a:ext uri="{FF2B5EF4-FFF2-40B4-BE49-F238E27FC236}">
                <a16:creationId xmlns:a16="http://schemas.microsoft.com/office/drawing/2014/main" id="{E4BE2317-B3B4-4234-9510-5D21056710A1}"/>
              </a:ext>
            </a:extLst>
          </p:cNvPr>
          <p:cNvPicPr>
            <a:picLocks noChangeAspect="1"/>
          </p:cNvPicPr>
          <p:nvPr/>
        </p:nvPicPr>
        <p:blipFill>
          <a:blip r:embed="rId2"/>
          <a:stretch>
            <a:fillRect/>
          </a:stretch>
        </p:blipFill>
        <p:spPr>
          <a:xfrm>
            <a:off x="1252418" y="1140966"/>
            <a:ext cx="4166886" cy="3763219"/>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B602D11-488E-48ED-94A9-F09BE0B946A4}"/>
              </a:ext>
            </a:extLst>
          </p:cNvPr>
          <p:cNvPicPr>
            <a:picLocks noChangeAspect="1"/>
          </p:cNvPicPr>
          <p:nvPr/>
        </p:nvPicPr>
        <p:blipFill>
          <a:blip r:embed="rId3"/>
          <a:stretch>
            <a:fillRect/>
          </a:stretch>
        </p:blipFill>
        <p:spPr>
          <a:xfrm>
            <a:off x="4143662" y="64182"/>
            <a:ext cx="4861829" cy="3625770"/>
          </a:xfrm>
          <a:prstGeom prst="rect">
            <a:avLst/>
          </a:prstGeom>
          <a:ln>
            <a:noFill/>
          </a:ln>
          <a:effectLst>
            <a:outerShdw blurRad="292100" dist="139700" dir="2700000" algn="tl" rotWithShape="0">
              <a:srgbClr val="333333">
                <a:alpha val="65000"/>
              </a:srgbClr>
            </a:outerShdw>
          </a:effectLst>
        </p:spPr>
      </p:pic>
      <p:sp>
        <p:nvSpPr>
          <p:cNvPr id="5" name="Oval 4">
            <a:extLst>
              <a:ext uri="{FF2B5EF4-FFF2-40B4-BE49-F238E27FC236}">
                <a16:creationId xmlns:a16="http://schemas.microsoft.com/office/drawing/2014/main" id="{C74DED09-E59A-4B9A-8DD2-6B5720C34711}"/>
              </a:ext>
            </a:extLst>
          </p:cNvPr>
          <p:cNvSpPr/>
          <p:nvPr/>
        </p:nvSpPr>
        <p:spPr>
          <a:xfrm>
            <a:off x="1319981" y="2182762"/>
            <a:ext cx="907026" cy="77429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a:p>
        </p:txBody>
      </p:sp>
      <p:sp>
        <p:nvSpPr>
          <p:cNvPr id="7" name="TextBox 6">
            <a:extLst>
              <a:ext uri="{FF2B5EF4-FFF2-40B4-BE49-F238E27FC236}">
                <a16:creationId xmlns:a16="http://schemas.microsoft.com/office/drawing/2014/main" id="{ECF0C657-AF50-42D1-ADCC-E86F50176CFB}"/>
              </a:ext>
            </a:extLst>
          </p:cNvPr>
          <p:cNvSpPr txBox="1"/>
          <p:nvPr/>
        </p:nvSpPr>
        <p:spPr>
          <a:xfrm>
            <a:off x="6577782" y="4815031"/>
            <a:ext cx="1438214" cy="276999"/>
          </a:xfrm>
          <a:prstGeom prst="rect">
            <a:avLst/>
          </a:prstGeom>
          <a:noFill/>
        </p:spPr>
        <p:txBody>
          <a:bodyPr wrap="none" rtlCol="0">
            <a:spAutoFit/>
          </a:bodyPr>
          <a:lstStyle/>
          <a:p>
            <a:r>
              <a:rPr lang="de-DE" sz="1200" dirty="0"/>
              <a:t>Liersch et al. 2018</a:t>
            </a:r>
            <a:endParaRPr lang="en-DE" sz="1200" dirty="0"/>
          </a:p>
        </p:txBody>
      </p:sp>
    </p:spTree>
    <p:extLst>
      <p:ext uri="{BB962C8B-B14F-4D97-AF65-F5344CB8AC3E}">
        <p14:creationId xmlns:p14="http://schemas.microsoft.com/office/powerpoint/2010/main" val="133681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GERD in </a:t>
            </a:r>
            <a:r>
              <a:rPr lang="de-DE" dirty="0" err="1"/>
              <a:t>operation</a:t>
            </a:r>
            <a:r>
              <a:rPr lang="de-DE" dirty="0"/>
              <a:t> (SWIM </a:t>
            </a:r>
            <a:r>
              <a:rPr lang="de-DE" dirty="0" err="1"/>
              <a:t>simulation</a:t>
            </a:r>
            <a:r>
              <a:rPr lang="de-DE" dirty="0"/>
              <a:t>)</a:t>
            </a:r>
            <a:endParaRPr lang="en-GB" dirty="0"/>
          </a:p>
        </p:txBody>
      </p:sp>
      <p:sp>
        <p:nvSpPr>
          <p:cNvPr id="23" name="Content Placeholder 2"/>
          <p:cNvSpPr>
            <a:spLocks noGrp="1"/>
          </p:cNvSpPr>
          <p:nvPr>
            <p:ph type="body" sz="quarter" idx="13"/>
          </p:nvPr>
        </p:nvSpPr>
        <p:spPr/>
        <p:txBody>
          <a:bodyPr/>
          <a:lstStyle/>
          <a:p>
            <a:r>
              <a:rPr lang="de-DE" dirty="0"/>
              <a:t>Hydropower targets</a:t>
            </a:r>
          </a:p>
          <a:p>
            <a:pPr lvl="1"/>
            <a:r>
              <a:rPr lang="de-DE" dirty="0"/>
              <a:t>1500 MW</a:t>
            </a:r>
          </a:p>
          <a:p>
            <a:pPr lvl="1"/>
            <a:r>
              <a:rPr lang="de-DE" dirty="0"/>
              <a:t>1700 MW</a:t>
            </a:r>
          </a:p>
          <a:p>
            <a:pPr lvl="1"/>
            <a:r>
              <a:rPr lang="de-DE" dirty="0"/>
              <a:t>1800 MW</a:t>
            </a:r>
          </a:p>
          <a:p>
            <a:r>
              <a:rPr lang="de-DE" dirty="0"/>
              <a:t>Environmental flows</a:t>
            </a:r>
          </a:p>
          <a:p>
            <a:pPr lvl="1"/>
            <a:r>
              <a:rPr lang="de-DE" dirty="0"/>
              <a:t>eco_mgt</a:t>
            </a:r>
          </a:p>
        </p:txBody>
      </p:sp>
      <p:sp>
        <p:nvSpPr>
          <p:cNvPr id="5" name="Slide Number Placeholder 4"/>
          <p:cNvSpPr>
            <a:spLocks noGrp="1"/>
          </p:cNvSpPr>
          <p:nvPr>
            <p:ph type="sldNum" sz="quarter" idx="16"/>
          </p:nvPr>
        </p:nvSpPr>
        <p:spPr/>
        <p:txBody>
          <a:bodyPr/>
          <a:lstStyle/>
          <a:p>
            <a:r>
              <a:rPr lang="de-DE" dirty="0"/>
              <a:t>6</a:t>
            </a:r>
          </a:p>
        </p:txBody>
      </p:sp>
      <p:sp>
        <p:nvSpPr>
          <p:cNvPr id="20" name="Footer Placeholder 3"/>
          <p:cNvSpPr>
            <a:spLocks noGrp="1"/>
          </p:cNvSpPr>
          <p:nvPr>
            <p:ph type="ftr" sz="quarter" idx="4294967295"/>
          </p:nvPr>
        </p:nvSpPr>
        <p:spPr>
          <a:xfrm>
            <a:off x="3056987" y="4853378"/>
            <a:ext cx="5340350" cy="274637"/>
          </a:xfrm>
        </p:spPr>
        <p:txBody>
          <a:bodyPr/>
          <a:lstStyle/>
          <a:p>
            <a:pPr algn="l"/>
            <a:r>
              <a:rPr lang="de-DE" sz="800" dirty="0"/>
              <a:t>Liersch, S., Koch, H., Hattermann, F. (2017). </a:t>
            </a:r>
            <a:r>
              <a:rPr lang="en-GB" sz="800" dirty="0"/>
              <a:t>Management Scenarios of the Grand Ethiopian Renaissance Dam and Their Impacts under Recent and Future Climates. Water, 2017, 9. DOI:10.3390/w9100728</a:t>
            </a:r>
            <a:endParaRPr lang="de-DE" sz="800" dirty="0"/>
          </a:p>
        </p:txBody>
      </p:sp>
      <p:grpSp>
        <p:nvGrpSpPr>
          <p:cNvPr id="3" name="Group 2"/>
          <p:cNvGrpSpPr/>
          <p:nvPr/>
        </p:nvGrpSpPr>
        <p:grpSpPr>
          <a:xfrm>
            <a:off x="3864078" y="1389454"/>
            <a:ext cx="4885964" cy="3363652"/>
            <a:chOff x="6459125" y="1997360"/>
            <a:chExt cx="5486411" cy="4069011"/>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9125" y="1997360"/>
              <a:ext cx="5486411" cy="3657607"/>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8551168" y="5731285"/>
              <a:ext cx="1714463" cy="335086"/>
            </a:xfrm>
            <a:prstGeom prst="rect">
              <a:avLst/>
            </a:prstGeom>
            <a:noFill/>
          </p:spPr>
          <p:txBody>
            <a:bodyPr wrap="none" rtlCol="0">
              <a:spAutoFit/>
            </a:bodyPr>
            <a:lstStyle/>
            <a:p>
              <a:r>
                <a:rPr lang="de-DE" sz="1200" dirty="0">
                  <a:solidFill>
                    <a:schemeClr val="tx1">
                      <a:lumMod val="50000"/>
                      <a:lumOff val="50000"/>
                    </a:schemeClr>
                  </a:solidFill>
                </a:rPr>
                <a:t>Average 1961-1999</a:t>
              </a:r>
              <a:endParaRPr lang="en-GB" sz="1200" dirty="0">
                <a:solidFill>
                  <a:schemeClr val="tx1">
                    <a:lumMod val="50000"/>
                    <a:lumOff val="50000"/>
                  </a:schemeClr>
                </a:solidFill>
              </a:endParaRPr>
            </a:p>
          </p:txBody>
        </p:sp>
      </p:grpSp>
    </p:spTree>
    <p:extLst>
      <p:ext uri="{BB962C8B-B14F-4D97-AF65-F5344CB8AC3E}">
        <p14:creationId xmlns:p14="http://schemas.microsoft.com/office/powerpoint/2010/main" val="5373453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7CF20B-ACCA-4028-8082-330AC2744D0A}"/>
              </a:ext>
            </a:extLst>
          </p:cNvPr>
          <p:cNvSpPr>
            <a:spLocks noGrp="1"/>
          </p:cNvSpPr>
          <p:nvPr>
            <p:ph type="title"/>
          </p:nvPr>
        </p:nvSpPr>
        <p:spPr/>
        <p:txBody>
          <a:bodyPr/>
          <a:lstStyle/>
          <a:p>
            <a:r>
              <a:rPr lang="de-DE" sz="2700" b="1" dirty="0"/>
              <a:t>Goals</a:t>
            </a:r>
            <a:endParaRPr lang="en-DE" b="1" dirty="0"/>
          </a:p>
        </p:txBody>
      </p:sp>
      <p:sp>
        <p:nvSpPr>
          <p:cNvPr id="5" name="Content Placeholder 4">
            <a:extLst>
              <a:ext uri="{FF2B5EF4-FFF2-40B4-BE49-F238E27FC236}">
                <a16:creationId xmlns:a16="http://schemas.microsoft.com/office/drawing/2014/main" id="{13DC0270-1B97-4C52-A46D-A0B37E95E2CC}"/>
              </a:ext>
            </a:extLst>
          </p:cNvPr>
          <p:cNvSpPr>
            <a:spLocks noGrp="1"/>
          </p:cNvSpPr>
          <p:nvPr>
            <p:ph type="body" sz="quarter" idx="13"/>
          </p:nvPr>
        </p:nvSpPr>
        <p:spPr/>
        <p:txBody>
          <a:bodyPr>
            <a:normAutofit/>
          </a:bodyPr>
          <a:lstStyle/>
          <a:p>
            <a:pPr marL="342900" indent="-342900">
              <a:spcAft>
                <a:spcPts val="900"/>
              </a:spcAft>
              <a:buFont typeface="Arial" panose="020B0604020202020204" pitchFamily="34" charset="0"/>
              <a:buChar char="•"/>
            </a:pPr>
            <a:r>
              <a:rPr lang="de-DE" sz="2000" dirty="0" err="1">
                <a:solidFill>
                  <a:srgbClr val="0070C0"/>
                </a:solidFill>
              </a:rPr>
              <a:t>Investigate</a:t>
            </a:r>
            <a:r>
              <a:rPr lang="de-DE" sz="2000" dirty="0">
                <a:solidFill>
                  <a:srgbClr val="0070C0"/>
                </a:solidFill>
              </a:rPr>
              <a:t> </a:t>
            </a:r>
            <a:r>
              <a:rPr lang="de-DE" sz="2000" dirty="0" err="1">
                <a:solidFill>
                  <a:srgbClr val="0070C0"/>
                </a:solidFill>
              </a:rPr>
              <a:t>functioning</a:t>
            </a:r>
            <a:r>
              <a:rPr lang="de-DE" sz="2000" dirty="0">
                <a:solidFill>
                  <a:srgbClr val="0070C0"/>
                </a:solidFill>
              </a:rPr>
              <a:t> </a:t>
            </a:r>
            <a:r>
              <a:rPr lang="de-DE" sz="2000" dirty="0" err="1">
                <a:solidFill>
                  <a:srgbClr val="0070C0"/>
                </a:solidFill>
              </a:rPr>
              <a:t>of</a:t>
            </a:r>
            <a:r>
              <a:rPr lang="de-DE" sz="2000" dirty="0">
                <a:solidFill>
                  <a:srgbClr val="0070C0"/>
                </a:solidFill>
              </a:rPr>
              <a:t> GERD </a:t>
            </a:r>
            <a:r>
              <a:rPr lang="de-DE" sz="2000" dirty="0" err="1">
                <a:solidFill>
                  <a:srgbClr val="0070C0"/>
                </a:solidFill>
              </a:rPr>
              <a:t>under</a:t>
            </a:r>
            <a:r>
              <a:rPr lang="de-DE" sz="2000" dirty="0">
                <a:solidFill>
                  <a:srgbClr val="0070C0"/>
                </a:solidFill>
              </a:rPr>
              <a:t> </a:t>
            </a:r>
            <a:r>
              <a:rPr lang="de-DE" sz="2000" dirty="0" err="1">
                <a:solidFill>
                  <a:srgbClr val="0070C0"/>
                </a:solidFill>
              </a:rPr>
              <a:t>climate</a:t>
            </a:r>
            <a:r>
              <a:rPr lang="de-DE" sz="2000" dirty="0">
                <a:solidFill>
                  <a:srgbClr val="0070C0"/>
                </a:solidFill>
              </a:rPr>
              <a:t> </a:t>
            </a:r>
            <a:r>
              <a:rPr lang="de-DE" sz="2000" dirty="0" err="1">
                <a:solidFill>
                  <a:srgbClr val="0070C0"/>
                </a:solidFill>
              </a:rPr>
              <a:t>change</a:t>
            </a:r>
            <a:r>
              <a:rPr lang="de-DE" sz="2000" dirty="0">
                <a:solidFill>
                  <a:srgbClr val="0070C0"/>
                </a:solidFill>
              </a:rPr>
              <a:t> </a:t>
            </a:r>
            <a:r>
              <a:rPr lang="de-DE" sz="2000" dirty="0" err="1">
                <a:solidFill>
                  <a:srgbClr val="0070C0"/>
                </a:solidFill>
              </a:rPr>
              <a:t>conditions</a:t>
            </a:r>
            <a:endParaRPr lang="de-DE" sz="2000" dirty="0">
              <a:solidFill>
                <a:srgbClr val="0070C0"/>
              </a:solidFill>
            </a:endParaRPr>
          </a:p>
          <a:p>
            <a:pPr marL="342900" indent="-342900">
              <a:spcAft>
                <a:spcPts val="900"/>
              </a:spcAft>
              <a:buFont typeface="Arial" panose="020B0604020202020204" pitchFamily="34" charset="0"/>
              <a:buChar char="•"/>
            </a:pPr>
            <a:r>
              <a:rPr lang="de-DE" sz="2000" dirty="0">
                <a:solidFill>
                  <a:srgbClr val="0070C0"/>
                </a:solidFill>
              </a:rPr>
              <a:t>Support </a:t>
            </a:r>
            <a:r>
              <a:rPr lang="de-DE" sz="2000" dirty="0" err="1">
                <a:solidFill>
                  <a:srgbClr val="0070C0"/>
                </a:solidFill>
              </a:rPr>
              <a:t>water</a:t>
            </a:r>
            <a:r>
              <a:rPr lang="de-DE" sz="2000" dirty="0">
                <a:solidFill>
                  <a:srgbClr val="0070C0"/>
                </a:solidFill>
              </a:rPr>
              <a:t> </a:t>
            </a:r>
            <a:r>
              <a:rPr lang="de-DE" sz="2000" dirty="0" err="1">
                <a:solidFill>
                  <a:srgbClr val="0070C0"/>
                </a:solidFill>
              </a:rPr>
              <a:t>management</a:t>
            </a:r>
            <a:r>
              <a:rPr lang="de-DE" sz="2000" dirty="0">
                <a:solidFill>
                  <a:srgbClr val="0070C0"/>
                </a:solidFill>
              </a:rPr>
              <a:t> </a:t>
            </a:r>
            <a:r>
              <a:rPr lang="de-DE" sz="2000" dirty="0" err="1">
                <a:solidFill>
                  <a:srgbClr val="0070C0"/>
                </a:solidFill>
              </a:rPr>
              <a:t>to</a:t>
            </a:r>
            <a:r>
              <a:rPr lang="de-DE" sz="2000" dirty="0">
                <a:solidFill>
                  <a:srgbClr val="0070C0"/>
                </a:solidFill>
              </a:rPr>
              <a:t> mediate </a:t>
            </a:r>
            <a:r>
              <a:rPr lang="de-DE" sz="2000" dirty="0" err="1">
                <a:solidFill>
                  <a:srgbClr val="0070C0"/>
                </a:solidFill>
              </a:rPr>
              <a:t>upstream</a:t>
            </a:r>
            <a:r>
              <a:rPr lang="de-DE" sz="2000" dirty="0">
                <a:solidFill>
                  <a:srgbClr val="0070C0"/>
                </a:solidFill>
              </a:rPr>
              <a:t> </a:t>
            </a:r>
            <a:r>
              <a:rPr lang="de-DE" sz="2000" dirty="0" err="1">
                <a:solidFill>
                  <a:srgbClr val="0070C0"/>
                </a:solidFill>
              </a:rPr>
              <a:t>downstream</a:t>
            </a:r>
            <a:r>
              <a:rPr lang="de-DE" sz="2000" dirty="0">
                <a:solidFill>
                  <a:srgbClr val="0070C0"/>
                </a:solidFill>
              </a:rPr>
              <a:t> </a:t>
            </a:r>
            <a:r>
              <a:rPr lang="de-DE" sz="2000" dirty="0" err="1">
                <a:solidFill>
                  <a:srgbClr val="0070C0"/>
                </a:solidFill>
              </a:rPr>
              <a:t>conflicts</a:t>
            </a:r>
            <a:endParaRPr lang="de-DE" sz="2000" dirty="0">
              <a:solidFill>
                <a:srgbClr val="0070C0"/>
              </a:solidFill>
            </a:endParaRPr>
          </a:p>
          <a:p>
            <a:pPr marL="342900" indent="-342900">
              <a:spcAft>
                <a:spcPts val="900"/>
              </a:spcAft>
              <a:buFont typeface="Arial" panose="020B0604020202020204" pitchFamily="34" charset="0"/>
              <a:buChar char="•"/>
            </a:pPr>
            <a:r>
              <a:rPr lang="de-DE" sz="2000" dirty="0">
                <a:solidFill>
                  <a:srgbClr val="0070C0"/>
                </a:solidFill>
              </a:rPr>
              <a:t>Support </a:t>
            </a:r>
            <a:r>
              <a:rPr lang="de-DE" sz="2000" dirty="0" err="1">
                <a:solidFill>
                  <a:srgbClr val="0070C0"/>
                </a:solidFill>
              </a:rPr>
              <a:t>integration</a:t>
            </a:r>
            <a:r>
              <a:rPr lang="de-DE" sz="2000" dirty="0">
                <a:solidFill>
                  <a:srgbClr val="0070C0"/>
                </a:solidFill>
              </a:rPr>
              <a:t> </a:t>
            </a:r>
            <a:r>
              <a:rPr lang="de-DE" sz="2000" dirty="0" err="1">
                <a:solidFill>
                  <a:srgbClr val="0070C0"/>
                </a:solidFill>
              </a:rPr>
              <a:t>of</a:t>
            </a:r>
            <a:r>
              <a:rPr lang="de-DE" sz="2000" dirty="0">
                <a:solidFill>
                  <a:srgbClr val="0070C0"/>
                </a:solidFill>
              </a:rPr>
              <a:t> </a:t>
            </a:r>
            <a:r>
              <a:rPr lang="de-DE" sz="2000" dirty="0" err="1">
                <a:solidFill>
                  <a:srgbClr val="0070C0"/>
                </a:solidFill>
              </a:rPr>
              <a:t>renewable</a:t>
            </a:r>
            <a:r>
              <a:rPr lang="de-DE" sz="2000" dirty="0">
                <a:solidFill>
                  <a:srgbClr val="0070C0"/>
                </a:solidFill>
              </a:rPr>
              <a:t> </a:t>
            </a:r>
            <a:r>
              <a:rPr lang="de-DE" sz="2000" dirty="0" err="1">
                <a:solidFill>
                  <a:srgbClr val="0070C0"/>
                </a:solidFill>
              </a:rPr>
              <a:t>energies</a:t>
            </a:r>
            <a:r>
              <a:rPr lang="de-DE" sz="2000" dirty="0">
                <a:solidFill>
                  <a:srgbClr val="0070C0"/>
                </a:solidFill>
              </a:rPr>
              <a:t> </a:t>
            </a:r>
            <a:r>
              <a:rPr lang="de-DE" sz="2000" dirty="0" err="1">
                <a:solidFill>
                  <a:srgbClr val="0070C0"/>
                </a:solidFill>
              </a:rPr>
              <a:t>to</a:t>
            </a:r>
            <a:r>
              <a:rPr lang="de-DE" sz="2000" dirty="0">
                <a:solidFill>
                  <a:srgbClr val="0070C0"/>
                </a:solidFill>
              </a:rPr>
              <a:t> </a:t>
            </a:r>
            <a:r>
              <a:rPr lang="de-DE" sz="2000" dirty="0" err="1">
                <a:solidFill>
                  <a:srgbClr val="0070C0"/>
                </a:solidFill>
              </a:rPr>
              <a:t>stabilize</a:t>
            </a:r>
            <a:r>
              <a:rPr lang="de-DE" sz="2000" dirty="0">
                <a:solidFill>
                  <a:srgbClr val="0070C0"/>
                </a:solidFill>
              </a:rPr>
              <a:t> </a:t>
            </a:r>
            <a:r>
              <a:rPr lang="de-DE" sz="2000" dirty="0" err="1">
                <a:solidFill>
                  <a:srgbClr val="0070C0"/>
                </a:solidFill>
              </a:rPr>
              <a:t>energy</a:t>
            </a:r>
            <a:r>
              <a:rPr lang="de-DE" sz="2000" dirty="0">
                <a:solidFill>
                  <a:srgbClr val="0070C0"/>
                </a:solidFill>
              </a:rPr>
              <a:t> </a:t>
            </a:r>
            <a:r>
              <a:rPr lang="de-DE" sz="2000" dirty="0" err="1">
                <a:solidFill>
                  <a:srgbClr val="0070C0"/>
                </a:solidFill>
              </a:rPr>
              <a:t>generation</a:t>
            </a:r>
            <a:r>
              <a:rPr lang="de-DE" sz="2000" dirty="0">
                <a:solidFill>
                  <a:srgbClr val="0070C0"/>
                </a:solidFill>
              </a:rPr>
              <a:t> and </a:t>
            </a:r>
            <a:r>
              <a:rPr lang="de-DE" sz="2000" dirty="0" err="1">
                <a:solidFill>
                  <a:srgbClr val="0070C0"/>
                </a:solidFill>
              </a:rPr>
              <a:t>natural</a:t>
            </a:r>
            <a:r>
              <a:rPr lang="de-DE" sz="2000" dirty="0">
                <a:solidFill>
                  <a:srgbClr val="0070C0"/>
                </a:solidFill>
              </a:rPr>
              <a:t> </a:t>
            </a:r>
            <a:r>
              <a:rPr lang="de-DE" sz="2000" dirty="0" err="1">
                <a:solidFill>
                  <a:srgbClr val="0070C0"/>
                </a:solidFill>
              </a:rPr>
              <a:t>flow</a:t>
            </a:r>
            <a:r>
              <a:rPr lang="de-DE" sz="2000" dirty="0">
                <a:solidFill>
                  <a:srgbClr val="0070C0"/>
                </a:solidFill>
              </a:rPr>
              <a:t> </a:t>
            </a:r>
            <a:r>
              <a:rPr lang="de-DE" sz="2000" dirty="0" err="1">
                <a:solidFill>
                  <a:srgbClr val="0070C0"/>
                </a:solidFill>
              </a:rPr>
              <a:t>regime</a:t>
            </a:r>
            <a:endParaRPr lang="en-DE" sz="2000" dirty="0">
              <a:solidFill>
                <a:srgbClr val="0070C0"/>
              </a:solidFill>
            </a:endParaRPr>
          </a:p>
        </p:txBody>
      </p:sp>
      <p:sp>
        <p:nvSpPr>
          <p:cNvPr id="3" name="Slide Number Placeholder 2">
            <a:extLst>
              <a:ext uri="{FF2B5EF4-FFF2-40B4-BE49-F238E27FC236}">
                <a16:creationId xmlns:a16="http://schemas.microsoft.com/office/drawing/2014/main" id="{93646897-F67C-48B8-8D2E-EBB3DFF7CC27}"/>
              </a:ext>
            </a:extLst>
          </p:cNvPr>
          <p:cNvSpPr>
            <a:spLocks noGrp="1"/>
          </p:cNvSpPr>
          <p:nvPr>
            <p:ph type="sldNum" sz="quarter" idx="16"/>
          </p:nvPr>
        </p:nvSpPr>
        <p:spPr/>
        <p:txBody>
          <a:bodyPr/>
          <a:lstStyle/>
          <a:p>
            <a:fld id="{1B44015D-9407-488E-8AD7-722ADB5AEF29}" type="slidenum">
              <a:rPr lang="de-DE" smtClean="0"/>
              <a:t>44</a:t>
            </a:fld>
            <a:endParaRPr lang="de-DE" dirty="0"/>
          </a:p>
        </p:txBody>
      </p:sp>
      <p:sp>
        <p:nvSpPr>
          <p:cNvPr id="2" name="Footer Placeholder 1">
            <a:extLst>
              <a:ext uri="{FF2B5EF4-FFF2-40B4-BE49-F238E27FC236}">
                <a16:creationId xmlns:a16="http://schemas.microsoft.com/office/drawing/2014/main" id="{127BD519-400B-43A3-AA4E-F5D48E266268}"/>
              </a:ext>
            </a:extLst>
          </p:cNvPr>
          <p:cNvSpPr>
            <a:spLocks noGrp="1"/>
          </p:cNvSpPr>
          <p:nvPr>
            <p:ph type="ftr" sz="quarter" idx="4294967295"/>
          </p:nvPr>
        </p:nvSpPr>
        <p:spPr/>
        <p:txBody>
          <a:bodyPr/>
          <a:lstStyle/>
          <a:p>
            <a:r>
              <a:rPr lang="de-DE"/>
              <a:t> </a:t>
            </a:r>
            <a:endParaRPr lang="de-DE" dirty="0"/>
          </a:p>
        </p:txBody>
      </p:sp>
    </p:spTree>
    <p:extLst>
      <p:ext uri="{BB962C8B-B14F-4D97-AF65-F5344CB8AC3E}">
        <p14:creationId xmlns:p14="http://schemas.microsoft.com/office/powerpoint/2010/main" val="37647751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err="1"/>
              <a:t>Improving</a:t>
            </a:r>
            <a:r>
              <a:rPr lang="de-DE" dirty="0"/>
              <a:t> </a:t>
            </a:r>
            <a:r>
              <a:rPr lang="de-DE" dirty="0" err="1"/>
              <a:t>management</a:t>
            </a:r>
            <a:r>
              <a:rPr lang="de-DE" dirty="0"/>
              <a:t> </a:t>
            </a:r>
            <a:r>
              <a:rPr lang="de-DE" dirty="0" err="1"/>
              <a:t>by</a:t>
            </a:r>
            <a:r>
              <a:rPr lang="de-DE" dirty="0"/>
              <a:t> </a:t>
            </a:r>
            <a:r>
              <a:rPr lang="de-DE" dirty="0" err="1"/>
              <a:t>integration</a:t>
            </a:r>
            <a:r>
              <a:rPr lang="de-DE" dirty="0"/>
              <a:t> of solar &amp; wind</a:t>
            </a:r>
            <a:endParaRPr lang="en-GB" dirty="0"/>
          </a:p>
        </p:txBody>
      </p:sp>
      <p:sp>
        <p:nvSpPr>
          <p:cNvPr id="3" name="Content Placeholder 2"/>
          <p:cNvSpPr>
            <a:spLocks noGrp="1"/>
          </p:cNvSpPr>
          <p:nvPr>
            <p:ph type="body" sz="quarter" idx="13"/>
          </p:nvPr>
        </p:nvSpPr>
        <p:spPr>
          <a:xfrm>
            <a:off x="439084" y="1440886"/>
            <a:ext cx="2503190" cy="3024188"/>
          </a:xfrm>
        </p:spPr>
        <p:txBody>
          <a:bodyPr>
            <a:normAutofit/>
          </a:bodyPr>
          <a:lstStyle/>
          <a:p>
            <a:pPr marL="342900" indent="-342900">
              <a:buFont typeface="Arial" panose="020B0604020202020204" pitchFamily="34" charset="0"/>
              <a:buChar char="•"/>
            </a:pPr>
            <a:r>
              <a:rPr lang="de-DE" sz="1600" dirty="0" err="1"/>
              <a:t>Complementarity</a:t>
            </a:r>
            <a:r>
              <a:rPr lang="de-DE" sz="1600" dirty="0"/>
              <a:t> of RE sources at diurnal and seasonal time scales</a:t>
            </a:r>
            <a:endParaRPr lang="en-GB" sz="1600" dirty="0"/>
          </a:p>
        </p:txBody>
      </p:sp>
      <p:sp>
        <p:nvSpPr>
          <p:cNvPr id="5" name="Slide Number Placeholder 4"/>
          <p:cNvSpPr>
            <a:spLocks noGrp="1"/>
          </p:cNvSpPr>
          <p:nvPr>
            <p:ph type="sldNum" sz="quarter" idx="16"/>
          </p:nvPr>
        </p:nvSpPr>
        <p:spPr/>
        <p:txBody>
          <a:bodyPr/>
          <a:lstStyle/>
          <a:p>
            <a:fld id="{1B44015D-9407-488E-8AD7-722ADB5AEF29}" type="slidenum">
              <a:rPr lang="de-DE" smtClean="0"/>
              <a:t>45</a:t>
            </a:fld>
            <a:endParaRPr lang="de-DE" dirty="0"/>
          </a:p>
        </p:txBody>
      </p:sp>
      <p:sp>
        <p:nvSpPr>
          <p:cNvPr id="4" name="Footer Placeholder 3"/>
          <p:cNvSpPr>
            <a:spLocks noGrp="1"/>
          </p:cNvSpPr>
          <p:nvPr>
            <p:ph type="ftr" sz="quarter" idx="4294967295"/>
          </p:nvPr>
        </p:nvSpPr>
        <p:spPr>
          <a:xfrm>
            <a:off x="2843808" y="4817393"/>
            <a:ext cx="5652120" cy="274637"/>
          </a:xfrm>
        </p:spPr>
        <p:txBody>
          <a:bodyPr/>
          <a:lstStyle/>
          <a:p>
            <a:pPr algn="l"/>
            <a:r>
              <a:rPr lang="de-DE" sz="800" dirty="0"/>
              <a:t>Sterl, S., Fadly, D., Liersch, S., Koch, H., Thiery, W. (2021). Linking solar and wind power in eastern Africa with operation of the Grand Ethiopian Renaissance Dam. Nature Energy (currently with Editor after 2nd submission)</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9571" y="1131590"/>
            <a:ext cx="5729931" cy="359492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2667614"/>
            <a:ext cx="1447231" cy="1322674"/>
          </a:xfrm>
          <a:prstGeom prst="rect">
            <a:avLst/>
          </a:prstGeom>
        </p:spPr>
      </p:pic>
    </p:spTree>
    <p:extLst>
      <p:ext uri="{BB962C8B-B14F-4D97-AF65-F5344CB8AC3E}">
        <p14:creationId xmlns:p14="http://schemas.microsoft.com/office/powerpoint/2010/main" val="42846962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Supporting the integration </a:t>
            </a:r>
            <a:r>
              <a:rPr lang="de-DE" dirty="0" err="1"/>
              <a:t>of</a:t>
            </a:r>
            <a:r>
              <a:rPr lang="de-DE" dirty="0"/>
              <a:t> </a:t>
            </a:r>
            <a:r>
              <a:rPr lang="de-DE" dirty="0" err="1"/>
              <a:t>hydro</a:t>
            </a:r>
            <a:r>
              <a:rPr lang="de-DE" dirty="0"/>
              <a:t>, solar &amp; wind</a:t>
            </a:r>
            <a:endParaRPr lang="en-GB" dirty="0"/>
          </a:p>
        </p:txBody>
      </p:sp>
      <p:sp>
        <p:nvSpPr>
          <p:cNvPr id="7" name="Content Placeholder 6">
            <a:extLst>
              <a:ext uri="{FF2B5EF4-FFF2-40B4-BE49-F238E27FC236}">
                <a16:creationId xmlns:a16="http://schemas.microsoft.com/office/drawing/2014/main" id="{5790E3A5-BD2E-4CDD-AA40-59A9F16EABF4}"/>
              </a:ext>
            </a:extLst>
          </p:cNvPr>
          <p:cNvSpPr>
            <a:spLocks noGrp="1"/>
          </p:cNvSpPr>
          <p:nvPr>
            <p:ph type="body" sz="quarter" idx="13"/>
          </p:nvPr>
        </p:nvSpPr>
        <p:spPr/>
        <p:txBody>
          <a:bodyPr/>
          <a:lstStyle/>
          <a:p>
            <a:r>
              <a:rPr lang="de-DE" dirty="0"/>
              <a:t>-&gt; -&gt; -&gt; </a:t>
            </a:r>
            <a:r>
              <a:rPr lang="de-DE" dirty="0" err="1"/>
              <a:t>integration</a:t>
            </a:r>
            <a:r>
              <a:rPr lang="de-DE" dirty="0"/>
              <a:t> </a:t>
            </a:r>
            <a:r>
              <a:rPr lang="de-DE" dirty="0" err="1"/>
              <a:t>of</a:t>
            </a:r>
            <a:r>
              <a:rPr lang="de-DE" dirty="0"/>
              <a:t> solar and wind </a:t>
            </a:r>
            <a:r>
              <a:rPr lang="de-DE" dirty="0" err="1"/>
              <a:t>with</a:t>
            </a:r>
            <a:r>
              <a:rPr lang="de-DE" dirty="0"/>
              <a:t> </a:t>
            </a:r>
            <a:r>
              <a:rPr lang="de-DE" dirty="0" err="1"/>
              <a:t>hydro</a:t>
            </a:r>
            <a:r>
              <a:rPr lang="de-DE" dirty="0"/>
              <a:t> -&gt; -&gt; -&gt;</a:t>
            </a:r>
            <a:endParaRPr lang="en-DE" dirty="0"/>
          </a:p>
        </p:txBody>
      </p:sp>
      <p:sp>
        <p:nvSpPr>
          <p:cNvPr id="5" name="Slide Number Placeholder 4"/>
          <p:cNvSpPr>
            <a:spLocks noGrp="1"/>
          </p:cNvSpPr>
          <p:nvPr>
            <p:ph type="sldNum" sz="quarter" idx="16"/>
          </p:nvPr>
        </p:nvSpPr>
        <p:spPr/>
        <p:txBody>
          <a:bodyPr/>
          <a:lstStyle/>
          <a:p>
            <a:fld id="{1B44015D-9407-488E-8AD7-722ADB5AEF29}" type="slidenum">
              <a:rPr lang="de-DE" smtClean="0"/>
              <a:t>46</a:t>
            </a:fld>
            <a:endParaRPr lang="de-DE" dirty="0"/>
          </a:p>
        </p:txBody>
      </p:sp>
      <p:sp>
        <p:nvSpPr>
          <p:cNvPr id="4" name="Footer Placeholder 3"/>
          <p:cNvSpPr>
            <a:spLocks noGrp="1"/>
          </p:cNvSpPr>
          <p:nvPr>
            <p:ph type="ftr" sz="quarter" idx="4294967295"/>
          </p:nvPr>
        </p:nvSpPr>
        <p:spPr>
          <a:xfrm>
            <a:off x="2411760" y="4817392"/>
            <a:ext cx="6300193" cy="274638"/>
          </a:xfrm>
        </p:spPr>
        <p:txBody>
          <a:bodyPr/>
          <a:lstStyle/>
          <a:p>
            <a:pPr algn="l"/>
            <a:r>
              <a:rPr lang="de-DE" sz="900" dirty="0">
                <a:latin typeface="+mn-lt"/>
              </a:rPr>
              <a:t>Sterl, S., Fadly, D., Liersch, S., Koch, H., Thiery, W. (2021). Linking solar and wind power in eastern Africa with operation of the Grand Ethiopian Renaissance Dam. Nature Energy (currently with Editor after 2nd submission)</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416" y="1423035"/>
            <a:ext cx="7653829" cy="2893382"/>
          </a:xfrm>
          <a:prstGeom prst="rect">
            <a:avLst/>
          </a:prstGeom>
        </p:spPr>
      </p:pic>
    </p:spTree>
    <p:extLst>
      <p:ext uri="{BB962C8B-B14F-4D97-AF65-F5344CB8AC3E}">
        <p14:creationId xmlns:p14="http://schemas.microsoft.com/office/powerpoint/2010/main" val="25054762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683" y="1236327"/>
            <a:ext cx="7653829" cy="2893382"/>
          </a:xfrm>
          <a:prstGeom prst="rect">
            <a:avLst/>
          </a:prstGeom>
        </p:spPr>
      </p:pic>
      <p:sp>
        <p:nvSpPr>
          <p:cNvPr id="3" name="Rectangle 2"/>
          <p:cNvSpPr/>
          <p:nvPr/>
        </p:nvSpPr>
        <p:spPr>
          <a:xfrm>
            <a:off x="392907" y="1085850"/>
            <a:ext cx="8293894" cy="3214688"/>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p:cNvSpPr>
            <a:spLocks noGrp="1"/>
          </p:cNvSpPr>
          <p:nvPr>
            <p:ph type="title"/>
          </p:nvPr>
        </p:nvSpPr>
        <p:spPr/>
        <p:txBody>
          <a:bodyPr/>
          <a:lstStyle/>
          <a:p>
            <a:r>
              <a:rPr lang="de-DE" dirty="0"/>
              <a:t>Supporting the integration of solar &amp; wind</a:t>
            </a:r>
            <a:endParaRPr lang="en-GB" dirty="0"/>
          </a:p>
        </p:txBody>
      </p:sp>
      <p:sp>
        <p:nvSpPr>
          <p:cNvPr id="6" name="Text Placeholder 5">
            <a:extLst>
              <a:ext uri="{FF2B5EF4-FFF2-40B4-BE49-F238E27FC236}">
                <a16:creationId xmlns:a16="http://schemas.microsoft.com/office/drawing/2014/main" id="{3751A9BD-85C1-48D6-9AA4-2559BABE3D99}"/>
              </a:ext>
            </a:extLst>
          </p:cNvPr>
          <p:cNvSpPr>
            <a:spLocks noGrp="1"/>
          </p:cNvSpPr>
          <p:nvPr>
            <p:ph type="body" sz="quarter" idx="13"/>
          </p:nvPr>
        </p:nvSpPr>
        <p:spPr/>
        <p:txBody>
          <a:bodyPr/>
          <a:lstStyle/>
          <a:p>
            <a:endParaRPr lang="en-DE"/>
          </a:p>
        </p:txBody>
      </p:sp>
      <p:sp>
        <p:nvSpPr>
          <p:cNvPr id="5" name="Slide Number Placeholder 4"/>
          <p:cNvSpPr>
            <a:spLocks noGrp="1"/>
          </p:cNvSpPr>
          <p:nvPr>
            <p:ph type="sldNum" sz="quarter" idx="16"/>
          </p:nvPr>
        </p:nvSpPr>
        <p:spPr/>
        <p:txBody>
          <a:bodyPr/>
          <a:lstStyle/>
          <a:p>
            <a:fld id="{1B44015D-9407-488E-8AD7-722ADB5AEF29}" type="slidenum">
              <a:rPr lang="de-DE" smtClean="0"/>
              <a:t>47</a:t>
            </a:fld>
            <a:endParaRPr lang="de-DE" dirty="0"/>
          </a:p>
        </p:txBody>
      </p:sp>
      <p:sp>
        <p:nvSpPr>
          <p:cNvPr id="9" name="Rectangle: Rounded Corners 8">
            <a:extLst>
              <a:ext uri="{FF2B5EF4-FFF2-40B4-BE49-F238E27FC236}">
                <a16:creationId xmlns:a16="http://schemas.microsoft.com/office/drawing/2014/main" id="{4596BD78-A84F-4806-B44E-1EA7789B8AC4}"/>
              </a:ext>
            </a:extLst>
          </p:cNvPr>
          <p:cNvSpPr/>
          <p:nvPr/>
        </p:nvSpPr>
        <p:spPr>
          <a:xfrm>
            <a:off x="745086" y="1664176"/>
            <a:ext cx="7653829" cy="2058035"/>
          </a:xfrm>
          <a:prstGeom prst="round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900"/>
              </a:spcAft>
            </a:pPr>
            <a:r>
              <a:rPr lang="de-DE" sz="2100" dirty="0">
                <a:solidFill>
                  <a:schemeClr val="accent1">
                    <a:lumMod val="75000"/>
                  </a:schemeClr>
                </a:solidFill>
              </a:rPr>
              <a:t>The </a:t>
            </a:r>
            <a:r>
              <a:rPr lang="de-DE" sz="2100" dirty="0" err="1">
                <a:solidFill>
                  <a:schemeClr val="accent1">
                    <a:lumMod val="75000"/>
                  </a:schemeClr>
                </a:solidFill>
              </a:rPr>
              <a:t>higher</a:t>
            </a:r>
            <a:r>
              <a:rPr lang="de-DE" sz="2100" dirty="0">
                <a:solidFill>
                  <a:schemeClr val="accent1">
                    <a:lumMod val="75000"/>
                  </a:schemeClr>
                </a:solidFill>
              </a:rPr>
              <a:t> </a:t>
            </a:r>
            <a:r>
              <a:rPr lang="de-DE" sz="2100" dirty="0" err="1">
                <a:solidFill>
                  <a:schemeClr val="accent1">
                    <a:lumMod val="75000"/>
                  </a:schemeClr>
                </a:solidFill>
              </a:rPr>
              <a:t>the</a:t>
            </a:r>
            <a:r>
              <a:rPr lang="de-DE" sz="2100" dirty="0">
                <a:solidFill>
                  <a:schemeClr val="accent1">
                    <a:lumMod val="75000"/>
                  </a:schemeClr>
                </a:solidFill>
              </a:rPr>
              <a:t> </a:t>
            </a:r>
            <a:r>
              <a:rPr lang="de-DE" sz="2100" dirty="0" err="1">
                <a:solidFill>
                  <a:schemeClr val="accent1">
                    <a:lumMod val="75000"/>
                  </a:schemeClr>
                </a:solidFill>
              </a:rPr>
              <a:t>share</a:t>
            </a:r>
            <a:r>
              <a:rPr lang="de-DE" sz="2100" dirty="0">
                <a:solidFill>
                  <a:schemeClr val="accent1">
                    <a:lumMod val="75000"/>
                  </a:schemeClr>
                </a:solidFill>
              </a:rPr>
              <a:t> </a:t>
            </a:r>
            <a:r>
              <a:rPr lang="de-DE" sz="2100" dirty="0" err="1">
                <a:solidFill>
                  <a:schemeClr val="accent1">
                    <a:lumMod val="75000"/>
                  </a:schemeClr>
                </a:solidFill>
              </a:rPr>
              <a:t>of</a:t>
            </a:r>
            <a:r>
              <a:rPr lang="de-DE" sz="2100" dirty="0">
                <a:solidFill>
                  <a:schemeClr val="accent1">
                    <a:lumMod val="75000"/>
                  </a:schemeClr>
                </a:solidFill>
              </a:rPr>
              <a:t> solar &amp; wind </a:t>
            </a:r>
            <a:r>
              <a:rPr lang="de-DE" sz="2100" dirty="0" err="1">
                <a:solidFill>
                  <a:schemeClr val="accent1">
                    <a:lumMod val="75000"/>
                  </a:schemeClr>
                </a:solidFill>
              </a:rPr>
              <a:t>integrated</a:t>
            </a:r>
            <a:r>
              <a:rPr lang="de-DE" sz="2100" dirty="0">
                <a:solidFill>
                  <a:schemeClr val="accent1">
                    <a:lumMod val="75000"/>
                  </a:schemeClr>
                </a:solidFill>
              </a:rPr>
              <a:t> </a:t>
            </a:r>
            <a:r>
              <a:rPr lang="de-DE" sz="2100" dirty="0" err="1">
                <a:solidFill>
                  <a:schemeClr val="accent1">
                    <a:lumMod val="75000"/>
                  </a:schemeClr>
                </a:solidFill>
              </a:rPr>
              <a:t>by</a:t>
            </a:r>
            <a:r>
              <a:rPr lang="de-DE" sz="2100" dirty="0">
                <a:solidFill>
                  <a:schemeClr val="accent1">
                    <a:lumMod val="75000"/>
                  </a:schemeClr>
                </a:solidFill>
              </a:rPr>
              <a:t> GERD, </a:t>
            </a:r>
            <a:r>
              <a:rPr lang="de-DE" sz="2100" dirty="0" err="1">
                <a:solidFill>
                  <a:schemeClr val="accent1">
                    <a:lumMod val="75000"/>
                  </a:schemeClr>
                </a:solidFill>
              </a:rPr>
              <a:t>the</a:t>
            </a:r>
            <a:r>
              <a:rPr lang="de-DE" sz="2100" dirty="0">
                <a:solidFill>
                  <a:schemeClr val="accent1">
                    <a:lumMod val="75000"/>
                  </a:schemeClr>
                </a:solidFill>
              </a:rPr>
              <a:t> </a:t>
            </a:r>
            <a:r>
              <a:rPr lang="de-DE" sz="2100" dirty="0" err="1">
                <a:solidFill>
                  <a:schemeClr val="accent1">
                    <a:lumMod val="75000"/>
                  </a:schemeClr>
                </a:solidFill>
              </a:rPr>
              <a:t>more</a:t>
            </a:r>
            <a:r>
              <a:rPr lang="de-DE" sz="2100" dirty="0">
                <a:solidFill>
                  <a:schemeClr val="accent1">
                    <a:lumMod val="75000"/>
                  </a:schemeClr>
                </a:solidFill>
              </a:rPr>
              <a:t> </a:t>
            </a:r>
            <a:r>
              <a:rPr lang="de-DE" sz="2100" dirty="0" err="1">
                <a:solidFill>
                  <a:schemeClr val="accent1">
                    <a:lumMod val="75000"/>
                  </a:schemeClr>
                </a:solidFill>
              </a:rPr>
              <a:t>the</a:t>
            </a:r>
            <a:r>
              <a:rPr lang="de-DE" sz="2100" dirty="0">
                <a:solidFill>
                  <a:schemeClr val="accent1">
                    <a:lumMod val="75000"/>
                  </a:schemeClr>
                </a:solidFill>
              </a:rPr>
              <a:t> </a:t>
            </a:r>
            <a:r>
              <a:rPr lang="de-DE" sz="2100" dirty="0" err="1">
                <a:solidFill>
                  <a:schemeClr val="accent1">
                    <a:lumMod val="75000"/>
                  </a:schemeClr>
                </a:solidFill>
              </a:rPr>
              <a:t>released</a:t>
            </a:r>
            <a:r>
              <a:rPr lang="de-DE" sz="2100" dirty="0">
                <a:solidFill>
                  <a:schemeClr val="accent1">
                    <a:lumMod val="75000"/>
                  </a:schemeClr>
                </a:solidFill>
              </a:rPr>
              <a:t> </a:t>
            </a:r>
            <a:r>
              <a:rPr lang="de-DE" sz="2100" dirty="0" err="1">
                <a:solidFill>
                  <a:schemeClr val="accent1">
                    <a:lumMod val="75000"/>
                  </a:schemeClr>
                </a:solidFill>
              </a:rPr>
              <a:t>discharge</a:t>
            </a:r>
            <a:r>
              <a:rPr lang="de-DE" sz="2100" dirty="0">
                <a:solidFill>
                  <a:schemeClr val="accent1">
                    <a:lumMod val="75000"/>
                  </a:schemeClr>
                </a:solidFill>
              </a:rPr>
              <a:t> </a:t>
            </a:r>
            <a:r>
              <a:rPr lang="de-DE" sz="2100" dirty="0" err="1">
                <a:solidFill>
                  <a:schemeClr val="accent1">
                    <a:lumMod val="75000"/>
                  </a:schemeClr>
                </a:solidFill>
              </a:rPr>
              <a:t>follows</a:t>
            </a:r>
            <a:r>
              <a:rPr lang="de-DE" sz="2100" dirty="0">
                <a:solidFill>
                  <a:schemeClr val="accent1">
                    <a:lumMod val="75000"/>
                  </a:schemeClr>
                </a:solidFill>
              </a:rPr>
              <a:t> </a:t>
            </a:r>
            <a:r>
              <a:rPr lang="de-DE" sz="2100" dirty="0" err="1">
                <a:solidFill>
                  <a:schemeClr val="accent1">
                    <a:lumMod val="75000"/>
                  </a:schemeClr>
                </a:solidFill>
              </a:rPr>
              <a:t>the</a:t>
            </a:r>
            <a:r>
              <a:rPr lang="de-DE" sz="2100" dirty="0">
                <a:solidFill>
                  <a:schemeClr val="accent1">
                    <a:lumMod val="75000"/>
                  </a:schemeClr>
                </a:solidFill>
              </a:rPr>
              <a:t> </a:t>
            </a:r>
            <a:r>
              <a:rPr lang="de-DE" sz="2100" dirty="0" err="1">
                <a:solidFill>
                  <a:schemeClr val="accent1">
                    <a:lumMod val="75000"/>
                  </a:schemeClr>
                </a:solidFill>
              </a:rPr>
              <a:t>natural</a:t>
            </a:r>
            <a:r>
              <a:rPr lang="de-DE" sz="2100" dirty="0">
                <a:solidFill>
                  <a:schemeClr val="accent1">
                    <a:lumMod val="75000"/>
                  </a:schemeClr>
                </a:solidFill>
              </a:rPr>
              <a:t>  </a:t>
            </a:r>
            <a:r>
              <a:rPr lang="de-DE" sz="2100" dirty="0" err="1">
                <a:solidFill>
                  <a:schemeClr val="accent1">
                    <a:lumMod val="75000"/>
                  </a:schemeClr>
                </a:solidFill>
              </a:rPr>
              <a:t>regime</a:t>
            </a:r>
            <a:r>
              <a:rPr lang="de-DE" sz="2100" dirty="0">
                <a:solidFill>
                  <a:schemeClr val="accent1">
                    <a:lumMod val="75000"/>
                  </a:schemeClr>
                </a:solidFill>
              </a:rPr>
              <a:t>!</a:t>
            </a:r>
            <a:endParaRPr lang="en-US" sz="2100" dirty="0">
              <a:solidFill>
                <a:schemeClr val="accent1">
                  <a:lumMod val="75000"/>
                </a:schemeClr>
              </a:solidFill>
              <a:ea typeface="DejaVu Sans"/>
              <a:cs typeface="Arial" pitchFamily="34" charset="0"/>
            </a:endParaRPr>
          </a:p>
          <a:p>
            <a:pPr algn="ctr">
              <a:spcAft>
                <a:spcPts val="900"/>
              </a:spcAft>
            </a:pPr>
            <a:r>
              <a:rPr lang="en-US" sz="2100" dirty="0">
                <a:solidFill>
                  <a:schemeClr val="accent1">
                    <a:lumMod val="75000"/>
                  </a:schemeClr>
                </a:solidFill>
                <a:ea typeface="DejaVu Sans"/>
                <a:cs typeface="Arial" pitchFamily="34" charset="0"/>
              </a:rPr>
              <a:t>Win-win situation can be achievable but requires a high degree of cooperation between riparian countries Ethiopia, Sudan and Egypt</a:t>
            </a:r>
          </a:p>
        </p:txBody>
      </p:sp>
      <p:sp>
        <p:nvSpPr>
          <p:cNvPr id="12" name="Footer Placeholder 3">
            <a:extLst>
              <a:ext uri="{FF2B5EF4-FFF2-40B4-BE49-F238E27FC236}">
                <a16:creationId xmlns:a16="http://schemas.microsoft.com/office/drawing/2014/main" id="{C1B77D14-08A3-4627-9F96-85E4731277FB}"/>
              </a:ext>
            </a:extLst>
          </p:cNvPr>
          <p:cNvSpPr txBox="1">
            <a:spLocks/>
          </p:cNvSpPr>
          <p:nvPr/>
        </p:nvSpPr>
        <p:spPr>
          <a:xfrm>
            <a:off x="2843808" y="4817393"/>
            <a:ext cx="5652120" cy="274637"/>
          </a:xfrm>
        </p:spPr>
        <p:txBody>
          <a:bodyPr/>
          <a:lstStyle>
            <a:defPPr>
              <a:defRPr lang="de-DE"/>
            </a:defPPr>
            <a:lvl1pPr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1pPr>
            <a:lvl2pPr marL="457154"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2pPr>
            <a:lvl3pPr marL="914310"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3pPr>
            <a:lvl4pPr marL="1371464"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4pPr>
            <a:lvl5pPr marL="1828619" algn="l" rtl="0" eaLnBrk="0" fontAlgn="base" hangingPunct="0">
              <a:spcBef>
                <a:spcPct val="0"/>
              </a:spcBef>
              <a:spcAft>
                <a:spcPct val="0"/>
              </a:spcAft>
              <a:defRPr sz="2400" kern="1200">
                <a:solidFill>
                  <a:schemeClr val="tx1"/>
                </a:solidFill>
                <a:latin typeface="Arial" pitchFamily="34" charset="0"/>
                <a:ea typeface="ヒラギノ角ゴ Pro W3" charset="-128"/>
                <a:cs typeface="+mn-cs"/>
              </a:defRPr>
            </a:lvl5pPr>
            <a:lvl6pPr marL="2285772" algn="l" defTabSz="914310" rtl="0" eaLnBrk="1" latinLnBrk="0" hangingPunct="1">
              <a:defRPr sz="2400" kern="1200">
                <a:solidFill>
                  <a:schemeClr val="tx1"/>
                </a:solidFill>
                <a:latin typeface="Arial" pitchFamily="34" charset="0"/>
                <a:ea typeface="ヒラギノ角ゴ Pro W3" charset="-128"/>
                <a:cs typeface="+mn-cs"/>
              </a:defRPr>
            </a:lvl6pPr>
            <a:lvl7pPr marL="2742926" algn="l" defTabSz="914310" rtl="0" eaLnBrk="1" latinLnBrk="0" hangingPunct="1">
              <a:defRPr sz="2400" kern="1200">
                <a:solidFill>
                  <a:schemeClr val="tx1"/>
                </a:solidFill>
                <a:latin typeface="Arial" pitchFamily="34" charset="0"/>
                <a:ea typeface="ヒラギノ角ゴ Pro W3" charset="-128"/>
                <a:cs typeface="+mn-cs"/>
              </a:defRPr>
            </a:lvl7pPr>
            <a:lvl8pPr marL="3200080" algn="l" defTabSz="914310" rtl="0" eaLnBrk="1" latinLnBrk="0" hangingPunct="1">
              <a:defRPr sz="2400" kern="1200">
                <a:solidFill>
                  <a:schemeClr val="tx1"/>
                </a:solidFill>
                <a:latin typeface="Arial" pitchFamily="34" charset="0"/>
                <a:ea typeface="ヒラギノ角ゴ Pro W3" charset="-128"/>
                <a:cs typeface="+mn-cs"/>
              </a:defRPr>
            </a:lvl8pPr>
            <a:lvl9pPr marL="3657235" algn="l" defTabSz="914310" rtl="0" eaLnBrk="1" latinLnBrk="0" hangingPunct="1">
              <a:defRPr sz="2400" kern="1200">
                <a:solidFill>
                  <a:schemeClr val="tx1"/>
                </a:solidFill>
                <a:latin typeface="Arial" pitchFamily="34" charset="0"/>
                <a:ea typeface="ヒラギノ角ゴ Pro W3" charset="-128"/>
                <a:cs typeface="+mn-cs"/>
              </a:defRPr>
            </a:lvl9pPr>
          </a:lstStyle>
          <a:p>
            <a:r>
              <a:rPr lang="de-DE" sz="800"/>
              <a:t>Sterl, S., Fadly, D., Liersch, S., Koch, H., Thiery, W. (2021). Linking solar and wind power in eastern Africa with operation of the Grand Ethiopian Renaissance Dam. Nature Energy (currently with Editor after 2nd submission)</a:t>
            </a:r>
            <a:endParaRPr lang="de-DE" sz="800" dirty="0"/>
          </a:p>
        </p:txBody>
      </p:sp>
    </p:spTree>
    <p:extLst>
      <p:ext uri="{BB962C8B-B14F-4D97-AF65-F5344CB8AC3E}">
        <p14:creationId xmlns:p14="http://schemas.microsoft.com/office/powerpoint/2010/main" val="355168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48</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t>WEF Nexus </a:t>
            </a:r>
            <a:r>
              <a:rPr lang="de-DE" sz="3200" b="1" dirty="0" err="1"/>
              <a:t>Examples</a:t>
            </a:r>
            <a:endParaRPr lang="de-DE" sz="3200" b="1" dirty="0"/>
          </a:p>
          <a:p>
            <a:pPr algn="ctr"/>
            <a:r>
              <a:rPr lang="en-US" sz="2800" b="1" dirty="0"/>
              <a:t>2 Assessment of climate impacts on land and water management and adaptation options in Bolivia</a:t>
            </a:r>
            <a:endParaRPr lang="en-DE" sz="2800" b="1" dirty="0"/>
          </a:p>
        </p:txBody>
      </p:sp>
    </p:spTree>
    <p:extLst>
      <p:ext uri="{BB962C8B-B14F-4D97-AF65-F5344CB8AC3E}">
        <p14:creationId xmlns:p14="http://schemas.microsoft.com/office/powerpoint/2010/main" val="31156788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8BC607-4BDD-4610-852C-F691FC484845}"/>
              </a:ext>
            </a:extLst>
          </p:cNvPr>
          <p:cNvSpPr>
            <a:spLocks noGrp="1"/>
          </p:cNvSpPr>
          <p:nvPr>
            <p:ph type="title"/>
          </p:nvPr>
        </p:nvSpPr>
        <p:spPr/>
        <p:txBody>
          <a:bodyPr>
            <a:normAutofit/>
          </a:bodyPr>
          <a:lstStyle/>
          <a:p>
            <a:r>
              <a:rPr lang="de-DE" sz="2700" dirty="0" err="1"/>
              <a:t>Overview</a:t>
            </a:r>
            <a:r>
              <a:rPr lang="de-DE" sz="2700" dirty="0"/>
              <a:t> and </a:t>
            </a:r>
            <a:r>
              <a:rPr lang="de-DE" sz="2700" dirty="0" err="1"/>
              <a:t>goals</a:t>
            </a:r>
            <a:endParaRPr lang="en-DE" sz="2700" dirty="0"/>
          </a:p>
        </p:txBody>
      </p:sp>
      <p:sp>
        <p:nvSpPr>
          <p:cNvPr id="4" name="Slide Number Placeholder 3">
            <a:extLst>
              <a:ext uri="{FF2B5EF4-FFF2-40B4-BE49-F238E27FC236}">
                <a16:creationId xmlns:a16="http://schemas.microsoft.com/office/drawing/2014/main" id="{0F850D74-FA2A-4A19-B240-75EF12B2EC14}"/>
              </a:ext>
            </a:extLst>
          </p:cNvPr>
          <p:cNvSpPr>
            <a:spLocks noGrp="1"/>
          </p:cNvSpPr>
          <p:nvPr>
            <p:ph type="sldNum" sz="quarter" idx="16"/>
          </p:nvPr>
        </p:nvSpPr>
        <p:spPr/>
        <p:txBody>
          <a:bodyPr/>
          <a:lstStyle/>
          <a:p>
            <a:fld id="{1B44015D-9407-488E-8AD7-722ADB5AEF29}" type="slidenum">
              <a:rPr lang="de-DE" smtClean="0"/>
              <a:t>49</a:t>
            </a:fld>
            <a:endParaRPr lang="de-DE" dirty="0"/>
          </a:p>
        </p:txBody>
      </p:sp>
      <p:pic>
        <p:nvPicPr>
          <p:cNvPr id="12" name="Content Placeholder 11">
            <a:extLst>
              <a:ext uri="{FF2B5EF4-FFF2-40B4-BE49-F238E27FC236}">
                <a16:creationId xmlns:a16="http://schemas.microsoft.com/office/drawing/2014/main" id="{479B93A3-C98E-404C-AA74-CBD550D9BDC4}"/>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22477" t="19229" r="22716" b="19742"/>
          <a:stretch/>
        </p:blipFill>
        <p:spPr>
          <a:xfrm>
            <a:off x="0" y="762000"/>
            <a:ext cx="609600" cy="677863"/>
          </a:xfrm>
        </p:spPr>
      </p:pic>
      <p:pic>
        <p:nvPicPr>
          <p:cNvPr id="14" name="Picture 13">
            <a:extLst>
              <a:ext uri="{FF2B5EF4-FFF2-40B4-BE49-F238E27FC236}">
                <a16:creationId xmlns:a16="http://schemas.microsoft.com/office/drawing/2014/main" id="{906693E2-537A-4F57-8A48-D4E35F48C8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437" r="27255"/>
          <a:stretch/>
        </p:blipFill>
        <p:spPr>
          <a:xfrm>
            <a:off x="226276" y="1515664"/>
            <a:ext cx="840032" cy="744635"/>
          </a:xfrm>
          <a:prstGeom prst="rect">
            <a:avLst/>
          </a:prstGeom>
        </p:spPr>
      </p:pic>
      <p:pic>
        <p:nvPicPr>
          <p:cNvPr id="20" name="Picture 19">
            <a:extLst>
              <a:ext uri="{FF2B5EF4-FFF2-40B4-BE49-F238E27FC236}">
                <a16:creationId xmlns:a16="http://schemas.microsoft.com/office/drawing/2014/main" id="{01762834-9D96-49CB-9D7A-B4D9AEEEEF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720" y="2397791"/>
            <a:ext cx="764377" cy="591524"/>
          </a:xfrm>
          <a:prstGeom prst="rect">
            <a:avLst/>
          </a:prstGeom>
        </p:spPr>
      </p:pic>
      <p:pic>
        <p:nvPicPr>
          <p:cNvPr id="22" name="Picture 21">
            <a:extLst>
              <a:ext uri="{FF2B5EF4-FFF2-40B4-BE49-F238E27FC236}">
                <a16:creationId xmlns:a16="http://schemas.microsoft.com/office/drawing/2014/main" id="{3C3459D9-60DC-4820-A288-FC0E2D6060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105" r="17002"/>
          <a:stretch/>
        </p:blipFill>
        <p:spPr>
          <a:xfrm>
            <a:off x="350720" y="3162328"/>
            <a:ext cx="748145" cy="744635"/>
          </a:xfrm>
          <a:prstGeom prst="rect">
            <a:avLst/>
          </a:prstGeom>
        </p:spPr>
      </p:pic>
      <p:sp>
        <p:nvSpPr>
          <p:cNvPr id="24" name="TextBox 23">
            <a:extLst>
              <a:ext uri="{FF2B5EF4-FFF2-40B4-BE49-F238E27FC236}">
                <a16:creationId xmlns:a16="http://schemas.microsoft.com/office/drawing/2014/main" id="{11C72AC6-BEBE-41B1-B4ED-C8E454580147}"/>
              </a:ext>
            </a:extLst>
          </p:cNvPr>
          <p:cNvSpPr txBox="1"/>
          <p:nvPr/>
        </p:nvSpPr>
        <p:spPr>
          <a:xfrm>
            <a:off x="1388314" y="1714856"/>
            <a:ext cx="7734490" cy="369332"/>
          </a:xfrm>
          <a:prstGeom prst="rect">
            <a:avLst/>
          </a:prstGeom>
          <a:noFill/>
        </p:spPr>
        <p:txBody>
          <a:bodyPr wrap="none" rtlCol="0">
            <a:spAutoFit/>
          </a:bodyPr>
          <a:lstStyle/>
          <a:p>
            <a:r>
              <a:rPr lang="en-US" sz="1800" b="1" dirty="0">
                <a:solidFill>
                  <a:srgbClr val="C00000"/>
                </a:solidFill>
                <a:latin typeface="+mn-lt"/>
              </a:rPr>
              <a:t>Target: </a:t>
            </a:r>
            <a:r>
              <a:rPr lang="en-US" sz="1800" b="1" dirty="0">
                <a:latin typeface="+mn-lt"/>
              </a:rPr>
              <a:t>Climate impact and adaptation study in the water - food - energy nexus </a:t>
            </a:r>
            <a:endParaRPr lang="en-DE" sz="1800" dirty="0">
              <a:latin typeface="+mn-lt"/>
            </a:endParaRPr>
          </a:p>
        </p:txBody>
      </p:sp>
      <p:sp>
        <p:nvSpPr>
          <p:cNvPr id="25" name="TextBox 24">
            <a:extLst>
              <a:ext uri="{FF2B5EF4-FFF2-40B4-BE49-F238E27FC236}">
                <a16:creationId xmlns:a16="http://schemas.microsoft.com/office/drawing/2014/main" id="{DA36DCA2-2D30-49F4-9A82-584D1BCD7E50}"/>
              </a:ext>
            </a:extLst>
          </p:cNvPr>
          <p:cNvSpPr txBox="1"/>
          <p:nvPr/>
        </p:nvSpPr>
        <p:spPr>
          <a:xfrm>
            <a:off x="1388316" y="2522939"/>
            <a:ext cx="6253571" cy="369332"/>
          </a:xfrm>
          <a:prstGeom prst="rect">
            <a:avLst/>
          </a:prstGeom>
          <a:noFill/>
        </p:spPr>
        <p:txBody>
          <a:bodyPr wrap="none" rtlCol="0">
            <a:spAutoFit/>
          </a:bodyPr>
          <a:lstStyle/>
          <a:p>
            <a:r>
              <a:rPr lang="de-DE" sz="1800" b="1" dirty="0">
                <a:solidFill>
                  <a:srgbClr val="C00000"/>
                </a:solidFill>
                <a:latin typeface="+mn-lt"/>
              </a:rPr>
              <a:t>Target </a:t>
            </a:r>
            <a:r>
              <a:rPr lang="de-DE" sz="1800" b="1" dirty="0" err="1">
                <a:solidFill>
                  <a:srgbClr val="C00000"/>
                </a:solidFill>
                <a:latin typeface="+mn-lt"/>
              </a:rPr>
              <a:t>group</a:t>
            </a:r>
            <a:r>
              <a:rPr lang="de-DE" sz="1800" b="1" dirty="0">
                <a:latin typeface="+mn-lt"/>
              </a:rPr>
              <a:t>: Lokal </a:t>
            </a:r>
            <a:r>
              <a:rPr lang="de-DE" sz="1800" b="1" dirty="0" err="1">
                <a:latin typeface="+mn-lt"/>
              </a:rPr>
              <a:t>water</a:t>
            </a:r>
            <a:r>
              <a:rPr lang="de-DE" sz="1800" b="1" dirty="0">
                <a:latin typeface="+mn-lt"/>
              </a:rPr>
              <a:t> </a:t>
            </a:r>
            <a:r>
              <a:rPr lang="de-DE" sz="1800" b="1" dirty="0" err="1">
                <a:latin typeface="+mn-lt"/>
              </a:rPr>
              <a:t>experts</a:t>
            </a:r>
            <a:r>
              <a:rPr lang="de-DE" sz="1800" b="1" dirty="0">
                <a:latin typeface="+mn-lt"/>
              </a:rPr>
              <a:t>, </a:t>
            </a:r>
            <a:r>
              <a:rPr lang="de-DE" sz="1800" b="1" dirty="0" err="1">
                <a:latin typeface="+mn-lt"/>
              </a:rPr>
              <a:t>farmers</a:t>
            </a:r>
            <a:r>
              <a:rPr lang="de-DE" sz="1800" b="1" dirty="0">
                <a:latin typeface="+mn-lt"/>
              </a:rPr>
              <a:t> and </a:t>
            </a:r>
            <a:r>
              <a:rPr lang="de-DE" sz="1800" b="1" dirty="0" err="1">
                <a:latin typeface="+mn-lt"/>
              </a:rPr>
              <a:t>energy</a:t>
            </a:r>
            <a:r>
              <a:rPr lang="de-DE" sz="1800" b="1" dirty="0">
                <a:latin typeface="+mn-lt"/>
              </a:rPr>
              <a:t> </a:t>
            </a:r>
            <a:r>
              <a:rPr lang="de-DE" sz="1800" b="1" dirty="0" err="1">
                <a:latin typeface="+mn-lt"/>
              </a:rPr>
              <a:t>suppliers</a:t>
            </a:r>
            <a:endParaRPr lang="en-DE" sz="1800" b="1" dirty="0">
              <a:latin typeface="+mn-lt"/>
            </a:endParaRPr>
          </a:p>
        </p:txBody>
      </p:sp>
      <p:sp>
        <p:nvSpPr>
          <p:cNvPr id="26" name="TextBox 25">
            <a:extLst>
              <a:ext uri="{FF2B5EF4-FFF2-40B4-BE49-F238E27FC236}">
                <a16:creationId xmlns:a16="http://schemas.microsoft.com/office/drawing/2014/main" id="{122E775D-B555-43E7-99DE-2C5E68CCE199}"/>
              </a:ext>
            </a:extLst>
          </p:cNvPr>
          <p:cNvSpPr txBox="1"/>
          <p:nvPr/>
        </p:nvSpPr>
        <p:spPr>
          <a:xfrm>
            <a:off x="1388315" y="3331023"/>
            <a:ext cx="5777607" cy="646331"/>
          </a:xfrm>
          <a:prstGeom prst="rect">
            <a:avLst/>
          </a:prstGeom>
          <a:noFill/>
        </p:spPr>
        <p:txBody>
          <a:bodyPr wrap="none" rtlCol="0">
            <a:spAutoFit/>
          </a:bodyPr>
          <a:lstStyle/>
          <a:p>
            <a:r>
              <a:rPr lang="de-DE" sz="1800" b="1" dirty="0">
                <a:solidFill>
                  <a:srgbClr val="C00000"/>
                </a:solidFill>
                <a:latin typeface="+mn-lt"/>
              </a:rPr>
              <a:t>Methods</a:t>
            </a:r>
            <a:r>
              <a:rPr lang="de-DE" sz="1800" b="1" dirty="0">
                <a:latin typeface="+mn-lt"/>
              </a:rPr>
              <a:t>: Data </a:t>
            </a:r>
            <a:r>
              <a:rPr lang="de-DE" sz="1800" b="1" dirty="0" err="1">
                <a:latin typeface="+mn-lt"/>
              </a:rPr>
              <a:t>analysis</a:t>
            </a:r>
            <a:r>
              <a:rPr lang="de-DE" sz="1800" b="1" dirty="0">
                <a:latin typeface="+mn-lt"/>
              </a:rPr>
              <a:t>, </a:t>
            </a:r>
            <a:r>
              <a:rPr lang="de-DE" sz="1800" b="1" dirty="0" err="1">
                <a:latin typeface="+mn-lt"/>
              </a:rPr>
              <a:t>workshops</a:t>
            </a:r>
            <a:r>
              <a:rPr lang="de-DE" sz="1800" b="1" dirty="0">
                <a:latin typeface="+mn-lt"/>
              </a:rPr>
              <a:t>, </a:t>
            </a:r>
            <a:r>
              <a:rPr lang="de-DE" sz="1800" b="1" dirty="0" err="1">
                <a:latin typeface="+mn-lt"/>
              </a:rPr>
              <a:t>integrated</a:t>
            </a:r>
            <a:r>
              <a:rPr lang="de-DE" sz="1800" b="1" dirty="0">
                <a:latin typeface="+mn-lt"/>
              </a:rPr>
              <a:t> </a:t>
            </a:r>
            <a:r>
              <a:rPr lang="de-DE" sz="1800" b="1" dirty="0" err="1">
                <a:latin typeface="+mn-lt"/>
              </a:rPr>
              <a:t>modelling</a:t>
            </a:r>
            <a:r>
              <a:rPr lang="de-DE" sz="1800" b="1" dirty="0">
                <a:latin typeface="+mn-lt"/>
              </a:rPr>
              <a:t>, </a:t>
            </a:r>
            <a:br>
              <a:rPr lang="de-DE" sz="1800" b="1" dirty="0">
                <a:latin typeface="+mn-lt"/>
              </a:rPr>
            </a:br>
            <a:r>
              <a:rPr lang="de-DE" sz="1800" b="1" dirty="0">
                <a:latin typeface="+mn-lt"/>
              </a:rPr>
              <a:t>                 </a:t>
            </a:r>
            <a:r>
              <a:rPr lang="de-DE" sz="1800" b="1" dirty="0" err="1">
                <a:latin typeface="+mn-lt"/>
              </a:rPr>
              <a:t>economical</a:t>
            </a:r>
            <a:r>
              <a:rPr lang="de-DE" sz="1800" b="1" dirty="0">
                <a:latin typeface="+mn-lt"/>
              </a:rPr>
              <a:t> </a:t>
            </a:r>
            <a:r>
              <a:rPr lang="de-DE" sz="1800" b="1" dirty="0" err="1">
                <a:latin typeface="+mn-lt"/>
              </a:rPr>
              <a:t>evaluation</a:t>
            </a:r>
            <a:endParaRPr lang="en-DE" sz="1800" b="1" dirty="0">
              <a:latin typeface="+mn-lt"/>
            </a:endParaRPr>
          </a:p>
        </p:txBody>
      </p:sp>
    </p:spTree>
    <p:extLst>
      <p:ext uri="{BB962C8B-B14F-4D97-AF65-F5344CB8AC3E}">
        <p14:creationId xmlns:p14="http://schemas.microsoft.com/office/powerpoint/2010/main" val="362568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Water</a:t>
            </a:r>
            <a:r>
              <a:rPr lang="de-DE" dirty="0"/>
              <a:t> </a:t>
            </a:r>
            <a:r>
              <a:rPr lang="de-DE" dirty="0" err="1"/>
              <a:t>cycle</a:t>
            </a:r>
            <a:r>
              <a:rPr lang="de-DE" dirty="0"/>
              <a:t>, simple</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5</a:t>
            </a:fld>
            <a:endParaRPr lang="de-DE"/>
          </a:p>
        </p:txBody>
      </p:sp>
      <p:sp>
        <p:nvSpPr>
          <p:cNvPr id="6" name="Text Box 4"/>
          <p:cNvSpPr txBox="1">
            <a:spLocks noChangeArrowheads="1"/>
          </p:cNvSpPr>
          <p:nvPr/>
        </p:nvSpPr>
        <p:spPr bwMode="auto">
          <a:xfrm>
            <a:off x="6084168" y="1241847"/>
            <a:ext cx="1934101" cy="3162300"/>
          </a:xfrm>
          <a:prstGeom prst="rect">
            <a:avLst/>
          </a:prstGeom>
          <a:noFill/>
          <a:ln>
            <a:noFill/>
          </a:ln>
          <a:effec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5pPr>
            <a:lvl6pPr marL="25146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6pPr>
            <a:lvl7pPr marL="29718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7pPr>
            <a:lvl8pPr marL="34290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8pPr>
            <a:lvl9pPr marL="38862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9pPr>
          </a:lstStyle>
          <a:p>
            <a:pPr>
              <a:spcAft>
                <a:spcPts val="600"/>
              </a:spcAft>
              <a:buClrTx/>
              <a:buFontTx/>
              <a:buNone/>
              <a:defRPr/>
            </a:pPr>
            <a:r>
              <a:rPr lang="de-DE" sz="2000" b="1" dirty="0">
                <a:solidFill>
                  <a:srgbClr val="000000"/>
                </a:solidFill>
                <a:latin typeface="+mn-lt"/>
              </a:rPr>
              <a:t>Main </a:t>
            </a:r>
            <a:r>
              <a:rPr lang="de-DE" sz="2000" b="1" dirty="0" err="1">
                <a:solidFill>
                  <a:srgbClr val="000000"/>
                </a:solidFill>
                <a:latin typeface="+mn-lt"/>
              </a:rPr>
              <a:t>processes</a:t>
            </a:r>
            <a:r>
              <a:rPr lang="de-DE" sz="2000" b="1" dirty="0">
                <a:solidFill>
                  <a:srgbClr val="000000"/>
                </a:solidFill>
                <a:latin typeface="+mn-lt"/>
              </a:rPr>
              <a:t>:</a:t>
            </a:r>
          </a:p>
          <a:p>
            <a:pPr indent="-342900">
              <a:spcAft>
                <a:spcPts val="600"/>
              </a:spcAft>
              <a:buClrTx/>
              <a:buFont typeface="Arial" panose="020B0604020202020204" pitchFamily="34" charset="0"/>
              <a:buChar char="•"/>
              <a:defRPr/>
            </a:pPr>
            <a:r>
              <a:rPr lang="de-DE" sz="2000" dirty="0" err="1">
                <a:solidFill>
                  <a:srgbClr val="000000"/>
                </a:solidFill>
                <a:latin typeface="+mn-lt"/>
              </a:rPr>
              <a:t>Precipitation</a:t>
            </a:r>
            <a:endParaRPr lang="de-DE" sz="2000" dirty="0">
              <a:solidFill>
                <a:srgbClr val="000000"/>
              </a:solidFill>
              <a:latin typeface="+mn-lt"/>
            </a:endParaRPr>
          </a:p>
          <a:p>
            <a:pPr indent="-342900">
              <a:spcAft>
                <a:spcPts val="600"/>
              </a:spcAft>
              <a:buClrTx/>
              <a:buFont typeface="Arial" panose="020B0604020202020204" pitchFamily="34" charset="0"/>
              <a:buChar char="•"/>
              <a:defRPr/>
            </a:pPr>
            <a:r>
              <a:rPr lang="de-DE" sz="2000" dirty="0">
                <a:solidFill>
                  <a:srgbClr val="000000"/>
                </a:solidFill>
                <a:latin typeface="+mn-lt"/>
              </a:rPr>
              <a:t>Evaporation</a:t>
            </a:r>
          </a:p>
          <a:p>
            <a:pPr indent="-342900">
              <a:spcAft>
                <a:spcPts val="600"/>
              </a:spcAft>
              <a:buClrTx/>
              <a:buFont typeface="Arial" panose="020B0604020202020204" pitchFamily="34" charset="0"/>
              <a:buChar char="•"/>
              <a:defRPr/>
            </a:pPr>
            <a:r>
              <a:rPr lang="de-DE" sz="2000" dirty="0" err="1">
                <a:solidFill>
                  <a:srgbClr val="000000"/>
                </a:solidFill>
                <a:latin typeface="+mn-lt"/>
              </a:rPr>
              <a:t>Condensation</a:t>
            </a:r>
            <a:endParaRPr lang="de-DE" sz="3200" dirty="0">
              <a:latin typeface="+mn-lt"/>
            </a:endParaRPr>
          </a:p>
          <a:p>
            <a:pPr>
              <a:spcAft>
                <a:spcPts val="600"/>
              </a:spcAft>
              <a:buClrTx/>
              <a:defRPr/>
            </a:pPr>
            <a:endParaRPr lang="de-DE" sz="2000" b="1" dirty="0">
              <a:solidFill>
                <a:srgbClr val="000000"/>
              </a:solidFill>
              <a:latin typeface="+mn-lt"/>
            </a:endParaRPr>
          </a:p>
          <a:p>
            <a:pPr>
              <a:spcAft>
                <a:spcPts val="600"/>
              </a:spcAft>
              <a:buClrTx/>
              <a:defRPr/>
            </a:pPr>
            <a:r>
              <a:rPr lang="de-DE" sz="2000" b="1" dirty="0">
                <a:solidFill>
                  <a:srgbClr val="000000"/>
                </a:solidFill>
                <a:latin typeface="+mn-lt"/>
              </a:rPr>
              <a:t>Driver:</a:t>
            </a:r>
          </a:p>
          <a:p>
            <a:pPr>
              <a:spcAft>
                <a:spcPts val="600"/>
              </a:spcAft>
              <a:buClrTx/>
              <a:defRPr/>
            </a:pPr>
            <a:r>
              <a:rPr lang="de-DE" sz="2000" dirty="0">
                <a:solidFill>
                  <a:srgbClr val="000000"/>
                </a:solidFill>
                <a:latin typeface="+mn-lt"/>
              </a:rPr>
              <a:t>Solar </a:t>
            </a:r>
            <a:r>
              <a:rPr lang="de-DE" sz="2000" dirty="0" err="1">
                <a:solidFill>
                  <a:srgbClr val="000000"/>
                </a:solidFill>
                <a:latin typeface="+mn-lt"/>
              </a:rPr>
              <a:t>radiation</a:t>
            </a:r>
            <a:r>
              <a:rPr lang="de-DE" sz="2000" dirty="0">
                <a:solidFill>
                  <a:srgbClr val="000000"/>
                </a:solidFill>
                <a:latin typeface="+mn-lt"/>
              </a:rPr>
              <a:t> and </a:t>
            </a:r>
            <a:r>
              <a:rPr lang="de-DE" sz="2000" dirty="0" err="1">
                <a:solidFill>
                  <a:srgbClr val="000000"/>
                </a:solidFill>
                <a:latin typeface="+mn-lt"/>
              </a:rPr>
              <a:t>gravity</a:t>
            </a:r>
            <a:endParaRPr lang="de-DE" sz="2000" dirty="0">
              <a:solidFill>
                <a:srgbClr val="000000"/>
              </a:solidFill>
              <a:latin typeface="+mn-lt"/>
            </a:endParaRPr>
          </a:p>
          <a:p>
            <a:pPr>
              <a:spcAft>
                <a:spcPts val="600"/>
              </a:spcAft>
              <a:buClrTx/>
              <a:defRPr/>
            </a:pPr>
            <a:endParaRPr lang="de-DE" sz="2000" dirty="0">
              <a:solidFill>
                <a:srgbClr val="000000"/>
              </a:solidFill>
              <a:latin typeface="+mn-lt"/>
            </a:endParaRPr>
          </a:p>
        </p:txBody>
      </p:sp>
      <p:pic>
        <p:nvPicPr>
          <p:cNvPr id="8" name="Picture 7">
            <a:extLst>
              <a:ext uri="{FF2B5EF4-FFF2-40B4-BE49-F238E27FC236}">
                <a16:creationId xmlns:a16="http://schemas.microsoft.com/office/drawing/2014/main" id="{E94451F6-DEF8-4AB1-8AC1-414A24751FCE}"/>
              </a:ext>
            </a:extLst>
          </p:cNvPr>
          <p:cNvPicPr>
            <a:picLocks noChangeAspect="1"/>
          </p:cNvPicPr>
          <p:nvPr/>
        </p:nvPicPr>
        <p:blipFill>
          <a:blip r:embed="rId2"/>
          <a:stretch>
            <a:fillRect/>
          </a:stretch>
        </p:blipFill>
        <p:spPr>
          <a:xfrm>
            <a:off x="323528" y="1419622"/>
            <a:ext cx="5076825" cy="31623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D56299-9D18-4E42-9F12-D2D7854D2FC6}"/>
              </a:ext>
            </a:extLst>
          </p:cNvPr>
          <p:cNvSpPr>
            <a:spLocks noGrp="1"/>
          </p:cNvSpPr>
          <p:nvPr>
            <p:ph type="title"/>
          </p:nvPr>
        </p:nvSpPr>
        <p:spPr/>
        <p:txBody>
          <a:bodyPr/>
          <a:lstStyle/>
          <a:p>
            <a:r>
              <a:rPr lang="de-DE" dirty="0"/>
              <a:t>Target </a:t>
            </a:r>
            <a:r>
              <a:rPr lang="de-DE" dirty="0" err="1"/>
              <a:t>region</a:t>
            </a:r>
            <a:r>
              <a:rPr lang="de-DE" dirty="0"/>
              <a:t> and </a:t>
            </a:r>
            <a:r>
              <a:rPr lang="de-DE" dirty="0" err="1"/>
              <a:t>climate</a:t>
            </a:r>
            <a:endParaRPr lang="en-DE" dirty="0"/>
          </a:p>
        </p:txBody>
      </p:sp>
      <p:sp>
        <p:nvSpPr>
          <p:cNvPr id="4" name="Slide Number Placeholder 3">
            <a:extLst>
              <a:ext uri="{FF2B5EF4-FFF2-40B4-BE49-F238E27FC236}">
                <a16:creationId xmlns:a16="http://schemas.microsoft.com/office/drawing/2014/main" id="{5AA9808F-B6B9-42D7-A12A-939B9B826ED6}"/>
              </a:ext>
            </a:extLst>
          </p:cNvPr>
          <p:cNvSpPr>
            <a:spLocks noGrp="1"/>
          </p:cNvSpPr>
          <p:nvPr>
            <p:ph type="sldNum" sz="quarter" idx="16"/>
          </p:nvPr>
        </p:nvSpPr>
        <p:spPr/>
        <p:txBody>
          <a:bodyPr/>
          <a:lstStyle/>
          <a:p>
            <a:fld id="{1B44015D-9407-488E-8AD7-722ADB5AEF29}" type="slidenum">
              <a:rPr lang="de-DE" smtClean="0"/>
              <a:t>50</a:t>
            </a:fld>
            <a:endParaRPr lang="de-DE" dirty="0"/>
          </a:p>
        </p:txBody>
      </p:sp>
      <p:pic>
        <p:nvPicPr>
          <p:cNvPr id="6" name="Picture 5" descr="C:\PIK_2021\bolivia_project\Working documents\W5E5v2\climatogram_santa_cruz_tarija1.tiff">
            <a:extLst>
              <a:ext uri="{FF2B5EF4-FFF2-40B4-BE49-F238E27FC236}">
                <a16:creationId xmlns:a16="http://schemas.microsoft.com/office/drawing/2014/main" id="{D660C731-1731-46DC-9F67-EC91A03312EC}"/>
              </a:ext>
            </a:extLst>
          </p:cNvPr>
          <p:cNvPicPr/>
          <p:nvPr/>
        </p:nvPicPr>
        <p:blipFill rotWithShape="1">
          <a:blip r:embed="rId2" cstate="print">
            <a:extLst>
              <a:ext uri="{28A0092B-C50C-407E-A947-70E740481C1C}">
                <a14:useLocalDpi xmlns:a14="http://schemas.microsoft.com/office/drawing/2010/main" val="0"/>
              </a:ext>
            </a:extLst>
          </a:blip>
          <a:srcRect t="9641"/>
          <a:stretch/>
        </p:blipFill>
        <p:spPr bwMode="auto">
          <a:xfrm>
            <a:off x="4981142" y="1145057"/>
            <a:ext cx="2828925" cy="3658941"/>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B54996E9-10A2-4059-A82A-C00CD1544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502" y="1412427"/>
            <a:ext cx="2954114" cy="312420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929FDE6B-C1A4-4963-83BC-9531ECEC74D2}"/>
              </a:ext>
            </a:extLst>
          </p:cNvPr>
          <p:cNvPicPr>
            <a:picLocks noChangeAspect="1"/>
          </p:cNvPicPr>
          <p:nvPr/>
        </p:nvPicPr>
        <p:blipFill rotWithShape="1">
          <a:blip r:embed="rId4">
            <a:extLst>
              <a:ext uri="{28A0092B-C50C-407E-A947-70E740481C1C}">
                <a14:useLocalDpi xmlns:a14="http://schemas.microsoft.com/office/drawing/2010/main" val="0"/>
              </a:ext>
            </a:extLst>
          </a:blip>
          <a:srcRect l="67742" t="18314"/>
          <a:stretch/>
        </p:blipFill>
        <p:spPr>
          <a:xfrm>
            <a:off x="2113900" y="1289034"/>
            <a:ext cx="2458100" cy="2801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495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FCDFB2-CEE9-467A-AB84-22C55F654ACD}"/>
              </a:ext>
            </a:extLst>
          </p:cNvPr>
          <p:cNvSpPr>
            <a:spLocks noGrp="1"/>
          </p:cNvSpPr>
          <p:nvPr>
            <p:ph type="title"/>
          </p:nvPr>
        </p:nvSpPr>
        <p:spPr/>
        <p:txBody>
          <a:bodyPr>
            <a:normAutofit/>
          </a:bodyPr>
          <a:lstStyle/>
          <a:p>
            <a:r>
              <a:rPr lang="de-DE" dirty="0"/>
              <a:t>Trends </a:t>
            </a:r>
            <a:r>
              <a:rPr lang="de-DE" dirty="0" err="1"/>
              <a:t>from</a:t>
            </a:r>
            <a:r>
              <a:rPr lang="de-DE" dirty="0"/>
              <a:t> </a:t>
            </a:r>
            <a:r>
              <a:rPr lang="de-DE" dirty="0" err="1"/>
              <a:t>satellite</a:t>
            </a:r>
            <a:r>
              <a:rPr lang="de-DE" dirty="0"/>
              <a:t> </a:t>
            </a:r>
            <a:r>
              <a:rPr lang="de-DE" dirty="0" err="1"/>
              <a:t>data</a:t>
            </a:r>
            <a:r>
              <a:rPr lang="de-DE" dirty="0"/>
              <a:t> </a:t>
            </a:r>
            <a:r>
              <a:rPr lang="de-DE" sz="1500" dirty="0"/>
              <a:t>(Grace - </a:t>
            </a:r>
            <a:r>
              <a:rPr lang="en-US" sz="1500" dirty="0"/>
              <a:t>Gravity Recovery and Climate Experiment</a:t>
            </a:r>
            <a:r>
              <a:rPr lang="de-DE" sz="1500" dirty="0"/>
              <a:t>)</a:t>
            </a:r>
            <a:endParaRPr lang="en-DE" dirty="0"/>
          </a:p>
        </p:txBody>
      </p:sp>
      <p:sp>
        <p:nvSpPr>
          <p:cNvPr id="2" name="Text Placeholder 1">
            <a:extLst>
              <a:ext uri="{FF2B5EF4-FFF2-40B4-BE49-F238E27FC236}">
                <a16:creationId xmlns:a16="http://schemas.microsoft.com/office/drawing/2014/main" id="{F694859A-EB14-4B2F-BA7B-2ACC42CEEA6C}"/>
              </a:ext>
            </a:extLst>
          </p:cNvPr>
          <p:cNvSpPr>
            <a:spLocks noGrp="1"/>
          </p:cNvSpPr>
          <p:nvPr>
            <p:ph type="body" sz="quarter" idx="13"/>
          </p:nvPr>
        </p:nvSpPr>
        <p:spPr>
          <a:xfrm>
            <a:off x="789756" y="1779810"/>
            <a:ext cx="7886700" cy="3024188"/>
          </a:xfrm>
        </p:spPr>
        <p:txBody>
          <a:bodyPr/>
          <a:lstStyle/>
          <a:p>
            <a:endParaRPr lang="en-DE"/>
          </a:p>
        </p:txBody>
      </p:sp>
      <p:sp>
        <p:nvSpPr>
          <p:cNvPr id="4" name="Slide Number Placeholder 3">
            <a:extLst>
              <a:ext uri="{FF2B5EF4-FFF2-40B4-BE49-F238E27FC236}">
                <a16:creationId xmlns:a16="http://schemas.microsoft.com/office/drawing/2014/main" id="{5013C120-DB48-4CE4-A1FB-BF27F3FA8427}"/>
              </a:ext>
            </a:extLst>
          </p:cNvPr>
          <p:cNvSpPr>
            <a:spLocks noGrp="1"/>
          </p:cNvSpPr>
          <p:nvPr>
            <p:ph type="sldNum" sz="quarter" idx="16"/>
          </p:nvPr>
        </p:nvSpPr>
        <p:spPr/>
        <p:txBody>
          <a:bodyPr/>
          <a:lstStyle/>
          <a:p>
            <a:fld id="{1B44015D-9407-488E-8AD7-722ADB5AEF29}" type="slidenum">
              <a:rPr lang="de-DE" smtClean="0"/>
              <a:t>51</a:t>
            </a:fld>
            <a:endParaRPr lang="de-DE" dirty="0"/>
          </a:p>
        </p:txBody>
      </p:sp>
      <p:pic>
        <p:nvPicPr>
          <p:cNvPr id="7" name="Content Placeholder 6">
            <a:extLst>
              <a:ext uri="{FF2B5EF4-FFF2-40B4-BE49-F238E27FC236}">
                <a16:creationId xmlns:a16="http://schemas.microsoft.com/office/drawing/2014/main" id="{3D575346-7C51-4FEA-8794-248759339667}"/>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61106" y="1240457"/>
            <a:ext cx="4525963" cy="3497263"/>
          </a:xfrm>
        </p:spPr>
      </p:pic>
      <p:sp>
        <p:nvSpPr>
          <p:cNvPr id="8" name="Oval 7">
            <a:extLst>
              <a:ext uri="{FF2B5EF4-FFF2-40B4-BE49-F238E27FC236}">
                <a16:creationId xmlns:a16="http://schemas.microsoft.com/office/drawing/2014/main" id="{F8EEF82F-B388-4BB8-BA7E-92FE04819C69}"/>
              </a:ext>
            </a:extLst>
          </p:cNvPr>
          <p:cNvSpPr/>
          <p:nvPr/>
        </p:nvSpPr>
        <p:spPr>
          <a:xfrm>
            <a:off x="2135380" y="2324575"/>
            <a:ext cx="900545" cy="921327"/>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a:p>
        </p:txBody>
      </p:sp>
      <p:pic>
        <p:nvPicPr>
          <p:cNvPr id="10" name="Picture 9">
            <a:extLst>
              <a:ext uri="{FF2B5EF4-FFF2-40B4-BE49-F238E27FC236}">
                <a16:creationId xmlns:a16="http://schemas.microsoft.com/office/drawing/2014/main" id="{AFD8EB69-0670-4943-B629-C193F6E4EDFB}"/>
              </a:ext>
            </a:extLst>
          </p:cNvPr>
          <p:cNvPicPr>
            <a:picLocks noChangeAspect="1"/>
          </p:cNvPicPr>
          <p:nvPr/>
        </p:nvPicPr>
        <p:blipFill rotWithShape="1">
          <a:blip r:embed="rId3">
            <a:extLst>
              <a:ext uri="{28A0092B-C50C-407E-A947-70E740481C1C}">
                <a14:useLocalDpi xmlns:a14="http://schemas.microsoft.com/office/drawing/2010/main" val="0"/>
              </a:ext>
            </a:extLst>
          </a:blip>
          <a:srcRect l="43443" t="35286" r="44485" b="46802"/>
          <a:stretch/>
        </p:blipFill>
        <p:spPr>
          <a:xfrm>
            <a:off x="5416569" y="1640898"/>
            <a:ext cx="2231188" cy="2558159"/>
          </a:xfrm>
          <a:prstGeom prst="rect">
            <a:avLst/>
          </a:prstGeom>
        </p:spPr>
      </p:pic>
    </p:spTree>
    <p:extLst>
      <p:ext uri="{BB962C8B-B14F-4D97-AF65-F5344CB8AC3E}">
        <p14:creationId xmlns:p14="http://schemas.microsoft.com/office/powerpoint/2010/main" val="333776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775" y="682400"/>
            <a:ext cx="7886700" cy="521198"/>
          </a:xfrm>
        </p:spPr>
        <p:txBody>
          <a:bodyPr>
            <a:normAutofit fontScale="90000"/>
          </a:bodyPr>
          <a:lstStyle/>
          <a:p>
            <a:r>
              <a:rPr lang="de-DE" dirty="0"/>
              <a:t>Climate </a:t>
            </a:r>
            <a:r>
              <a:rPr lang="de-DE" dirty="0" err="1"/>
              <a:t>change</a:t>
            </a:r>
            <a:r>
              <a:rPr lang="de-DE" dirty="0"/>
              <a:t> – </a:t>
            </a:r>
            <a:r>
              <a:rPr lang="de-DE" dirty="0" err="1"/>
              <a:t>temperature</a:t>
            </a:r>
            <a:br>
              <a:rPr lang="de-DE" dirty="0"/>
            </a:br>
            <a:r>
              <a:rPr lang="de-DE" sz="1500" dirty="0"/>
              <a:t>(10 CMIP6-GCM-Läufe pro Szenario mit </a:t>
            </a:r>
            <a:r>
              <a:rPr lang="de-DE" sz="1500" dirty="0" err="1"/>
              <a:t>Downskaling</a:t>
            </a:r>
            <a:r>
              <a:rPr lang="de-DE" sz="1500" dirty="0"/>
              <a:t> und Korrektur)</a:t>
            </a:r>
            <a:endParaRPr lang="en-US" dirty="0"/>
          </a:p>
        </p:txBody>
      </p:sp>
      <p:sp>
        <p:nvSpPr>
          <p:cNvPr id="5" name="Slide Number Placeholder 4"/>
          <p:cNvSpPr>
            <a:spLocks noGrp="1"/>
          </p:cNvSpPr>
          <p:nvPr>
            <p:ph type="sldNum" sz="quarter" idx="16"/>
          </p:nvPr>
        </p:nvSpPr>
        <p:spPr/>
        <p:txBody>
          <a:bodyPr/>
          <a:lstStyle/>
          <a:p>
            <a:fld id="{1B44015D-9407-488E-8AD7-722ADB5AEF29}" type="slidenum">
              <a:rPr lang="de-DE" smtClean="0">
                <a:solidFill>
                  <a:prstClr val="black">
                    <a:tint val="75000"/>
                  </a:prstClr>
                </a:solidFill>
              </a:rPr>
              <a:pPr/>
              <a:t>52</a:t>
            </a:fld>
            <a:endParaRPr lang="de-DE" dirty="0">
              <a:solidFill>
                <a:prstClr val="black">
                  <a:tint val="75000"/>
                </a:prstClr>
              </a:solidFill>
            </a:endParaRPr>
          </a:p>
        </p:txBody>
      </p:sp>
      <p:grpSp>
        <p:nvGrpSpPr>
          <p:cNvPr id="13" name="Group 12"/>
          <p:cNvGrpSpPr/>
          <p:nvPr/>
        </p:nvGrpSpPr>
        <p:grpSpPr>
          <a:xfrm>
            <a:off x="129931" y="1210087"/>
            <a:ext cx="8762549" cy="3024353"/>
            <a:chOff x="70278" y="1284337"/>
            <a:chExt cx="11683398" cy="4032471"/>
          </a:xfrm>
        </p:grpSpPr>
        <p:grpSp>
          <p:nvGrpSpPr>
            <p:cNvPr id="11" name="Group 10"/>
            <p:cNvGrpSpPr/>
            <p:nvPr/>
          </p:nvGrpSpPr>
          <p:grpSpPr>
            <a:xfrm>
              <a:off x="6202424" y="1284337"/>
              <a:ext cx="5551252" cy="4032471"/>
              <a:chOff x="6164638" y="1495933"/>
              <a:chExt cx="5551252" cy="4032471"/>
            </a:xfrm>
          </p:grpSpPr>
          <p:sp>
            <p:nvSpPr>
              <p:cNvPr id="7" name="TextBox 6"/>
              <p:cNvSpPr txBox="1"/>
              <p:nvPr/>
            </p:nvSpPr>
            <p:spPr>
              <a:xfrm>
                <a:off x="6533322" y="1495933"/>
                <a:ext cx="5035825" cy="492443"/>
              </a:xfrm>
              <a:prstGeom prst="rect">
                <a:avLst/>
              </a:prstGeom>
              <a:noFill/>
            </p:spPr>
            <p:txBody>
              <a:bodyPr wrap="square" rtlCol="0">
                <a:spAutoFit/>
              </a:bodyPr>
              <a:lstStyle/>
              <a:p>
                <a:pPr algn="ctr"/>
                <a:r>
                  <a:rPr lang="de-DE" sz="1800" dirty="0"/>
                  <a:t>Santa Cruz</a:t>
                </a:r>
                <a:endParaRPr lang="en-US" sz="18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4638" y="1870804"/>
                <a:ext cx="5551252" cy="3657600"/>
              </a:xfrm>
              <a:prstGeom prst="rect">
                <a:avLst/>
              </a:prstGeom>
            </p:spPr>
          </p:pic>
        </p:grpSp>
        <p:grpSp>
          <p:nvGrpSpPr>
            <p:cNvPr id="10" name="Group 9"/>
            <p:cNvGrpSpPr/>
            <p:nvPr/>
          </p:nvGrpSpPr>
          <p:grpSpPr>
            <a:xfrm>
              <a:off x="70278" y="1311957"/>
              <a:ext cx="5551252" cy="4004851"/>
              <a:chOff x="70278" y="1523553"/>
              <a:chExt cx="5551252" cy="4004851"/>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78" y="1870804"/>
                <a:ext cx="5551252" cy="3657600"/>
              </a:xfrm>
              <a:prstGeom prst="rect">
                <a:avLst/>
              </a:prstGeom>
            </p:spPr>
          </p:pic>
          <p:sp>
            <p:nvSpPr>
              <p:cNvPr id="9" name="TextBox 8"/>
              <p:cNvSpPr txBox="1"/>
              <p:nvPr/>
            </p:nvSpPr>
            <p:spPr>
              <a:xfrm>
                <a:off x="503134" y="1523553"/>
                <a:ext cx="5029200" cy="492443"/>
              </a:xfrm>
              <a:prstGeom prst="rect">
                <a:avLst/>
              </a:prstGeom>
              <a:noFill/>
            </p:spPr>
            <p:txBody>
              <a:bodyPr wrap="square" rtlCol="0">
                <a:spAutoFit/>
              </a:bodyPr>
              <a:lstStyle/>
              <a:p>
                <a:pPr algn="ctr"/>
                <a:r>
                  <a:rPr lang="de-DE" sz="1800" dirty="0"/>
                  <a:t>Tarija</a:t>
                </a:r>
                <a:endParaRPr lang="en-US" sz="1800" dirty="0"/>
              </a:p>
            </p:txBody>
          </p:sp>
        </p:grpSp>
      </p:grpSp>
      <p:sp>
        <p:nvSpPr>
          <p:cNvPr id="12" name="TextBox 11"/>
          <p:cNvSpPr txBox="1"/>
          <p:nvPr/>
        </p:nvSpPr>
        <p:spPr>
          <a:xfrm>
            <a:off x="1913580" y="4650690"/>
            <a:ext cx="6619954" cy="369332"/>
          </a:xfrm>
          <a:prstGeom prst="rect">
            <a:avLst/>
          </a:prstGeom>
          <a:noFill/>
        </p:spPr>
        <p:txBody>
          <a:bodyPr wrap="square" rtlCol="0">
            <a:spAutoFit/>
          </a:bodyPr>
          <a:lstStyle/>
          <a:p>
            <a:endParaRPr lang="en-US" sz="1800" dirty="0"/>
          </a:p>
        </p:txBody>
      </p:sp>
    </p:spTree>
    <p:extLst>
      <p:ext uri="{BB962C8B-B14F-4D97-AF65-F5344CB8AC3E}">
        <p14:creationId xmlns:p14="http://schemas.microsoft.com/office/powerpoint/2010/main" val="37927850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a:t>Precipitation</a:t>
            </a:r>
            <a:br>
              <a:rPr lang="de-DE" dirty="0"/>
            </a:br>
            <a:r>
              <a:rPr lang="de-DE" sz="1500" dirty="0"/>
              <a:t>(10 CMIP6-GCM-Läufe pro Szenario mit </a:t>
            </a:r>
            <a:r>
              <a:rPr lang="de-DE" sz="1500" dirty="0" err="1"/>
              <a:t>Downskaling</a:t>
            </a:r>
            <a:r>
              <a:rPr lang="de-DE" sz="1500" dirty="0"/>
              <a:t> und Korrektur)</a:t>
            </a:r>
            <a:endParaRPr lang="en-US" dirty="0"/>
          </a:p>
        </p:txBody>
      </p:sp>
      <p:sp>
        <p:nvSpPr>
          <p:cNvPr id="5" name="Slide Number Placeholder 4"/>
          <p:cNvSpPr>
            <a:spLocks noGrp="1"/>
          </p:cNvSpPr>
          <p:nvPr>
            <p:ph type="sldNum" sz="quarter" idx="16"/>
          </p:nvPr>
        </p:nvSpPr>
        <p:spPr/>
        <p:txBody>
          <a:bodyPr/>
          <a:lstStyle/>
          <a:p>
            <a:fld id="{1B44015D-9407-488E-8AD7-722ADB5AEF29}" type="slidenum">
              <a:rPr lang="de-DE" smtClean="0">
                <a:solidFill>
                  <a:prstClr val="black">
                    <a:tint val="75000"/>
                  </a:prstClr>
                </a:solidFill>
              </a:rPr>
              <a:pPr/>
              <a:t>53</a:t>
            </a:fld>
            <a:endParaRPr lang="de-DE" dirty="0">
              <a:solidFill>
                <a:prstClr val="black">
                  <a:tint val="75000"/>
                </a:prstClr>
              </a:solidFill>
            </a:endParaRPr>
          </a:p>
        </p:txBody>
      </p:sp>
      <p:grpSp>
        <p:nvGrpSpPr>
          <p:cNvPr id="12" name="Group 11"/>
          <p:cNvGrpSpPr/>
          <p:nvPr/>
        </p:nvGrpSpPr>
        <p:grpSpPr>
          <a:xfrm>
            <a:off x="159352" y="1261111"/>
            <a:ext cx="8761796" cy="3038831"/>
            <a:chOff x="216989" y="1170630"/>
            <a:chExt cx="11682394" cy="4051779"/>
          </a:xfrm>
        </p:grpSpPr>
        <p:grpSp>
          <p:nvGrpSpPr>
            <p:cNvPr id="8" name="Group 7"/>
            <p:cNvGrpSpPr/>
            <p:nvPr/>
          </p:nvGrpSpPr>
          <p:grpSpPr>
            <a:xfrm>
              <a:off x="6194651" y="1210392"/>
              <a:ext cx="5704732" cy="4012017"/>
              <a:chOff x="6202208" y="1516391"/>
              <a:chExt cx="5704732" cy="4012017"/>
            </a:xfrm>
          </p:grpSpPr>
          <p:sp>
            <p:nvSpPr>
              <p:cNvPr id="6" name="TextBox 5"/>
              <p:cNvSpPr txBox="1"/>
              <p:nvPr/>
            </p:nvSpPr>
            <p:spPr>
              <a:xfrm>
                <a:off x="6602923" y="1516391"/>
                <a:ext cx="5035825" cy="492443"/>
              </a:xfrm>
              <a:prstGeom prst="rect">
                <a:avLst/>
              </a:prstGeom>
              <a:noFill/>
            </p:spPr>
            <p:txBody>
              <a:bodyPr wrap="square" rtlCol="0">
                <a:spAutoFit/>
              </a:bodyPr>
              <a:lstStyle/>
              <a:p>
                <a:pPr algn="ctr"/>
                <a:r>
                  <a:rPr lang="de-DE" sz="1800" dirty="0"/>
                  <a:t>Santa Cruz</a:t>
                </a:r>
                <a:endParaRPr lang="en-US" sz="1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2208" y="1870806"/>
                <a:ext cx="5704732" cy="3657602"/>
              </a:xfrm>
              <a:prstGeom prst="rect">
                <a:avLst/>
              </a:prstGeom>
            </p:spPr>
          </p:pic>
        </p:grpSp>
        <p:grpSp>
          <p:nvGrpSpPr>
            <p:cNvPr id="10" name="Group 9"/>
            <p:cNvGrpSpPr/>
            <p:nvPr/>
          </p:nvGrpSpPr>
          <p:grpSpPr>
            <a:xfrm>
              <a:off x="216989" y="1170630"/>
              <a:ext cx="5704732" cy="4025266"/>
              <a:chOff x="232103" y="1503138"/>
              <a:chExt cx="5704732" cy="4025266"/>
            </a:xfrm>
          </p:grpSpPr>
          <p:sp>
            <p:nvSpPr>
              <p:cNvPr id="7" name="TextBox 6"/>
              <p:cNvSpPr txBox="1"/>
              <p:nvPr/>
            </p:nvSpPr>
            <p:spPr>
              <a:xfrm>
                <a:off x="496956" y="1503138"/>
                <a:ext cx="5029200" cy="492443"/>
              </a:xfrm>
              <a:prstGeom prst="rect">
                <a:avLst/>
              </a:prstGeom>
              <a:noFill/>
            </p:spPr>
            <p:txBody>
              <a:bodyPr wrap="square" rtlCol="0">
                <a:spAutoFit/>
              </a:bodyPr>
              <a:lstStyle/>
              <a:p>
                <a:pPr algn="ctr"/>
                <a:r>
                  <a:rPr lang="de-DE" sz="1800" dirty="0"/>
                  <a:t>Tarija</a:t>
                </a:r>
                <a:endParaRPr lang="en-US" sz="18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103" y="1870804"/>
                <a:ext cx="5704732" cy="3657600"/>
              </a:xfrm>
              <a:prstGeom prst="rect">
                <a:avLst/>
              </a:prstGeom>
            </p:spPr>
          </p:pic>
        </p:grpSp>
      </p:grpSp>
    </p:spTree>
    <p:extLst>
      <p:ext uri="{BB962C8B-B14F-4D97-AF65-F5344CB8AC3E}">
        <p14:creationId xmlns:p14="http://schemas.microsoft.com/office/powerpoint/2010/main" val="31027701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Niederschlagstrends bis 2100</a:t>
            </a:r>
            <a:endParaRPr lang="en-US" dirty="0"/>
          </a:p>
        </p:txBody>
      </p:sp>
      <p:sp>
        <p:nvSpPr>
          <p:cNvPr id="3" name="Text Placeholder 2">
            <a:extLst>
              <a:ext uri="{FF2B5EF4-FFF2-40B4-BE49-F238E27FC236}">
                <a16:creationId xmlns:a16="http://schemas.microsoft.com/office/drawing/2014/main" id="{5F42E425-828C-49B2-B3B7-D7AE20201628}"/>
              </a:ext>
            </a:extLst>
          </p:cNvPr>
          <p:cNvSpPr>
            <a:spLocks noGrp="1"/>
          </p:cNvSpPr>
          <p:nvPr>
            <p:ph type="body" sz="quarter" idx="13"/>
          </p:nvPr>
        </p:nvSpPr>
        <p:spPr/>
        <p:txBody>
          <a:bodyPr/>
          <a:lstStyle/>
          <a:p>
            <a:endParaRPr lang="en-DE"/>
          </a:p>
        </p:txBody>
      </p:sp>
      <p:grpSp>
        <p:nvGrpSpPr>
          <p:cNvPr id="8" name="Group 7"/>
          <p:cNvGrpSpPr/>
          <p:nvPr/>
        </p:nvGrpSpPr>
        <p:grpSpPr>
          <a:xfrm>
            <a:off x="523419" y="635684"/>
            <a:ext cx="6476790" cy="3977640"/>
            <a:chOff x="697892" y="847579"/>
            <a:chExt cx="8635720" cy="5303520"/>
          </a:xfrm>
        </p:grpSpPr>
        <p:grpSp>
          <p:nvGrpSpPr>
            <p:cNvPr id="4" name="Group 3"/>
            <p:cNvGrpSpPr/>
            <p:nvPr/>
          </p:nvGrpSpPr>
          <p:grpSpPr>
            <a:xfrm>
              <a:off x="697892" y="847579"/>
              <a:ext cx="8635720" cy="5303520"/>
              <a:chOff x="185426" y="835159"/>
              <a:chExt cx="8635720" cy="5303520"/>
            </a:xfrm>
          </p:grpSpPr>
          <p:pic>
            <p:nvPicPr>
              <p:cNvPr id="17" name="Picture 16"/>
              <p:cNvPicPr>
                <a:picLocks noChangeAspect="1"/>
              </p:cNvPicPr>
              <p:nvPr/>
            </p:nvPicPr>
            <p:blipFill rotWithShape="1">
              <a:blip r:embed="rId2"/>
              <a:srcRect t="3983" r="1757" b="9576"/>
              <a:stretch/>
            </p:blipFill>
            <p:spPr>
              <a:xfrm>
                <a:off x="185426" y="835159"/>
                <a:ext cx="8635720" cy="5303520"/>
              </a:xfrm>
              <a:prstGeom prst="rect">
                <a:avLst/>
              </a:prstGeom>
            </p:spPr>
          </p:pic>
          <p:sp>
            <p:nvSpPr>
              <p:cNvPr id="5" name="TextBox 4"/>
              <p:cNvSpPr txBox="1"/>
              <p:nvPr/>
            </p:nvSpPr>
            <p:spPr>
              <a:xfrm>
                <a:off x="5546689" y="5814443"/>
                <a:ext cx="2334009" cy="246221"/>
              </a:xfrm>
              <a:prstGeom prst="rect">
                <a:avLst/>
              </a:prstGeom>
              <a:solidFill>
                <a:schemeClr val="bg1"/>
              </a:solidFill>
            </p:spPr>
            <p:txBody>
              <a:bodyPr wrap="square" lIns="0" tIns="0" rIns="0" bIns="0" rtlCol="0">
                <a:spAutoFit/>
              </a:bodyPr>
              <a:lstStyle/>
              <a:p>
                <a:r>
                  <a:rPr lang="de-DE" sz="1200" dirty="0" err="1">
                    <a:latin typeface="+mn-lt"/>
                  </a:rPr>
                  <a:t>Diferencia</a:t>
                </a:r>
                <a:r>
                  <a:rPr lang="de-DE" sz="1200" dirty="0">
                    <a:latin typeface="+mn-lt"/>
                  </a:rPr>
                  <a:t> al </a:t>
                </a:r>
                <a:r>
                  <a:rPr lang="de-DE" sz="1200" dirty="0" err="1">
                    <a:latin typeface="+mn-lt"/>
                  </a:rPr>
                  <a:t>año</a:t>
                </a:r>
                <a:r>
                  <a:rPr lang="de-DE" sz="1200" dirty="0">
                    <a:latin typeface="+mn-lt"/>
                  </a:rPr>
                  <a:t> 2000 (%)</a:t>
                </a:r>
                <a:endParaRPr lang="en-US" sz="1200" dirty="0">
                  <a:latin typeface="+mn-lt"/>
                </a:endParaRPr>
              </a:p>
            </p:txBody>
          </p:sp>
        </p:grpSp>
        <p:sp>
          <p:nvSpPr>
            <p:cNvPr id="7" name="TextBox 6"/>
            <p:cNvSpPr txBox="1"/>
            <p:nvPr/>
          </p:nvSpPr>
          <p:spPr>
            <a:xfrm>
              <a:off x="2051539" y="5826863"/>
              <a:ext cx="2334009" cy="246221"/>
            </a:xfrm>
            <a:prstGeom prst="rect">
              <a:avLst/>
            </a:prstGeom>
            <a:solidFill>
              <a:schemeClr val="bg1"/>
            </a:solidFill>
          </p:spPr>
          <p:txBody>
            <a:bodyPr wrap="square" lIns="0" tIns="0" rIns="0" bIns="0" rtlCol="0">
              <a:spAutoFit/>
            </a:bodyPr>
            <a:lstStyle/>
            <a:p>
              <a:r>
                <a:rPr lang="de-DE" sz="1200" dirty="0" err="1">
                  <a:latin typeface="+mn-lt"/>
                </a:rPr>
                <a:t>Precipitación</a:t>
              </a:r>
              <a:r>
                <a:rPr lang="de-DE" sz="1200" dirty="0">
                  <a:latin typeface="+mn-lt"/>
                </a:rPr>
                <a:t> (mm/</a:t>
              </a:r>
              <a:r>
                <a:rPr lang="de-DE" sz="1200" dirty="0" err="1">
                  <a:latin typeface="+mn-lt"/>
                </a:rPr>
                <a:t>año</a:t>
              </a:r>
              <a:r>
                <a:rPr lang="de-DE" sz="1200" dirty="0">
                  <a:latin typeface="+mn-lt"/>
                </a:rPr>
                <a:t>)</a:t>
              </a:r>
              <a:endParaRPr lang="en-US" sz="1200" dirty="0">
                <a:latin typeface="+mn-lt"/>
              </a:endParaRPr>
            </a:p>
          </p:txBody>
        </p:sp>
      </p:grpSp>
    </p:spTree>
    <p:extLst>
      <p:ext uri="{BB962C8B-B14F-4D97-AF65-F5344CB8AC3E}">
        <p14:creationId xmlns:p14="http://schemas.microsoft.com/office/powerpoint/2010/main" val="30281519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821EEF-99D1-4B58-BF21-FE47BFCE8A56}"/>
              </a:ext>
            </a:extLst>
          </p:cNvPr>
          <p:cNvSpPr>
            <a:spLocks noGrp="1"/>
          </p:cNvSpPr>
          <p:nvPr>
            <p:ph type="title"/>
          </p:nvPr>
        </p:nvSpPr>
        <p:spPr/>
        <p:txBody>
          <a:bodyPr/>
          <a:lstStyle/>
          <a:p>
            <a:r>
              <a:rPr lang="de-DE" dirty="0"/>
              <a:t>Tarija-</a:t>
            </a:r>
            <a:r>
              <a:rPr lang="de-DE" dirty="0" err="1"/>
              <a:t>Basin</a:t>
            </a:r>
            <a:endParaRPr lang="en-DE" dirty="0"/>
          </a:p>
        </p:txBody>
      </p:sp>
      <p:sp>
        <p:nvSpPr>
          <p:cNvPr id="2" name="Text Placeholder 1">
            <a:extLst>
              <a:ext uri="{FF2B5EF4-FFF2-40B4-BE49-F238E27FC236}">
                <a16:creationId xmlns:a16="http://schemas.microsoft.com/office/drawing/2014/main" id="{BEEDE929-A4B1-41F4-8823-26FF503F417C}"/>
              </a:ext>
            </a:extLst>
          </p:cNvPr>
          <p:cNvSpPr>
            <a:spLocks noGrp="1"/>
          </p:cNvSpPr>
          <p:nvPr>
            <p:ph type="body" sz="quarter" idx="13"/>
          </p:nvPr>
        </p:nvSpPr>
        <p:spPr>
          <a:xfrm>
            <a:off x="628650" y="1698081"/>
            <a:ext cx="7886700" cy="3024188"/>
          </a:xfrm>
        </p:spPr>
        <p:txBody>
          <a:bodyPr/>
          <a:lstStyle/>
          <a:p>
            <a:endParaRPr lang="en-DE"/>
          </a:p>
        </p:txBody>
      </p:sp>
      <p:sp>
        <p:nvSpPr>
          <p:cNvPr id="4" name="Slide Number Placeholder 3">
            <a:extLst>
              <a:ext uri="{FF2B5EF4-FFF2-40B4-BE49-F238E27FC236}">
                <a16:creationId xmlns:a16="http://schemas.microsoft.com/office/drawing/2014/main" id="{EA90E93F-DA81-4FF1-B7D8-5254437AFE17}"/>
              </a:ext>
            </a:extLst>
          </p:cNvPr>
          <p:cNvSpPr>
            <a:spLocks noGrp="1"/>
          </p:cNvSpPr>
          <p:nvPr>
            <p:ph type="sldNum" sz="quarter" idx="16"/>
          </p:nvPr>
        </p:nvSpPr>
        <p:spPr>
          <a:xfrm>
            <a:off x="7919680" y="5025313"/>
            <a:ext cx="778626" cy="257029"/>
          </a:xfrm>
        </p:spPr>
        <p:txBody>
          <a:bodyPr/>
          <a:lstStyle/>
          <a:p>
            <a:fld id="{1B44015D-9407-488E-8AD7-722ADB5AEF29}" type="slidenum">
              <a:rPr lang="de-DE" smtClean="0"/>
              <a:t>55</a:t>
            </a:fld>
            <a:endParaRPr lang="de-DE" dirty="0"/>
          </a:p>
        </p:txBody>
      </p:sp>
      <p:pic>
        <p:nvPicPr>
          <p:cNvPr id="8" name="Picture 7">
            <a:extLst>
              <a:ext uri="{FF2B5EF4-FFF2-40B4-BE49-F238E27FC236}">
                <a16:creationId xmlns:a16="http://schemas.microsoft.com/office/drawing/2014/main" id="{DAE042B9-1C02-4B4F-AC94-6CF772A443DA}"/>
              </a:ext>
            </a:extLst>
          </p:cNvPr>
          <p:cNvPicPr>
            <a:picLocks noChangeAspect="1"/>
          </p:cNvPicPr>
          <p:nvPr/>
        </p:nvPicPr>
        <p:blipFill>
          <a:blip r:embed="rId2"/>
          <a:stretch>
            <a:fillRect/>
          </a:stretch>
        </p:blipFill>
        <p:spPr>
          <a:xfrm>
            <a:off x="176110" y="1209477"/>
            <a:ext cx="2863288" cy="3521003"/>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07E33253-BED5-49DA-A560-4CFA832FF3CC}"/>
              </a:ext>
            </a:extLst>
          </p:cNvPr>
          <p:cNvPicPr>
            <a:picLocks noChangeAspect="1"/>
          </p:cNvPicPr>
          <p:nvPr/>
        </p:nvPicPr>
        <p:blipFill rotWithShape="1">
          <a:blip r:embed="rId3"/>
          <a:srcRect l="7299"/>
          <a:stretch/>
        </p:blipFill>
        <p:spPr>
          <a:xfrm>
            <a:off x="4140134" y="677570"/>
            <a:ext cx="4635632" cy="2821781"/>
          </a:xfrm>
          <a:prstGeom prst="rect">
            <a:avLst/>
          </a:prstGeom>
          <a:ln>
            <a:noFill/>
          </a:ln>
          <a:effectLst>
            <a:outerShdw blurRad="292100" dist="139700" dir="2700000" algn="tl" rotWithShape="0">
              <a:srgbClr val="333333">
                <a:alpha val="65000"/>
              </a:srgbClr>
            </a:outerShdw>
          </a:effectLst>
        </p:spPr>
      </p:pic>
      <p:grpSp>
        <p:nvGrpSpPr>
          <p:cNvPr id="14" name="Group 13">
            <a:extLst>
              <a:ext uri="{FF2B5EF4-FFF2-40B4-BE49-F238E27FC236}">
                <a16:creationId xmlns:a16="http://schemas.microsoft.com/office/drawing/2014/main" id="{1531651F-055B-4D07-B639-FFA874FD0F96}"/>
              </a:ext>
            </a:extLst>
          </p:cNvPr>
          <p:cNvGrpSpPr/>
          <p:nvPr/>
        </p:nvGrpSpPr>
        <p:grpSpPr>
          <a:xfrm>
            <a:off x="1091667" y="1351756"/>
            <a:ext cx="2865928" cy="3524250"/>
            <a:chOff x="1455555" y="1327511"/>
            <a:chExt cx="3821237" cy="4699000"/>
          </a:xfrm>
        </p:grpSpPr>
        <p:pic>
          <p:nvPicPr>
            <p:cNvPr id="12" name="Picture 11">
              <a:extLst>
                <a:ext uri="{FF2B5EF4-FFF2-40B4-BE49-F238E27FC236}">
                  <a16:creationId xmlns:a16="http://schemas.microsoft.com/office/drawing/2014/main" id="{8F422160-B04D-401E-B8C6-E60B20D23B74}"/>
                </a:ext>
              </a:extLst>
            </p:cNvPr>
            <p:cNvPicPr>
              <a:picLocks noChangeAspect="1"/>
            </p:cNvPicPr>
            <p:nvPr/>
          </p:nvPicPr>
          <p:blipFill>
            <a:blip r:embed="rId4"/>
            <a:stretch>
              <a:fillRect/>
            </a:stretch>
          </p:blipFill>
          <p:spPr>
            <a:xfrm>
              <a:off x="1455555" y="1327511"/>
              <a:ext cx="3821237" cy="4699000"/>
            </a:xfrm>
            <a:prstGeom prst="rect">
              <a:avLst/>
            </a:prstGeom>
            <a:ln>
              <a:noFill/>
            </a:ln>
            <a:effectLst>
              <a:outerShdw blurRad="292100" dist="139700" dir="2700000" algn="tl" rotWithShape="0">
                <a:srgbClr val="333333">
                  <a:alpha val="65000"/>
                </a:srgbClr>
              </a:outerShdw>
            </a:effectLst>
          </p:spPr>
        </p:pic>
        <p:sp>
          <p:nvSpPr>
            <p:cNvPr id="13" name="Oval 12">
              <a:extLst>
                <a:ext uri="{FF2B5EF4-FFF2-40B4-BE49-F238E27FC236}">
                  <a16:creationId xmlns:a16="http://schemas.microsoft.com/office/drawing/2014/main" id="{E2FB1D5E-44C9-4F3D-87DB-E120659F5490}"/>
                </a:ext>
              </a:extLst>
            </p:cNvPr>
            <p:cNvSpPr/>
            <p:nvPr/>
          </p:nvSpPr>
          <p:spPr>
            <a:xfrm rot="13477755">
              <a:off x="2883594" y="2676243"/>
              <a:ext cx="304800" cy="2167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a:p>
          </p:txBody>
        </p:sp>
      </p:grpSp>
      <p:pic>
        <p:nvPicPr>
          <p:cNvPr id="17" name="Picture 16">
            <a:extLst>
              <a:ext uri="{FF2B5EF4-FFF2-40B4-BE49-F238E27FC236}">
                <a16:creationId xmlns:a16="http://schemas.microsoft.com/office/drawing/2014/main" id="{8A25D406-385B-46D8-9092-0A3A09C29B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3327" y="3142198"/>
            <a:ext cx="1651044" cy="1950296"/>
          </a:xfrm>
          <a:prstGeom prst="rect">
            <a:avLst/>
          </a:prstGeom>
        </p:spPr>
      </p:pic>
    </p:spTree>
    <p:extLst>
      <p:ext uri="{BB962C8B-B14F-4D97-AF65-F5344CB8AC3E}">
        <p14:creationId xmlns:p14="http://schemas.microsoft.com/office/powerpoint/2010/main" val="1913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A145C5-C12A-4F66-B4A2-0CBF868DC891}"/>
              </a:ext>
            </a:extLst>
          </p:cNvPr>
          <p:cNvPicPr>
            <a:picLocks noChangeAspect="1"/>
          </p:cNvPicPr>
          <p:nvPr/>
        </p:nvPicPr>
        <p:blipFill rotWithShape="1">
          <a:blip r:embed="rId2">
            <a:extLst>
              <a:ext uri="{28A0092B-C50C-407E-A947-70E740481C1C}">
                <a14:useLocalDpi xmlns:a14="http://schemas.microsoft.com/office/drawing/2010/main" val="0"/>
              </a:ext>
            </a:extLst>
          </a:blip>
          <a:srcRect l="8474" t="4261" r="5547" b="4605"/>
          <a:stretch/>
        </p:blipFill>
        <p:spPr>
          <a:xfrm>
            <a:off x="395536" y="1347614"/>
            <a:ext cx="3651117" cy="3483008"/>
          </a:xfrm>
          <a:prstGeom prst="rect">
            <a:avLst/>
          </a:prstGeom>
          <a:ln>
            <a:noFill/>
          </a:ln>
          <a:effectLst>
            <a:outerShdw blurRad="292100" dist="139700" dir="2700000" algn="tl" rotWithShape="0">
              <a:srgbClr val="333333">
                <a:alpha val="65000"/>
              </a:srgbClr>
            </a:outerShdw>
          </a:effectLst>
        </p:spPr>
      </p:pic>
      <p:sp>
        <p:nvSpPr>
          <p:cNvPr id="6" name="Title 5">
            <a:extLst>
              <a:ext uri="{FF2B5EF4-FFF2-40B4-BE49-F238E27FC236}">
                <a16:creationId xmlns:a16="http://schemas.microsoft.com/office/drawing/2014/main" id="{1491E2F0-622E-49F4-A882-6F53BA2DE054}"/>
              </a:ext>
            </a:extLst>
          </p:cNvPr>
          <p:cNvSpPr>
            <a:spLocks noGrp="1"/>
          </p:cNvSpPr>
          <p:nvPr>
            <p:ph type="title"/>
          </p:nvPr>
        </p:nvSpPr>
        <p:spPr/>
        <p:txBody>
          <a:bodyPr>
            <a:noAutofit/>
          </a:bodyPr>
          <a:lstStyle/>
          <a:p>
            <a:r>
              <a:rPr lang="en-GB" sz="2100" dirty="0">
                <a:solidFill>
                  <a:schemeClr val="accent6">
                    <a:lumMod val="50000"/>
                  </a:schemeClr>
                </a:solidFill>
              </a:rPr>
              <a:t>             ecohydrological Model</a:t>
            </a:r>
            <a:endParaRPr lang="en-DE" sz="2100" dirty="0">
              <a:solidFill>
                <a:schemeClr val="accent6">
                  <a:lumMod val="50000"/>
                </a:schemeClr>
              </a:solidFill>
            </a:endParaRPr>
          </a:p>
        </p:txBody>
      </p:sp>
      <p:sp>
        <p:nvSpPr>
          <p:cNvPr id="2" name="Text Placeholder 1">
            <a:extLst>
              <a:ext uri="{FF2B5EF4-FFF2-40B4-BE49-F238E27FC236}">
                <a16:creationId xmlns:a16="http://schemas.microsoft.com/office/drawing/2014/main" id="{4AE7D2D4-1BC7-41A0-BC59-E0FE0E86C308}"/>
              </a:ext>
            </a:extLst>
          </p:cNvPr>
          <p:cNvSpPr>
            <a:spLocks noGrp="1"/>
          </p:cNvSpPr>
          <p:nvPr>
            <p:ph type="body" sz="quarter" idx="13"/>
          </p:nvPr>
        </p:nvSpPr>
        <p:spPr>
          <a:xfrm>
            <a:off x="4463957" y="3868117"/>
            <a:ext cx="5527526" cy="1079897"/>
          </a:xfrm>
        </p:spPr>
        <p:txBody>
          <a:bodyPr>
            <a:normAutofit/>
          </a:bodyPr>
          <a:lstStyle/>
          <a:p>
            <a:pPr marL="214313" indent="-214313">
              <a:buFont typeface="Arial" panose="020B0604020202020204" pitchFamily="34" charset="0"/>
              <a:buChar char="•"/>
            </a:pPr>
            <a:r>
              <a:rPr lang="en-US" sz="1400" dirty="0">
                <a:latin typeface="+mn-lt"/>
              </a:rPr>
              <a:t>Water and vegetation processes </a:t>
            </a:r>
          </a:p>
          <a:p>
            <a:pPr marL="214313" indent="-214313">
              <a:buFont typeface="Arial" panose="020B0604020202020204" pitchFamily="34" charset="0"/>
              <a:buChar char="•"/>
            </a:pPr>
            <a:r>
              <a:rPr lang="en-US" sz="1400" dirty="0">
                <a:latin typeface="+mn-lt"/>
              </a:rPr>
              <a:t>Agriculture and natural vegetation (forests, grasslands, ...) </a:t>
            </a:r>
          </a:p>
          <a:p>
            <a:pPr marL="214313" indent="-214313">
              <a:buFont typeface="Arial" panose="020B0604020202020204" pitchFamily="34" charset="0"/>
              <a:buChar char="•"/>
            </a:pPr>
            <a:r>
              <a:rPr lang="en-US" sz="1400" dirty="0">
                <a:latin typeface="+mn-lt"/>
              </a:rPr>
              <a:t>Water management (irrigation, dams, hydropower, ...)</a:t>
            </a:r>
            <a:endParaRPr lang="en-DE" sz="1400" dirty="0">
              <a:latin typeface="+mn-lt"/>
            </a:endParaRPr>
          </a:p>
        </p:txBody>
      </p:sp>
      <p:sp>
        <p:nvSpPr>
          <p:cNvPr id="32" name="Footer Placeholder 3">
            <a:extLst>
              <a:ext uri="{FF2B5EF4-FFF2-40B4-BE49-F238E27FC236}">
                <a16:creationId xmlns:a16="http://schemas.microsoft.com/office/drawing/2014/main" id="{544D5B82-6268-4EEC-AEA6-8928185876E1}"/>
              </a:ext>
            </a:extLst>
          </p:cNvPr>
          <p:cNvSpPr>
            <a:spLocks noGrp="1"/>
          </p:cNvSpPr>
          <p:nvPr>
            <p:ph type="ftr" sz="quarter" idx="4294967295"/>
          </p:nvPr>
        </p:nvSpPr>
        <p:spPr>
          <a:xfrm>
            <a:off x="5508104" y="4830622"/>
            <a:ext cx="4139952" cy="289272"/>
          </a:xfrm>
        </p:spPr>
        <p:txBody>
          <a:bodyPr/>
          <a:lstStyle/>
          <a:p>
            <a:r>
              <a:rPr lang="de-DE" sz="1100" dirty="0" err="1"/>
              <a:t>Krysanova</a:t>
            </a:r>
            <a:r>
              <a:rPr lang="de-DE" sz="1100" dirty="0"/>
              <a:t> et al. 2015, Hattermann et al. 2011, 2015</a:t>
            </a:r>
          </a:p>
        </p:txBody>
      </p:sp>
      <p:pic>
        <p:nvPicPr>
          <p:cNvPr id="9" name="Picture 4" descr="SWIM_Scheme2011">
            <a:extLst>
              <a:ext uri="{FF2B5EF4-FFF2-40B4-BE49-F238E27FC236}">
                <a16:creationId xmlns:a16="http://schemas.microsoft.com/office/drawing/2014/main" id="{5AFCE385-78BA-49D4-BA6F-398C3D7289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0228" y="771550"/>
            <a:ext cx="4274036" cy="2990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4">
            <a:extLst>
              <a:ext uri="{FF2B5EF4-FFF2-40B4-BE49-F238E27FC236}">
                <a16:creationId xmlns:a16="http://schemas.microsoft.com/office/drawing/2014/main" id="{4740E1AB-48DF-42AC-AD4E-4FBC4E4833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585" y="715502"/>
            <a:ext cx="1204326" cy="381116"/>
          </a:xfrm>
          <a:prstGeom prst="rect">
            <a:avLst/>
          </a:prstGeom>
        </p:spPr>
      </p:pic>
    </p:spTree>
    <p:extLst>
      <p:ext uri="{BB962C8B-B14F-4D97-AF65-F5344CB8AC3E}">
        <p14:creationId xmlns:p14="http://schemas.microsoft.com/office/powerpoint/2010/main" val="387172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CA163A-BDB7-45B0-B249-E061E1115881}"/>
              </a:ext>
            </a:extLst>
          </p:cNvPr>
          <p:cNvSpPr>
            <a:spLocks noGrp="1"/>
          </p:cNvSpPr>
          <p:nvPr>
            <p:ph type="title"/>
          </p:nvPr>
        </p:nvSpPr>
        <p:spPr/>
        <p:txBody>
          <a:bodyPr/>
          <a:lstStyle/>
          <a:p>
            <a:r>
              <a:rPr lang="de-DE" dirty="0"/>
              <a:t>The </a:t>
            </a:r>
            <a:r>
              <a:rPr lang="de-DE" dirty="0" err="1"/>
              <a:t>reservoir</a:t>
            </a:r>
            <a:r>
              <a:rPr lang="de-DE" dirty="0"/>
              <a:t> </a:t>
            </a:r>
            <a:r>
              <a:rPr lang="de-DE" dirty="0" err="1"/>
              <a:t>modul</a:t>
            </a:r>
            <a:r>
              <a:rPr lang="de-DE" dirty="0"/>
              <a:t>: </a:t>
            </a:r>
            <a:r>
              <a:rPr lang="de-DE" dirty="0" err="1"/>
              <a:t>Parametrization</a:t>
            </a:r>
            <a:endParaRPr lang="en-DE" dirty="0"/>
          </a:p>
        </p:txBody>
      </p:sp>
      <p:sp>
        <p:nvSpPr>
          <p:cNvPr id="4" name="Slide Number Placeholder 3">
            <a:extLst>
              <a:ext uri="{FF2B5EF4-FFF2-40B4-BE49-F238E27FC236}">
                <a16:creationId xmlns:a16="http://schemas.microsoft.com/office/drawing/2014/main" id="{C3A1E8B8-3441-4192-8625-D4934BAD93A0}"/>
              </a:ext>
            </a:extLst>
          </p:cNvPr>
          <p:cNvSpPr>
            <a:spLocks noGrp="1"/>
          </p:cNvSpPr>
          <p:nvPr>
            <p:ph type="sldNum" sz="quarter" idx="16"/>
          </p:nvPr>
        </p:nvSpPr>
        <p:spPr/>
        <p:txBody>
          <a:bodyPr/>
          <a:lstStyle/>
          <a:p>
            <a:fld id="{1B44015D-9407-488E-8AD7-722ADB5AEF29}" type="slidenum">
              <a:rPr lang="de-DE" smtClean="0"/>
              <a:t>57</a:t>
            </a:fld>
            <a:endParaRPr lang="de-DE" dirty="0"/>
          </a:p>
        </p:txBody>
      </p:sp>
      <p:pic>
        <p:nvPicPr>
          <p:cNvPr id="10" name="Content Placeholder 6">
            <a:extLst>
              <a:ext uri="{FF2B5EF4-FFF2-40B4-BE49-F238E27FC236}">
                <a16:creationId xmlns:a16="http://schemas.microsoft.com/office/drawing/2014/main" id="{FDA2545A-DBF3-45B5-86B7-BCCF010E3797}"/>
              </a:ext>
            </a:extLst>
          </p:cNvPr>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5398732" y="1147316"/>
            <a:ext cx="3703637" cy="156845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D02101E-2969-4AAC-B108-9543CA379CA6}"/>
              </a:ext>
            </a:extLst>
          </p:cNvPr>
          <p:cNvPicPr>
            <a:picLocks noChangeAspect="1"/>
          </p:cNvPicPr>
          <p:nvPr/>
        </p:nvPicPr>
        <p:blipFill>
          <a:blip r:embed="rId4"/>
          <a:stretch>
            <a:fillRect/>
          </a:stretch>
        </p:blipFill>
        <p:spPr>
          <a:xfrm>
            <a:off x="70131" y="1254159"/>
            <a:ext cx="4991582" cy="3477831"/>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68ABA20C-900D-4769-AB95-6294D2BD829D}"/>
              </a:ext>
            </a:extLst>
          </p:cNvPr>
          <p:cNvSpPr/>
          <p:nvPr/>
        </p:nvSpPr>
        <p:spPr>
          <a:xfrm>
            <a:off x="5445911" y="2966720"/>
            <a:ext cx="3446569" cy="1605568"/>
          </a:xfrm>
          <a:prstGeom prst="rect">
            <a:avLst/>
          </a:prstGeom>
        </p:spPr>
        <p:txBody>
          <a:bodyPr wrap="square">
            <a:spAutoFit/>
          </a:bodyPr>
          <a:lstStyle/>
          <a:p>
            <a:pPr marL="214313" indent="-214313">
              <a:spcAft>
                <a:spcPts val="450"/>
              </a:spcAft>
              <a:buFont typeface="Arial" panose="020B0604020202020204" pitchFamily="34" charset="0"/>
              <a:buChar char="•"/>
            </a:pPr>
            <a:r>
              <a:rPr lang="en-US" sz="1800" dirty="0">
                <a:latin typeface="+mn-lt"/>
              </a:rPr>
              <a:t>63.0 million m</a:t>
            </a:r>
            <a:r>
              <a:rPr lang="en-US" sz="1800" baseline="30000" dirty="0">
                <a:latin typeface="+mn-lt"/>
              </a:rPr>
              <a:t>3</a:t>
            </a:r>
            <a:r>
              <a:rPr lang="en-US" sz="1800" dirty="0">
                <a:latin typeface="+mn-lt"/>
              </a:rPr>
              <a:t> Maximum capacity of Reservoir</a:t>
            </a:r>
          </a:p>
          <a:p>
            <a:pPr marL="214313" indent="-214313">
              <a:spcAft>
                <a:spcPts val="450"/>
              </a:spcAft>
              <a:buFont typeface="Arial" panose="020B0604020202020204" pitchFamily="34" charset="0"/>
              <a:buChar char="•"/>
            </a:pPr>
            <a:r>
              <a:rPr lang="en-US" sz="1800" dirty="0">
                <a:latin typeface="+mn-lt"/>
              </a:rPr>
              <a:t>17.8 million m</a:t>
            </a:r>
            <a:r>
              <a:rPr lang="en-US" sz="1800" baseline="30000" dirty="0">
                <a:latin typeface="+mn-lt"/>
              </a:rPr>
              <a:t>3</a:t>
            </a:r>
            <a:r>
              <a:rPr lang="en-US" sz="1800" dirty="0">
                <a:latin typeface="+mn-lt"/>
              </a:rPr>
              <a:t> Dead storage</a:t>
            </a:r>
          </a:p>
          <a:p>
            <a:pPr marL="214313" indent="-214313">
              <a:spcAft>
                <a:spcPts val="450"/>
              </a:spcAft>
              <a:buFont typeface="Arial" panose="020B0604020202020204" pitchFamily="34" charset="0"/>
              <a:buChar char="•"/>
            </a:pPr>
            <a:r>
              <a:rPr lang="en-US" sz="1800" dirty="0">
                <a:latin typeface="+mn-lt"/>
              </a:rPr>
              <a:t>54.15 m Maximum fall </a:t>
            </a:r>
            <a:r>
              <a:rPr lang="en-US" sz="1800" dirty="0" err="1">
                <a:latin typeface="+mn-lt"/>
              </a:rPr>
              <a:t>heigth</a:t>
            </a:r>
            <a:r>
              <a:rPr lang="en-US" sz="1800" dirty="0">
                <a:latin typeface="+mn-lt"/>
              </a:rPr>
              <a:t> of HPP</a:t>
            </a:r>
          </a:p>
        </p:txBody>
      </p:sp>
    </p:spTree>
    <p:extLst>
      <p:ext uri="{BB962C8B-B14F-4D97-AF65-F5344CB8AC3E}">
        <p14:creationId xmlns:p14="http://schemas.microsoft.com/office/powerpoint/2010/main" val="8277289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CA163A-BDB7-45B0-B249-E061E1115881}"/>
              </a:ext>
            </a:extLst>
          </p:cNvPr>
          <p:cNvSpPr>
            <a:spLocks noGrp="1"/>
          </p:cNvSpPr>
          <p:nvPr>
            <p:ph type="title"/>
          </p:nvPr>
        </p:nvSpPr>
        <p:spPr/>
        <p:txBody>
          <a:bodyPr/>
          <a:lstStyle/>
          <a:p>
            <a:r>
              <a:rPr lang="de-DE" dirty="0"/>
              <a:t>Reservoir: </a:t>
            </a:r>
            <a:r>
              <a:rPr lang="de-DE" dirty="0" err="1"/>
              <a:t>Discharge</a:t>
            </a:r>
            <a:r>
              <a:rPr lang="de-DE" dirty="0"/>
              <a:t> </a:t>
            </a:r>
            <a:r>
              <a:rPr lang="de-DE" dirty="0" err="1"/>
              <a:t>observed</a:t>
            </a:r>
            <a:r>
              <a:rPr lang="de-DE" dirty="0"/>
              <a:t> and </a:t>
            </a:r>
            <a:r>
              <a:rPr lang="de-DE" dirty="0" err="1"/>
              <a:t>simulated</a:t>
            </a:r>
            <a:endParaRPr lang="en-DE" dirty="0"/>
          </a:p>
        </p:txBody>
      </p:sp>
      <p:sp>
        <p:nvSpPr>
          <p:cNvPr id="2" name="Text Placeholder 1">
            <a:extLst>
              <a:ext uri="{FF2B5EF4-FFF2-40B4-BE49-F238E27FC236}">
                <a16:creationId xmlns:a16="http://schemas.microsoft.com/office/drawing/2014/main" id="{8B204112-15E4-4FF8-9375-3CA4D3631272}"/>
              </a:ext>
            </a:extLst>
          </p:cNvPr>
          <p:cNvSpPr>
            <a:spLocks noGrp="1"/>
          </p:cNvSpPr>
          <p:nvPr>
            <p:ph type="body" sz="quarter" idx="13"/>
          </p:nvPr>
        </p:nvSpPr>
        <p:spPr/>
        <p:txBody>
          <a:bodyPr/>
          <a:lstStyle/>
          <a:p>
            <a:endParaRPr lang="en-DE"/>
          </a:p>
        </p:txBody>
      </p:sp>
      <p:sp>
        <p:nvSpPr>
          <p:cNvPr id="4" name="Slide Number Placeholder 3">
            <a:extLst>
              <a:ext uri="{FF2B5EF4-FFF2-40B4-BE49-F238E27FC236}">
                <a16:creationId xmlns:a16="http://schemas.microsoft.com/office/drawing/2014/main" id="{C3A1E8B8-3441-4192-8625-D4934BAD93A0}"/>
              </a:ext>
            </a:extLst>
          </p:cNvPr>
          <p:cNvSpPr>
            <a:spLocks noGrp="1"/>
          </p:cNvSpPr>
          <p:nvPr>
            <p:ph type="sldNum" sz="quarter" idx="16"/>
          </p:nvPr>
        </p:nvSpPr>
        <p:spPr/>
        <p:txBody>
          <a:bodyPr/>
          <a:lstStyle/>
          <a:p>
            <a:fld id="{1B44015D-9407-488E-8AD7-722ADB5AEF29}" type="slidenum">
              <a:rPr lang="de-DE" smtClean="0"/>
              <a:t>58</a:t>
            </a:fld>
            <a:endParaRPr lang="de-DE" dirty="0"/>
          </a:p>
        </p:txBody>
      </p:sp>
      <p:pic>
        <p:nvPicPr>
          <p:cNvPr id="6" name="Picture 5">
            <a:extLst>
              <a:ext uri="{FF2B5EF4-FFF2-40B4-BE49-F238E27FC236}">
                <a16:creationId xmlns:a16="http://schemas.microsoft.com/office/drawing/2014/main" id="{ED02101E-2969-4AAC-B108-9543CA379CA6}"/>
              </a:ext>
            </a:extLst>
          </p:cNvPr>
          <p:cNvPicPr>
            <a:picLocks noChangeAspect="1"/>
          </p:cNvPicPr>
          <p:nvPr/>
        </p:nvPicPr>
        <p:blipFill>
          <a:blip r:embed="rId3"/>
          <a:stretch>
            <a:fillRect/>
          </a:stretch>
        </p:blipFill>
        <p:spPr>
          <a:xfrm>
            <a:off x="3863485" y="1120966"/>
            <a:ext cx="4991582" cy="3477831"/>
          </a:xfrm>
          <a:prstGeom prst="rect">
            <a:avLst/>
          </a:prstGeom>
          <a:ln>
            <a:noFill/>
          </a:ln>
          <a:effectLst>
            <a:outerShdw blurRad="292100" dist="139700" dir="2700000" algn="tl" rotWithShape="0">
              <a:srgbClr val="333333">
                <a:alpha val="65000"/>
              </a:srgbClr>
            </a:outerShdw>
          </a:effectLst>
        </p:spPr>
      </p:pic>
      <p:grpSp>
        <p:nvGrpSpPr>
          <p:cNvPr id="12" name="Group 11">
            <a:extLst>
              <a:ext uri="{FF2B5EF4-FFF2-40B4-BE49-F238E27FC236}">
                <a16:creationId xmlns:a16="http://schemas.microsoft.com/office/drawing/2014/main" id="{7D8CB8ED-8180-46DB-8528-FF1B28B54B73}"/>
              </a:ext>
            </a:extLst>
          </p:cNvPr>
          <p:cNvGrpSpPr/>
          <p:nvPr/>
        </p:nvGrpSpPr>
        <p:grpSpPr>
          <a:xfrm>
            <a:off x="179512" y="1204452"/>
            <a:ext cx="3574553" cy="3310857"/>
            <a:chOff x="385243" y="1221762"/>
            <a:chExt cx="4766070" cy="4414476"/>
          </a:xfrm>
        </p:grpSpPr>
        <p:pic>
          <p:nvPicPr>
            <p:cNvPr id="8" name="Picture 7">
              <a:extLst>
                <a:ext uri="{FF2B5EF4-FFF2-40B4-BE49-F238E27FC236}">
                  <a16:creationId xmlns:a16="http://schemas.microsoft.com/office/drawing/2014/main" id="{0C0B220C-0B76-47E8-84ED-027063506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243" y="1221762"/>
              <a:ext cx="4766070" cy="4414476"/>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3EB58004-1163-44FF-8F6A-42BD41D071E4}"/>
                </a:ext>
              </a:extLst>
            </p:cNvPr>
            <p:cNvSpPr/>
            <p:nvPr/>
          </p:nvSpPr>
          <p:spPr>
            <a:xfrm>
              <a:off x="914399" y="2323234"/>
              <a:ext cx="895928" cy="4292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825" dirty="0">
                  <a:solidFill>
                    <a:schemeClr val="tx1"/>
                  </a:solidFill>
                </a:rPr>
                <a:t>Obs: 6.3 m</a:t>
              </a:r>
              <a:r>
                <a:rPr lang="de-DE" sz="825" baseline="30000" dirty="0">
                  <a:solidFill>
                    <a:schemeClr val="tx1"/>
                  </a:solidFill>
                </a:rPr>
                <a:t>3</a:t>
              </a:r>
            </a:p>
            <a:p>
              <a:r>
                <a:rPr lang="de-DE" sz="825" dirty="0">
                  <a:solidFill>
                    <a:schemeClr val="tx1"/>
                  </a:solidFill>
                </a:rPr>
                <a:t>Sim: 6.1 m</a:t>
              </a:r>
              <a:r>
                <a:rPr lang="de-DE" sz="825" baseline="30000" dirty="0">
                  <a:solidFill>
                    <a:schemeClr val="tx1"/>
                  </a:solidFill>
                </a:rPr>
                <a:t>3</a:t>
              </a:r>
            </a:p>
          </p:txBody>
        </p:sp>
      </p:grpSp>
      <p:cxnSp>
        <p:nvCxnSpPr>
          <p:cNvPr id="9" name="Straight Connector 8">
            <a:extLst>
              <a:ext uri="{FF2B5EF4-FFF2-40B4-BE49-F238E27FC236}">
                <a16:creationId xmlns:a16="http://schemas.microsoft.com/office/drawing/2014/main" id="{19A1E7F0-4C0B-42BA-9222-A16E3A3295B2}"/>
              </a:ext>
            </a:extLst>
          </p:cNvPr>
          <p:cNvCxnSpPr>
            <a:cxnSpLocks/>
          </p:cNvCxnSpPr>
          <p:nvPr/>
        </p:nvCxnSpPr>
        <p:spPr>
          <a:xfrm flipV="1">
            <a:off x="3863485" y="1492584"/>
            <a:ext cx="293442" cy="121771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192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CA163A-BDB7-45B0-B249-E061E1115881}"/>
              </a:ext>
            </a:extLst>
          </p:cNvPr>
          <p:cNvSpPr>
            <a:spLocks noGrp="1"/>
          </p:cNvSpPr>
          <p:nvPr>
            <p:ph type="title"/>
          </p:nvPr>
        </p:nvSpPr>
        <p:spPr/>
        <p:txBody>
          <a:bodyPr/>
          <a:lstStyle/>
          <a:p>
            <a:r>
              <a:rPr lang="de-DE" dirty="0"/>
              <a:t>Reservoir: </a:t>
            </a:r>
            <a:r>
              <a:rPr lang="de-DE" dirty="0" err="1"/>
              <a:t>Water</a:t>
            </a:r>
            <a:r>
              <a:rPr lang="de-DE" dirty="0"/>
              <a:t> </a:t>
            </a:r>
            <a:r>
              <a:rPr lang="de-DE" dirty="0" err="1"/>
              <a:t>level</a:t>
            </a:r>
            <a:r>
              <a:rPr lang="de-DE" dirty="0"/>
              <a:t> and </a:t>
            </a:r>
            <a:r>
              <a:rPr lang="de-DE" dirty="0" err="1"/>
              <a:t>volume</a:t>
            </a:r>
            <a:endParaRPr lang="en-DE" dirty="0"/>
          </a:p>
        </p:txBody>
      </p:sp>
      <p:sp>
        <p:nvSpPr>
          <p:cNvPr id="2" name="Text Placeholder 1">
            <a:extLst>
              <a:ext uri="{FF2B5EF4-FFF2-40B4-BE49-F238E27FC236}">
                <a16:creationId xmlns:a16="http://schemas.microsoft.com/office/drawing/2014/main" id="{C74CDBCE-754C-48C6-A84D-CAC107ED7D7C}"/>
              </a:ext>
            </a:extLst>
          </p:cNvPr>
          <p:cNvSpPr>
            <a:spLocks noGrp="1"/>
          </p:cNvSpPr>
          <p:nvPr>
            <p:ph type="body" sz="quarter" idx="13"/>
          </p:nvPr>
        </p:nvSpPr>
        <p:spPr/>
        <p:txBody>
          <a:bodyPr/>
          <a:lstStyle/>
          <a:p>
            <a:endParaRPr lang="en-DE"/>
          </a:p>
        </p:txBody>
      </p:sp>
      <p:sp>
        <p:nvSpPr>
          <p:cNvPr id="4" name="Slide Number Placeholder 3">
            <a:extLst>
              <a:ext uri="{FF2B5EF4-FFF2-40B4-BE49-F238E27FC236}">
                <a16:creationId xmlns:a16="http://schemas.microsoft.com/office/drawing/2014/main" id="{C3A1E8B8-3441-4192-8625-D4934BAD93A0}"/>
              </a:ext>
            </a:extLst>
          </p:cNvPr>
          <p:cNvSpPr>
            <a:spLocks noGrp="1"/>
          </p:cNvSpPr>
          <p:nvPr>
            <p:ph type="sldNum" sz="quarter" idx="16"/>
          </p:nvPr>
        </p:nvSpPr>
        <p:spPr/>
        <p:txBody>
          <a:bodyPr/>
          <a:lstStyle/>
          <a:p>
            <a:fld id="{1B44015D-9407-488E-8AD7-722ADB5AEF29}" type="slidenum">
              <a:rPr lang="de-DE" smtClean="0"/>
              <a:t>59</a:t>
            </a:fld>
            <a:endParaRPr lang="de-DE" dirty="0"/>
          </a:p>
        </p:txBody>
      </p:sp>
      <p:pic>
        <p:nvPicPr>
          <p:cNvPr id="6" name="Picture 5">
            <a:extLst>
              <a:ext uri="{FF2B5EF4-FFF2-40B4-BE49-F238E27FC236}">
                <a16:creationId xmlns:a16="http://schemas.microsoft.com/office/drawing/2014/main" id="{ED02101E-2969-4AAC-B108-9543CA379CA6}"/>
              </a:ext>
            </a:extLst>
          </p:cNvPr>
          <p:cNvPicPr>
            <a:picLocks noChangeAspect="1"/>
          </p:cNvPicPr>
          <p:nvPr/>
        </p:nvPicPr>
        <p:blipFill>
          <a:blip r:embed="rId3"/>
          <a:stretch>
            <a:fillRect/>
          </a:stretch>
        </p:blipFill>
        <p:spPr>
          <a:xfrm>
            <a:off x="3863485" y="1120966"/>
            <a:ext cx="4991582" cy="3477831"/>
          </a:xfrm>
          <a:prstGeom prst="rect">
            <a:avLst/>
          </a:prstGeom>
          <a:ln>
            <a:noFill/>
          </a:ln>
          <a:effectLst>
            <a:outerShdw blurRad="292100" dist="139700" dir="2700000" algn="tl" rotWithShape="0">
              <a:srgbClr val="333333">
                <a:alpha val="65000"/>
              </a:srgbClr>
            </a:outerShdw>
          </a:effectLst>
        </p:spPr>
      </p:pic>
      <p:cxnSp>
        <p:nvCxnSpPr>
          <p:cNvPr id="9" name="Straight Connector 8">
            <a:extLst>
              <a:ext uri="{FF2B5EF4-FFF2-40B4-BE49-F238E27FC236}">
                <a16:creationId xmlns:a16="http://schemas.microsoft.com/office/drawing/2014/main" id="{0D724D9C-B8B1-4034-8BB8-D44277275E37}"/>
              </a:ext>
            </a:extLst>
          </p:cNvPr>
          <p:cNvCxnSpPr>
            <a:cxnSpLocks/>
          </p:cNvCxnSpPr>
          <p:nvPr/>
        </p:nvCxnSpPr>
        <p:spPr>
          <a:xfrm flipV="1">
            <a:off x="3463637" y="1537855"/>
            <a:ext cx="671945" cy="21474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61BF279-478D-4E20-8DB2-63148F283BB3}"/>
              </a:ext>
            </a:extLst>
          </p:cNvPr>
          <p:cNvCxnSpPr>
            <a:cxnSpLocks/>
          </p:cNvCxnSpPr>
          <p:nvPr/>
        </p:nvCxnSpPr>
        <p:spPr>
          <a:xfrm flipV="1">
            <a:off x="3463637" y="2459182"/>
            <a:ext cx="1918855" cy="1291937"/>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4A67BAFB-4145-42FE-A22D-BD7EAFE295B4}"/>
              </a:ext>
            </a:extLst>
          </p:cNvPr>
          <p:cNvGrpSpPr/>
          <p:nvPr/>
        </p:nvGrpSpPr>
        <p:grpSpPr>
          <a:xfrm>
            <a:off x="357903" y="1154516"/>
            <a:ext cx="3277994" cy="3612747"/>
            <a:chOff x="477202" y="1068440"/>
            <a:chExt cx="4445511" cy="5287910"/>
          </a:xfrm>
        </p:grpSpPr>
        <p:pic>
          <p:nvPicPr>
            <p:cNvPr id="7" name="Picture 6">
              <a:extLst>
                <a:ext uri="{FF2B5EF4-FFF2-40B4-BE49-F238E27FC236}">
                  <a16:creationId xmlns:a16="http://schemas.microsoft.com/office/drawing/2014/main" id="{7A0BAE83-9AF8-4949-AB42-2FB72955B8FD}"/>
                </a:ext>
              </a:extLst>
            </p:cNvPr>
            <p:cNvPicPr>
              <a:picLocks noChangeAspect="1"/>
            </p:cNvPicPr>
            <p:nvPr/>
          </p:nvPicPr>
          <p:blipFill rotWithShape="1">
            <a:blip r:embed="rId4">
              <a:extLst>
                <a:ext uri="{28A0092B-C50C-407E-A947-70E740481C1C}">
                  <a14:useLocalDpi xmlns:a14="http://schemas.microsoft.com/office/drawing/2010/main" val="0"/>
                </a:ext>
              </a:extLst>
            </a:blip>
            <a:srcRect l="4273"/>
            <a:stretch/>
          </p:blipFill>
          <p:spPr>
            <a:xfrm>
              <a:off x="732240" y="1068440"/>
              <a:ext cx="4190473" cy="5287910"/>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7318F8B6-744B-46B5-BF77-7B2A22069917}"/>
                </a:ext>
              </a:extLst>
            </p:cNvPr>
            <p:cNvSpPr txBox="1"/>
            <p:nvPr/>
          </p:nvSpPr>
          <p:spPr>
            <a:xfrm>
              <a:off x="503639" y="1508023"/>
              <a:ext cx="673689" cy="492443"/>
            </a:xfrm>
            <a:prstGeom prst="rect">
              <a:avLst/>
            </a:prstGeom>
            <a:noFill/>
          </p:spPr>
          <p:txBody>
            <a:bodyPr wrap="none" rtlCol="0">
              <a:spAutoFit/>
            </a:bodyPr>
            <a:lstStyle/>
            <a:p>
              <a:r>
                <a:rPr lang="de-DE" sz="1800" dirty="0"/>
                <a:t>[m]</a:t>
              </a:r>
              <a:endParaRPr lang="en-DE" sz="1800" dirty="0"/>
            </a:p>
          </p:txBody>
        </p:sp>
        <p:sp>
          <p:nvSpPr>
            <p:cNvPr id="15" name="TextBox 14">
              <a:extLst>
                <a:ext uri="{FF2B5EF4-FFF2-40B4-BE49-F238E27FC236}">
                  <a16:creationId xmlns:a16="http://schemas.microsoft.com/office/drawing/2014/main" id="{6849F1D7-18CA-407C-95A7-6F3A39975B2B}"/>
                </a:ext>
              </a:extLst>
            </p:cNvPr>
            <p:cNvSpPr txBox="1"/>
            <p:nvPr/>
          </p:nvSpPr>
          <p:spPr>
            <a:xfrm>
              <a:off x="477202" y="3955534"/>
              <a:ext cx="844676" cy="492443"/>
            </a:xfrm>
            <a:prstGeom prst="rect">
              <a:avLst/>
            </a:prstGeom>
            <a:noFill/>
          </p:spPr>
          <p:txBody>
            <a:bodyPr wrap="none" rtlCol="0">
              <a:spAutoFit/>
            </a:bodyPr>
            <a:lstStyle/>
            <a:p>
              <a:r>
                <a:rPr lang="de-DE" sz="1800" dirty="0"/>
                <a:t>[m3]</a:t>
              </a:r>
              <a:endParaRPr lang="en-DE" sz="1800" dirty="0"/>
            </a:p>
          </p:txBody>
        </p:sp>
      </p:grpSp>
    </p:spTree>
    <p:extLst>
      <p:ext uri="{BB962C8B-B14F-4D97-AF65-F5344CB8AC3E}">
        <p14:creationId xmlns:p14="http://schemas.microsoft.com/office/powerpoint/2010/main" val="355270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3"/>
          <p:cNvSpPr>
            <a:spLocks noGrp="1"/>
          </p:cNvSpPr>
          <p:nvPr>
            <p:ph type="title"/>
          </p:nvPr>
        </p:nvSpPr>
        <p:spPr bwMode="auto"/>
        <p:txBody>
          <a:bodyPr/>
          <a:lstStyle/>
          <a:p>
            <a:pPr>
              <a:defRPr/>
            </a:pPr>
            <a:r>
              <a:rPr lang="de-DE" dirty="0" err="1"/>
              <a:t>Water</a:t>
            </a:r>
            <a:r>
              <a:rPr lang="de-DE" dirty="0"/>
              <a:t> </a:t>
            </a:r>
            <a:r>
              <a:rPr lang="de-DE" dirty="0" err="1"/>
              <a:t>balance</a:t>
            </a:r>
            <a:r>
              <a:rPr lang="de-DE" dirty="0"/>
              <a:t> </a:t>
            </a:r>
            <a:r>
              <a:rPr lang="de-DE" dirty="0" err="1"/>
              <a:t>equation</a:t>
            </a:r>
            <a:endParaRPr lang="de-DE" dirty="0"/>
          </a:p>
        </p:txBody>
      </p:sp>
      <p:sp>
        <p:nvSpPr>
          <p:cNvPr id="3" name="Slide Number Placeholder 2"/>
          <p:cNvSpPr>
            <a:spLocks noGrp="1"/>
          </p:cNvSpPr>
          <p:nvPr>
            <p:ph type="sldNum" sz="quarter" idx="16"/>
          </p:nvPr>
        </p:nvSpPr>
        <p:spPr bwMode="auto"/>
        <p:txBody>
          <a:bodyPr/>
          <a:lstStyle/>
          <a:p>
            <a:pPr>
              <a:defRPr/>
            </a:pPr>
            <a:r>
              <a:rPr lang="de-DE"/>
              <a:t>Seite </a:t>
            </a:r>
            <a:fld id="{959D87B1-1F1C-4319-8EA1-6710C33C6049}" type="slidenum">
              <a:rPr lang="de-DE"/>
              <a:t>6</a:t>
            </a:fld>
            <a:endParaRPr lang="de-DE"/>
          </a:p>
        </p:txBody>
      </p:sp>
      <p:grpSp>
        <p:nvGrpSpPr>
          <p:cNvPr id="6" name="Group 18"/>
          <p:cNvGrpSpPr/>
          <p:nvPr/>
        </p:nvGrpSpPr>
        <p:grpSpPr bwMode="auto">
          <a:xfrm>
            <a:off x="5288515" y="1491630"/>
            <a:ext cx="2475309" cy="1618060"/>
            <a:chOff x="3087" y="2434"/>
            <a:chExt cx="2079" cy="1359"/>
          </a:xfrm>
        </p:grpSpPr>
        <p:pic>
          <p:nvPicPr>
            <p:cNvPr id="7" name="Picture 8" descr="img014"/>
            <p:cNvPicPr>
              <a:picLocks noChangeAspect="1" noChangeArrowheads="1"/>
            </p:cNvPicPr>
            <p:nvPr/>
          </p:nvPicPr>
          <p:blipFill>
            <a:blip r:embed="rId2"/>
            <a:srcRect l="20976" t="35023" r="13102" b="6971"/>
            <a:stretch/>
          </p:blipFill>
          <p:spPr bwMode="auto">
            <a:xfrm>
              <a:off x="3087" y="2434"/>
              <a:ext cx="2061" cy="1359"/>
            </a:xfrm>
            <a:prstGeom prst="rect">
              <a:avLst/>
            </a:prstGeom>
            <a:noFill/>
            <a:ln>
              <a:noFill/>
            </a:ln>
          </p:spPr>
        </p:pic>
        <p:sp>
          <p:nvSpPr>
            <p:cNvPr id="8" name="Text Box 3"/>
            <p:cNvSpPr txBox="1">
              <a:spLocks noChangeArrowheads="1"/>
            </p:cNvSpPr>
            <p:nvPr/>
          </p:nvSpPr>
          <p:spPr bwMode="auto">
            <a:xfrm>
              <a:off x="4235" y="2478"/>
              <a:ext cx="931" cy="252"/>
            </a:xfrm>
            <a:prstGeom prst="rect">
              <a:avLst/>
            </a:prstGeom>
            <a:solidFill>
              <a:schemeClr val="bg1"/>
            </a:solid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1350" dirty="0">
                  <a:solidFill>
                    <a:schemeClr val="tx1"/>
                  </a:solidFill>
                </a:rPr>
                <a:t>Evaporation</a:t>
              </a:r>
              <a:endParaRPr sz="2100" dirty="0"/>
            </a:p>
          </p:txBody>
        </p:sp>
      </p:grpSp>
      <p:grpSp>
        <p:nvGrpSpPr>
          <p:cNvPr id="9" name="Group 15"/>
          <p:cNvGrpSpPr/>
          <p:nvPr/>
        </p:nvGrpSpPr>
        <p:grpSpPr bwMode="auto">
          <a:xfrm>
            <a:off x="1385647" y="1491630"/>
            <a:ext cx="2793206" cy="1619250"/>
            <a:chOff x="1657" y="528"/>
            <a:chExt cx="2346" cy="1360"/>
          </a:xfrm>
        </p:grpSpPr>
        <p:pic>
          <p:nvPicPr>
            <p:cNvPr id="10" name="Picture 3" descr="Regen1"/>
            <p:cNvPicPr>
              <a:picLocks noChangeAspect="1" noChangeArrowheads="1"/>
            </p:cNvPicPr>
            <p:nvPr/>
          </p:nvPicPr>
          <p:blipFill>
            <a:blip r:embed="rId3"/>
            <a:stretch/>
          </p:blipFill>
          <p:spPr bwMode="auto">
            <a:xfrm>
              <a:off x="1657" y="528"/>
              <a:ext cx="2346" cy="1360"/>
            </a:xfrm>
            <a:prstGeom prst="rect">
              <a:avLst/>
            </a:prstGeom>
            <a:noFill/>
            <a:ln>
              <a:noFill/>
            </a:ln>
          </p:spPr>
        </p:pic>
        <p:sp>
          <p:nvSpPr>
            <p:cNvPr id="11" name="Text Box 3"/>
            <p:cNvSpPr txBox="1">
              <a:spLocks noChangeArrowheads="1"/>
            </p:cNvSpPr>
            <p:nvPr/>
          </p:nvSpPr>
          <p:spPr bwMode="auto">
            <a:xfrm>
              <a:off x="3031" y="572"/>
              <a:ext cx="955" cy="252"/>
            </a:xfrm>
            <a:prstGeom prst="rect">
              <a:avLst/>
            </a:prstGeom>
            <a:solidFill>
              <a:schemeClr val="bg1"/>
            </a:solid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1350" dirty="0" err="1">
                  <a:solidFill>
                    <a:schemeClr val="tx1"/>
                  </a:solidFill>
                </a:rPr>
                <a:t>Precipitation</a:t>
              </a:r>
              <a:endParaRPr lang="de-DE" sz="1350" dirty="0">
                <a:solidFill>
                  <a:schemeClr val="tx1"/>
                </a:solidFill>
              </a:endParaRPr>
            </a:p>
          </p:txBody>
        </p:sp>
      </p:grpSp>
      <p:grpSp>
        <p:nvGrpSpPr>
          <p:cNvPr id="12" name="Group 17"/>
          <p:cNvGrpSpPr/>
          <p:nvPr/>
        </p:nvGrpSpPr>
        <p:grpSpPr bwMode="auto">
          <a:xfrm>
            <a:off x="1825987" y="3182096"/>
            <a:ext cx="2782491" cy="1619250"/>
            <a:chOff x="158" y="2433"/>
            <a:chExt cx="2337" cy="1360"/>
          </a:xfrm>
        </p:grpSpPr>
        <p:pic>
          <p:nvPicPr>
            <p:cNvPr id="13" name="Picture 4" descr="Fluss"/>
            <p:cNvPicPr>
              <a:picLocks noChangeAspect="1" noChangeArrowheads="1"/>
            </p:cNvPicPr>
            <p:nvPr/>
          </p:nvPicPr>
          <p:blipFill>
            <a:blip r:embed="rId4"/>
            <a:stretch/>
          </p:blipFill>
          <p:spPr bwMode="auto">
            <a:xfrm>
              <a:off x="158" y="2433"/>
              <a:ext cx="2337" cy="1360"/>
            </a:xfrm>
            <a:prstGeom prst="rect">
              <a:avLst/>
            </a:prstGeom>
            <a:noFill/>
            <a:ln>
              <a:noFill/>
            </a:ln>
          </p:spPr>
        </p:pic>
        <p:sp>
          <p:nvSpPr>
            <p:cNvPr id="14" name="Text Box 3"/>
            <p:cNvSpPr txBox="1">
              <a:spLocks noChangeArrowheads="1"/>
            </p:cNvSpPr>
            <p:nvPr/>
          </p:nvSpPr>
          <p:spPr bwMode="auto">
            <a:xfrm>
              <a:off x="249" y="2523"/>
              <a:ext cx="809" cy="252"/>
            </a:xfrm>
            <a:prstGeom prst="rect">
              <a:avLst/>
            </a:prstGeom>
            <a:solidFill>
              <a:schemeClr val="bg1"/>
            </a:solid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1350" dirty="0" err="1">
                  <a:solidFill>
                    <a:schemeClr val="tx1"/>
                  </a:solidFill>
                </a:rPr>
                <a:t>Discharge</a:t>
              </a:r>
              <a:endParaRPr sz="2100" dirty="0"/>
            </a:p>
          </p:txBody>
        </p:sp>
      </p:grpSp>
      <p:sp>
        <p:nvSpPr>
          <p:cNvPr id="15" name="Text Box 19"/>
          <p:cNvSpPr txBox="1">
            <a:spLocks noChangeArrowheads="1"/>
          </p:cNvSpPr>
          <p:nvPr/>
        </p:nvSpPr>
        <p:spPr bwMode="auto">
          <a:xfrm>
            <a:off x="4506699" y="1992289"/>
            <a:ext cx="453970" cy="646331"/>
          </a:xfrm>
          <a:prstGeom prst="rect">
            <a:avLst/>
          </a:prstGeom>
          <a:no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lgn="ctr">
              <a:spcBef>
                <a:spcPts val="0"/>
              </a:spcBef>
              <a:spcAft>
                <a:spcPts val="431"/>
              </a:spcAft>
              <a:defRPr/>
            </a:pPr>
            <a:r>
              <a:rPr lang="de-DE" sz="3600" b="1">
                <a:solidFill>
                  <a:schemeClr val="tx1"/>
                </a:solidFill>
              </a:rPr>
              <a:t>=</a:t>
            </a:r>
            <a:endParaRPr sz="2100"/>
          </a:p>
        </p:txBody>
      </p:sp>
      <p:sp>
        <p:nvSpPr>
          <p:cNvPr id="16" name="Text Box 20"/>
          <p:cNvSpPr txBox="1">
            <a:spLocks noChangeArrowheads="1"/>
          </p:cNvSpPr>
          <p:nvPr/>
        </p:nvSpPr>
        <p:spPr bwMode="auto">
          <a:xfrm>
            <a:off x="1423366" y="3650513"/>
            <a:ext cx="453970" cy="646331"/>
          </a:xfrm>
          <a:prstGeom prst="rect">
            <a:avLst/>
          </a:prstGeom>
          <a:no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lgn="ctr">
              <a:spcBef>
                <a:spcPts val="0"/>
              </a:spcBef>
              <a:spcAft>
                <a:spcPts val="431"/>
              </a:spcAft>
              <a:defRPr/>
            </a:pPr>
            <a:r>
              <a:rPr lang="de-DE" sz="3600" b="1">
                <a:solidFill>
                  <a:schemeClr val="tx1"/>
                </a:solidFill>
              </a:rPr>
              <a:t>+</a:t>
            </a:r>
            <a:endParaRPr sz="2100"/>
          </a:p>
        </p:txBody>
      </p:sp>
      <p:sp>
        <p:nvSpPr>
          <p:cNvPr id="20" name="Text Box 20"/>
          <p:cNvSpPr txBox="1">
            <a:spLocks noChangeArrowheads="1"/>
          </p:cNvSpPr>
          <p:nvPr/>
        </p:nvSpPr>
        <p:spPr bwMode="auto">
          <a:xfrm>
            <a:off x="4530761" y="3650512"/>
            <a:ext cx="453970" cy="646331"/>
          </a:xfrm>
          <a:prstGeom prst="rect">
            <a:avLst/>
          </a:prstGeom>
          <a:no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lgn="ctr">
              <a:spcBef>
                <a:spcPts val="0"/>
              </a:spcBef>
              <a:spcAft>
                <a:spcPts val="431"/>
              </a:spcAft>
              <a:defRPr/>
            </a:pPr>
            <a:r>
              <a:rPr lang="de-DE" sz="3600" b="1">
                <a:solidFill>
                  <a:schemeClr val="tx1"/>
                </a:solidFill>
              </a:rPr>
              <a:t>+</a:t>
            </a:r>
            <a:endParaRPr sz="2100"/>
          </a:p>
        </p:txBody>
      </p:sp>
      <p:grpSp>
        <p:nvGrpSpPr>
          <p:cNvPr id="22" name="Group 21"/>
          <p:cNvGrpSpPr/>
          <p:nvPr/>
        </p:nvGrpSpPr>
        <p:grpSpPr bwMode="auto">
          <a:xfrm>
            <a:off x="4904329" y="3179459"/>
            <a:ext cx="2746013" cy="1621888"/>
            <a:chOff x="4644008" y="4239278"/>
            <a:chExt cx="3661351" cy="2162517"/>
          </a:xfrm>
        </p:grpSpPr>
        <p:pic>
          <p:nvPicPr>
            <p:cNvPr id="17" name="Picture 4" descr="Edertalsperre"/>
            <p:cNvPicPr>
              <a:picLocks noChangeAspect="1" noChangeArrowheads="1"/>
            </p:cNvPicPr>
            <p:nvPr/>
          </p:nvPicPr>
          <p:blipFill>
            <a:blip r:embed="rId5"/>
            <a:stretch/>
          </p:blipFill>
          <p:spPr bwMode="auto">
            <a:xfrm>
              <a:off x="4644008" y="4242795"/>
              <a:ext cx="2040562" cy="2159000"/>
            </a:xfrm>
            <a:prstGeom prst="rect">
              <a:avLst/>
            </a:prstGeom>
            <a:noFill/>
            <a:ln>
              <a:noFill/>
            </a:ln>
          </p:spPr>
        </p:pic>
        <p:pic>
          <p:nvPicPr>
            <p:cNvPr id="18" name="Picture 2" descr="http://ts1.mm.bing.net/th?id=HN.608041956185998643&amp;w=220&amp;h=146&amp;c=7&amp;rs=1&amp;pid=1.7"/>
            <p:cNvPicPr>
              <a:picLocks noChangeAspect="1" noChangeArrowheads="1"/>
            </p:cNvPicPr>
            <p:nvPr/>
          </p:nvPicPr>
          <p:blipFill>
            <a:blip r:embed="rId6"/>
            <a:stretch/>
          </p:blipFill>
          <p:spPr bwMode="auto">
            <a:xfrm>
              <a:off x="6684570" y="4239278"/>
              <a:ext cx="1620789" cy="1075443"/>
            </a:xfrm>
            <a:prstGeom prst="rect">
              <a:avLst/>
            </a:prstGeom>
            <a:noFill/>
            <a:ln>
              <a:noFill/>
            </a:ln>
          </p:spPr>
        </p:pic>
        <p:pic>
          <p:nvPicPr>
            <p:cNvPr id="19" name="Picture 4" descr="http://ts4.mm.bing.net/th?id=HN.607998873366037140&amp;w=229&amp;h=155&amp;c=7&amp;rs=1&amp;pid=1.7"/>
            <p:cNvPicPr>
              <a:picLocks noChangeAspect="1" noChangeArrowheads="1"/>
            </p:cNvPicPr>
            <p:nvPr/>
          </p:nvPicPr>
          <p:blipFill>
            <a:blip r:embed="rId7"/>
            <a:stretch/>
          </p:blipFill>
          <p:spPr bwMode="auto">
            <a:xfrm>
              <a:off x="6678789" y="5301208"/>
              <a:ext cx="1626570" cy="1100587"/>
            </a:xfrm>
            <a:prstGeom prst="rect">
              <a:avLst/>
            </a:prstGeom>
            <a:noFill/>
            <a:ln>
              <a:noFill/>
            </a:ln>
          </p:spPr>
        </p:pic>
        <p:sp>
          <p:nvSpPr>
            <p:cNvPr id="21" name="Text Box 3"/>
            <p:cNvSpPr txBox="1">
              <a:spLocks noChangeArrowheads="1"/>
            </p:cNvSpPr>
            <p:nvPr/>
          </p:nvSpPr>
          <p:spPr bwMode="auto">
            <a:xfrm>
              <a:off x="5690681" y="4273849"/>
              <a:ext cx="1355500" cy="400109"/>
            </a:xfrm>
            <a:prstGeom prst="rect">
              <a:avLst/>
            </a:prstGeom>
            <a:solidFill>
              <a:schemeClr val="bg1"/>
            </a:solidFill>
            <a:ln>
              <a:noFill/>
            </a:ln>
            <a:effectLst/>
          </p:spPr>
          <p:txBody>
            <a:bodyPr wrap="none">
              <a:spAutoFit/>
            </a:bodyPr>
            <a:lstStyle>
              <a:lvl1pPr>
                <a:spcBef>
                  <a:spcPts val="700"/>
                </a:spcBef>
                <a:spcAft>
                  <a:spcPts val="0"/>
                </a:spcAft>
                <a:defRPr sz="2800">
                  <a:solidFill>
                    <a:srgbClr val="000000"/>
                  </a:solidFill>
                  <a:latin typeface="Arial"/>
                  <a:ea typeface="DejaVu Sans"/>
                  <a:cs typeface="DejaVu Sans"/>
                </a:defRPr>
              </a:lvl1pPr>
              <a:lvl2pPr>
                <a:spcBef>
                  <a:spcPts val="700"/>
                </a:spcBef>
                <a:spcAft>
                  <a:spcPts val="0"/>
                </a:spcAft>
                <a:defRPr sz="2800">
                  <a:solidFill>
                    <a:srgbClr val="000000"/>
                  </a:solidFill>
                  <a:latin typeface="Arial"/>
                  <a:ea typeface="DejaVu Sans"/>
                  <a:cs typeface="DejaVu Sans"/>
                </a:defRPr>
              </a:lvl2pPr>
              <a:lvl3pPr>
                <a:spcBef>
                  <a:spcPts val="700"/>
                </a:spcBef>
                <a:spcAft>
                  <a:spcPts val="0"/>
                </a:spcAft>
                <a:defRPr sz="2800">
                  <a:solidFill>
                    <a:srgbClr val="000000"/>
                  </a:solidFill>
                  <a:latin typeface="Arial"/>
                  <a:ea typeface="DejaVu Sans"/>
                  <a:cs typeface="DejaVu Sans"/>
                </a:defRPr>
              </a:lvl3pPr>
              <a:lvl4pPr>
                <a:spcBef>
                  <a:spcPts val="700"/>
                </a:spcBef>
                <a:spcAft>
                  <a:spcPts val="0"/>
                </a:spcAft>
                <a:defRPr sz="2800">
                  <a:solidFill>
                    <a:srgbClr val="000000"/>
                  </a:solidFill>
                  <a:latin typeface="Arial"/>
                  <a:ea typeface="DejaVu Sans"/>
                  <a:cs typeface="DejaVu Sans"/>
                </a:defRPr>
              </a:lvl4pPr>
              <a:lvl5pPr>
                <a:spcBef>
                  <a:spcPts val="700"/>
                </a:spcBef>
                <a:spcAft>
                  <a:spcPts val="0"/>
                </a:spcAft>
                <a:defRPr sz="2800">
                  <a:solidFill>
                    <a:srgbClr val="000000"/>
                  </a:solidFill>
                  <a:latin typeface="Arial"/>
                  <a:ea typeface="DejaVu Sans"/>
                  <a:cs typeface="DejaVu Sans"/>
                </a:defRPr>
              </a:lvl5pPr>
              <a:lvl6pPr marL="25146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6pPr>
              <a:lvl7pPr marL="29718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7pPr>
              <a:lvl8pPr marL="34290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8pPr>
              <a:lvl9pPr marL="3886200" indent="-228600" defTabSz="449263">
                <a:spcBef>
                  <a:spcPts val="700"/>
                </a:spcBef>
                <a:spcAft>
                  <a:spcPts val="0"/>
                </a:spcAft>
                <a:buClr>
                  <a:srgbClr val="000000"/>
                </a:buClr>
                <a:buSzPct val="100000"/>
                <a:buFont typeface="Times New Roman"/>
                <a:defRPr sz="2800">
                  <a:solidFill>
                    <a:srgbClr val="000000"/>
                  </a:solidFill>
                  <a:latin typeface="Arial"/>
                  <a:ea typeface="DejaVu Sans"/>
                  <a:cs typeface="DejaVu Sans"/>
                </a:defRPr>
              </a:lvl9pPr>
            </a:lstStyle>
            <a:p>
              <a:pPr>
                <a:spcBef>
                  <a:spcPts val="0"/>
                </a:spcBef>
                <a:spcAft>
                  <a:spcPts val="431"/>
                </a:spcAft>
                <a:defRPr/>
              </a:pPr>
              <a:r>
                <a:rPr lang="de-DE" sz="1350" dirty="0">
                  <a:solidFill>
                    <a:schemeClr val="tx1"/>
                  </a:solidFill>
                </a:rPr>
                <a:t>+/- </a:t>
              </a:r>
              <a:r>
                <a:rPr lang="de-DE" sz="1350" dirty="0" err="1">
                  <a:solidFill>
                    <a:schemeClr val="tx1"/>
                  </a:solidFill>
                </a:rPr>
                <a:t>storage</a:t>
              </a:r>
              <a:endParaRPr lang="de-DE" sz="1350" dirty="0">
                <a:solidFill>
                  <a:schemeClr val="tx1"/>
                </a:solidFill>
              </a:endParaRPr>
            </a:p>
          </p:txBody>
        </p:sp>
      </p:grpSp>
    </p:spTree>
    <p:extLst>
      <p:ext uri="{BB962C8B-B14F-4D97-AF65-F5344CB8AC3E}">
        <p14:creationId xmlns:p14="http://schemas.microsoft.com/office/powerpoint/2010/main" val="19610801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CA163A-BDB7-45B0-B249-E061E1115881}"/>
              </a:ext>
            </a:extLst>
          </p:cNvPr>
          <p:cNvSpPr>
            <a:spLocks noGrp="1"/>
          </p:cNvSpPr>
          <p:nvPr>
            <p:ph type="title"/>
          </p:nvPr>
        </p:nvSpPr>
        <p:spPr/>
        <p:txBody>
          <a:bodyPr/>
          <a:lstStyle/>
          <a:p>
            <a:r>
              <a:rPr lang="de-DE" dirty="0"/>
              <a:t>Reservoir: Hydropower</a:t>
            </a:r>
            <a:endParaRPr lang="en-DE" dirty="0"/>
          </a:p>
        </p:txBody>
      </p:sp>
      <p:sp>
        <p:nvSpPr>
          <p:cNvPr id="2" name="Text Placeholder 1">
            <a:extLst>
              <a:ext uri="{FF2B5EF4-FFF2-40B4-BE49-F238E27FC236}">
                <a16:creationId xmlns:a16="http://schemas.microsoft.com/office/drawing/2014/main" id="{D4A7D7CA-B6F4-4CDC-83CC-CA2A0422ED78}"/>
              </a:ext>
            </a:extLst>
          </p:cNvPr>
          <p:cNvSpPr>
            <a:spLocks noGrp="1"/>
          </p:cNvSpPr>
          <p:nvPr>
            <p:ph type="body" sz="quarter" idx="13"/>
          </p:nvPr>
        </p:nvSpPr>
        <p:spPr/>
        <p:txBody>
          <a:bodyPr/>
          <a:lstStyle/>
          <a:p>
            <a:endParaRPr lang="en-DE"/>
          </a:p>
        </p:txBody>
      </p:sp>
      <p:sp>
        <p:nvSpPr>
          <p:cNvPr id="4" name="Slide Number Placeholder 3">
            <a:extLst>
              <a:ext uri="{FF2B5EF4-FFF2-40B4-BE49-F238E27FC236}">
                <a16:creationId xmlns:a16="http://schemas.microsoft.com/office/drawing/2014/main" id="{C3A1E8B8-3441-4192-8625-D4934BAD93A0}"/>
              </a:ext>
            </a:extLst>
          </p:cNvPr>
          <p:cNvSpPr>
            <a:spLocks noGrp="1"/>
          </p:cNvSpPr>
          <p:nvPr>
            <p:ph type="sldNum" sz="quarter" idx="16"/>
          </p:nvPr>
        </p:nvSpPr>
        <p:spPr/>
        <p:txBody>
          <a:bodyPr/>
          <a:lstStyle/>
          <a:p>
            <a:fld id="{1B44015D-9407-488E-8AD7-722ADB5AEF29}" type="slidenum">
              <a:rPr lang="de-DE" smtClean="0"/>
              <a:t>60</a:t>
            </a:fld>
            <a:endParaRPr lang="de-DE" dirty="0"/>
          </a:p>
        </p:txBody>
      </p:sp>
      <p:pic>
        <p:nvPicPr>
          <p:cNvPr id="6" name="Picture 5">
            <a:extLst>
              <a:ext uri="{FF2B5EF4-FFF2-40B4-BE49-F238E27FC236}">
                <a16:creationId xmlns:a16="http://schemas.microsoft.com/office/drawing/2014/main" id="{ED02101E-2969-4AAC-B108-9543CA379CA6}"/>
              </a:ext>
            </a:extLst>
          </p:cNvPr>
          <p:cNvPicPr>
            <a:picLocks noChangeAspect="1"/>
          </p:cNvPicPr>
          <p:nvPr/>
        </p:nvPicPr>
        <p:blipFill>
          <a:blip r:embed="rId3"/>
          <a:stretch>
            <a:fillRect/>
          </a:stretch>
        </p:blipFill>
        <p:spPr>
          <a:xfrm>
            <a:off x="3863485" y="1120966"/>
            <a:ext cx="4991582" cy="3477831"/>
          </a:xfrm>
          <a:prstGeom prst="rect">
            <a:avLst/>
          </a:prstGeom>
          <a:ln>
            <a:noFill/>
          </a:ln>
          <a:effectLst>
            <a:outerShdw blurRad="292100" dist="139700" dir="2700000" algn="tl" rotWithShape="0">
              <a:srgbClr val="333333">
                <a:alpha val="65000"/>
              </a:srgbClr>
            </a:outerShdw>
          </a:effectLst>
        </p:spPr>
      </p:pic>
      <p:cxnSp>
        <p:nvCxnSpPr>
          <p:cNvPr id="10" name="Straight Connector 9">
            <a:extLst>
              <a:ext uri="{FF2B5EF4-FFF2-40B4-BE49-F238E27FC236}">
                <a16:creationId xmlns:a16="http://schemas.microsoft.com/office/drawing/2014/main" id="{161BF279-478D-4E20-8DB2-63148F283BB3}"/>
              </a:ext>
            </a:extLst>
          </p:cNvPr>
          <p:cNvCxnSpPr>
            <a:cxnSpLocks/>
          </p:cNvCxnSpPr>
          <p:nvPr/>
        </p:nvCxnSpPr>
        <p:spPr>
          <a:xfrm>
            <a:off x="3151909" y="2680855"/>
            <a:ext cx="4988777" cy="789709"/>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44B3698-E567-49A0-941F-394E5C44F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56" y="1261508"/>
            <a:ext cx="3678116" cy="29750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11939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A08A17-F0E2-4211-8CDF-320F5D901415}"/>
              </a:ext>
            </a:extLst>
          </p:cNvPr>
          <p:cNvSpPr>
            <a:spLocks noGrp="1"/>
          </p:cNvSpPr>
          <p:nvPr>
            <p:ph type="title"/>
          </p:nvPr>
        </p:nvSpPr>
        <p:spPr/>
        <p:txBody>
          <a:bodyPr>
            <a:normAutofit/>
          </a:bodyPr>
          <a:lstStyle/>
          <a:p>
            <a:r>
              <a:rPr lang="de-DE" dirty="0" err="1"/>
              <a:t>Example</a:t>
            </a:r>
            <a:r>
              <a:rPr lang="de-DE" dirty="0"/>
              <a:t> </a:t>
            </a:r>
            <a:r>
              <a:rPr lang="de-DE" dirty="0" err="1"/>
              <a:t>irrigation</a:t>
            </a:r>
            <a:endParaRPr lang="en-DE" dirty="0"/>
          </a:p>
        </p:txBody>
      </p:sp>
      <p:sp>
        <p:nvSpPr>
          <p:cNvPr id="4" name="Slide Number Placeholder 3">
            <a:extLst>
              <a:ext uri="{FF2B5EF4-FFF2-40B4-BE49-F238E27FC236}">
                <a16:creationId xmlns:a16="http://schemas.microsoft.com/office/drawing/2014/main" id="{63F5C74B-0AF9-4852-ABC0-9787743C4EB0}"/>
              </a:ext>
            </a:extLst>
          </p:cNvPr>
          <p:cNvSpPr>
            <a:spLocks noGrp="1"/>
          </p:cNvSpPr>
          <p:nvPr>
            <p:ph type="sldNum" sz="quarter" idx="16"/>
          </p:nvPr>
        </p:nvSpPr>
        <p:spPr/>
        <p:txBody>
          <a:bodyPr/>
          <a:lstStyle/>
          <a:p>
            <a:fld id="{1B44015D-9407-488E-8AD7-722ADB5AEF29}" type="slidenum">
              <a:rPr lang="de-DE" smtClean="0"/>
              <a:t>61</a:t>
            </a:fld>
            <a:endParaRPr lang="de-DE" dirty="0"/>
          </a:p>
        </p:txBody>
      </p:sp>
      <p:pic>
        <p:nvPicPr>
          <p:cNvPr id="19" name="Content Placeholder 18">
            <a:extLst>
              <a:ext uri="{FF2B5EF4-FFF2-40B4-BE49-F238E27FC236}">
                <a16:creationId xmlns:a16="http://schemas.microsoft.com/office/drawing/2014/main" id="{3973F4EB-4CDB-429E-AFCF-1646A4CEBCA9}"/>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230688" y="841375"/>
            <a:ext cx="4913312" cy="381158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84BCFFC7-6B8E-4AE9-A935-10FFE70BE1B5}"/>
              </a:ext>
            </a:extLst>
          </p:cNvPr>
          <p:cNvSpPr txBox="1"/>
          <p:nvPr/>
        </p:nvSpPr>
        <p:spPr>
          <a:xfrm>
            <a:off x="412813" y="1314122"/>
            <a:ext cx="2516819" cy="2564805"/>
          </a:xfrm>
          <a:prstGeom prst="rect">
            <a:avLst/>
          </a:prstGeom>
          <a:noFill/>
        </p:spPr>
        <p:txBody>
          <a:bodyPr wrap="square" rtlCol="0">
            <a:spAutoFit/>
          </a:bodyPr>
          <a:lstStyle/>
          <a:p>
            <a:pPr marL="214313" indent="-214313">
              <a:spcAft>
                <a:spcPts val="450"/>
              </a:spcAft>
              <a:buFont typeface="Arial" panose="020B0604020202020204" pitchFamily="34" charset="0"/>
              <a:buChar char="•"/>
            </a:pPr>
            <a:r>
              <a:rPr lang="de-DE" sz="1800" dirty="0">
                <a:latin typeface="+mn-lt"/>
              </a:rPr>
              <a:t>Rotation </a:t>
            </a:r>
            <a:r>
              <a:rPr lang="de-DE" sz="1800" dirty="0" err="1">
                <a:latin typeface="+mn-lt"/>
              </a:rPr>
              <a:t>maize</a:t>
            </a:r>
            <a:r>
              <a:rPr lang="de-DE" sz="1800" dirty="0">
                <a:latin typeface="+mn-lt"/>
              </a:rPr>
              <a:t> – </a:t>
            </a:r>
            <a:r>
              <a:rPr lang="de-DE" sz="1800" dirty="0" err="1">
                <a:latin typeface="+mn-lt"/>
              </a:rPr>
              <a:t>potatoes</a:t>
            </a:r>
            <a:endParaRPr lang="de-DE" sz="1800" dirty="0">
              <a:latin typeface="+mn-lt"/>
            </a:endParaRPr>
          </a:p>
          <a:p>
            <a:pPr marL="214313" indent="-214313">
              <a:spcAft>
                <a:spcPts val="450"/>
              </a:spcAft>
              <a:buFont typeface="Arial" panose="020B0604020202020204" pitchFamily="34" charset="0"/>
              <a:buChar char="•"/>
            </a:pPr>
            <a:r>
              <a:rPr lang="de-DE" sz="1800" dirty="0">
                <a:latin typeface="+mn-lt"/>
              </a:rPr>
              <a:t>2155 m </a:t>
            </a:r>
            <a:r>
              <a:rPr lang="de-DE" sz="1800" dirty="0" err="1">
                <a:latin typeface="+mn-lt"/>
              </a:rPr>
              <a:t>asl</a:t>
            </a:r>
            <a:endParaRPr lang="de-DE" sz="1800" dirty="0">
              <a:latin typeface="+mn-lt"/>
            </a:endParaRPr>
          </a:p>
          <a:p>
            <a:pPr marL="214313" indent="-214313">
              <a:spcAft>
                <a:spcPts val="450"/>
              </a:spcAft>
              <a:buFont typeface="Arial" panose="020B0604020202020204" pitchFamily="34" charset="0"/>
              <a:buChar char="•"/>
            </a:pPr>
            <a:r>
              <a:rPr lang="de-DE" sz="1800" dirty="0">
                <a:latin typeface="+mn-lt"/>
              </a:rPr>
              <a:t>Average </a:t>
            </a:r>
            <a:r>
              <a:rPr lang="de-DE" sz="1800" dirty="0" err="1">
                <a:latin typeface="+mn-lt"/>
              </a:rPr>
              <a:t>Temperature</a:t>
            </a:r>
            <a:r>
              <a:rPr lang="de-DE" sz="1800" dirty="0">
                <a:latin typeface="+mn-lt"/>
              </a:rPr>
              <a:t> 15.5 °C</a:t>
            </a:r>
          </a:p>
          <a:p>
            <a:pPr marL="214313" indent="-214313">
              <a:spcAft>
                <a:spcPts val="450"/>
              </a:spcAft>
              <a:buFont typeface="Arial" panose="020B0604020202020204" pitchFamily="34" charset="0"/>
              <a:buChar char="•"/>
            </a:pPr>
            <a:r>
              <a:rPr lang="de-DE" sz="1800" dirty="0" err="1">
                <a:latin typeface="+mn-lt"/>
              </a:rPr>
              <a:t>Sum</a:t>
            </a:r>
            <a:r>
              <a:rPr lang="de-DE" sz="1800" dirty="0">
                <a:latin typeface="+mn-lt"/>
              </a:rPr>
              <a:t> </a:t>
            </a:r>
            <a:r>
              <a:rPr lang="de-DE" sz="1800" dirty="0" err="1">
                <a:latin typeface="+mn-lt"/>
              </a:rPr>
              <a:t>precipitation</a:t>
            </a:r>
            <a:r>
              <a:rPr lang="de-DE" sz="1800" dirty="0">
                <a:latin typeface="+mn-lt"/>
              </a:rPr>
              <a:t> 642 mm</a:t>
            </a:r>
          </a:p>
          <a:p>
            <a:pPr>
              <a:spcAft>
                <a:spcPts val="450"/>
              </a:spcAft>
            </a:pPr>
            <a:r>
              <a:rPr lang="de-DE" sz="1800" dirty="0" err="1">
                <a:latin typeface="+mn-lt"/>
              </a:rPr>
              <a:t>Sum</a:t>
            </a:r>
            <a:r>
              <a:rPr lang="de-DE" sz="1800" dirty="0">
                <a:latin typeface="+mn-lt"/>
              </a:rPr>
              <a:t> </a:t>
            </a:r>
            <a:r>
              <a:rPr lang="de-DE" sz="1800" dirty="0" err="1">
                <a:latin typeface="+mn-lt"/>
              </a:rPr>
              <a:t>irrigation</a:t>
            </a:r>
            <a:r>
              <a:rPr lang="de-DE" sz="1800" dirty="0">
                <a:latin typeface="+mn-lt"/>
              </a:rPr>
              <a:t> ~250 mm</a:t>
            </a:r>
          </a:p>
        </p:txBody>
      </p:sp>
      <p:pic>
        <p:nvPicPr>
          <p:cNvPr id="2" name="Picture 1">
            <a:extLst>
              <a:ext uri="{FF2B5EF4-FFF2-40B4-BE49-F238E27FC236}">
                <a16:creationId xmlns:a16="http://schemas.microsoft.com/office/drawing/2014/main" id="{4FD52AC0-59C1-4FE5-BCBD-ECBC63C60E51}"/>
              </a:ext>
            </a:extLst>
          </p:cNvPr>
          <p:cNvPicPr>
            <a:picLocks noChangeAspect="1"/>
          </p:cNvPicPr>
          <p:nvPr/>
        </p:nvPicPr>
        <p:blipFill>
          <a:blip r:embed="rId3"/>
          <a:stretch>
            <a:fillRect/>
          </a:stretch>
        </p:blipFill>
        <p:spPr>
          <a:xfrm>
            <a:off x="83782" y="1264644"/>
            <a:ext cx="3630454" cy="2903577"/>
          </a:xfrm>
          <a:prstGeom prst="rect">
            <a:avLst/>
          </a:prstGeom>
        </p:spPr>
      </p:pic>
      <p:grpSp>
        <p:nvGrpSpPr>
          <p:cNvPr id="16" name="Group 15">
            <a:extLst>
              <a:ext uri="{FF2B5EF4-FFF2-40B4-BE49-F238E27FC236}">
                <a16:creationId xmlns:a16="http://schemas.microsoft.com/office/drawing/2014/main" id="{780AE70B-504A-4565-AE96-261F54BB1ED8}"/>
              </a:ext>
            </a:extLst>
          </p:cNvPr>
          <p:cNvGrpSpPr/>
          <p:nvPr/>
        </p:nvGrpSpPr>
        <p:grpSpPr>
          <a:xfrm>
            <a:off x="3939695" y="1339073"/>
            <a:ext cx="5020209" cy="2469356"/>
            <a:chOff x="5073167" y="26046"/>
            <a:chExt cx="6693612" cy="3292475"/>
          </a:xfrm>
        </p:grpSpPr>
        <p:pic>
          <p:nvPicPr>
            <p:cNvPr id="9" name="Content Placeholder 13">
              <a:extLst>
                <a:ext uri="{FF2B5EF4-FFF2-40B4-BE49-F238E27FC236}">
                  <a16:creationId xmlns:a16="http://schemas.microsoft.com/office/drawing/2014/main" id="{C9039B46-4F40-43AE-AB72-87A84BD8BDC1}"/>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a:stretch/>
          </p:blipFill>
          <p:spPr>
            <a:xfrm>
              <a:off x="5073167" y="26046"/>
              <a:ext cx="6693612" cy="3292475"/>
            </a:xfrm>
            <a:prstGeom prst="rect">
              <a:avLst/>
            </a:prstGeom>
            <a:ln>
              <a:noFill/>
            </a:ln>
            <a:effectLst>
              <a:outerShdw blurRad="292100" dist="139700" dir="2700000" algn="tl" rotWithShape="0">
                <a:srgbClr val="333333">
                  <a:alpha val="65000"/>
                </a:srgbClr>
              </a:outerShdw>
            </a:effectLst>
          </p:spPr>
        </p:pic>
        <p:grpSp>
          <p:nvGrpSpPr>
            <p:cNvPr id="15" name="Group 14">
              <a:extLst>
                <a:ext uri="{FF2B5EF4-FFF2-40B4-BE49-F238E27FC236}">
                  <a16:creationId xmlns:a16="http://schemas.microsoft.com/office/drawing/2014/main" id="{0754F02E-2EC1-4270-93BB-B12178A6F557}"/>
                </a:ext>
              </a:extLst>
            </p:cNvPr>
            <p:cNvGrpSpPr/>
            <p:nvPr/>
          </p:nvGrpSpPr>
          <p:grpSpPr>
            <a:xfrm>
              <a:off x="9875939" y="729673"/>
              <a:ext cx="1560255" cy="370013"/>
              <a:chOff x="1588655" y="4193309"/>
              <a:chExt cx="1560255" cy="370013"/>
            </a:xfrm>
          </p:grpSpPr>
          <p:sp>
            <p:nvSpPr>
              <p:cNvPr id="14" name="Rectangle: Rounded Corners 13">
                <a:extLst>
                  <a:ext uri="{FF2B5EF4-FFF2-40B4-BE49-F238E27FC236}">
                    <a16:creationId xmlns:a16="http://schemas.microsoft.com/office/drawing/2014/main" id="{15F17399-B44F-4330-BAFE-F5A4CB24B497}"/>
                  </a:ext>
                </a:extLst>
              </p:cNvPr>
              <p:cNvSpPr/>
              <p:nvPr/>
            </p:nvSpPr>
            <p:spPr>
              <a:xfrm>
                <a:off x="1588655" y="4193309"/>
                <a:ext cx="1477861" cy="3700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600" dirty="0"/>
              </a:p>
            </p:txBody>
          </p:sp>
          <p:sp>
            <p:nvSpPr>
              <p:cNvPr id="6" name="Rectangle 5">
                <a:extLst>
                  <a:ext uri="{FF2B5EF4-FFF2-40B4-BE49-F238E27FC236}">
                    <a16:creationId xmlns:a16="http://schemas.microsoft.com/office/drawing/2014/main" id="{5439B9AB-3F47-42B0-BB7C-E836D96BBF12}"/>
                  </a:ext>
                </a:extLst>
              </p:cNvPr>
              <p:cNvSpPr/>
              <p:nvPr/>
            </p:nvSpPr>
            <p:spPr>
              <a:xfrm>
                <a:off x="2691092" y="4255532"/>
                <a:ext cx="457818" cy="307777"/>
              </a:xfrm>
              <a:prstGeom prst="rect">
                <a:avLst/>
              </a:prstGeom>
              <a:solidFill>
                <a:schemeClr val="bg1"/>
              </a:solidFill>
            </p:spPr>
            <p:txBody>
              <a:bodyPr wrap="none">
                <a:spAutoFit/>
              </a:bodyPr>
              <a:lstStyle/>
              <a:p>
                <a:pPr>
                  <a:spcAft>
                    <a:spcPts val="450"/>
                  </a:spcAft>
                </a:pPr>
                <a:r>
                  <a:rPr lang="de-DE" sz="900" dirty="0">
                    <a:latin typeface="+mn-lt"/>
                  </a:rPr>
                  <a:t>mit</a:t>
                </a:r>
                <a:endParaRPr lang="de-DE" sz="800" dirty="0">
                  <a:latin typeface="+mn-lt"/>
                </a:endParaRPr>
              </a:p>
            </p:txBody>
          </p:sp>
          <p:sp>
            <p:nvSpPr>
              <p:cNvPr id="10" name="Rectangle 9">
                <a:extLst>
                  <a:ext uri="{FF2B5EF4-FFF2-40B4-BE49-F238E27FC236}">
                    <a16:creationId xmlns:a16="http://schemas.microsoft.com/office/drawing/2014/main" id="{C0023262-E0E4-4D18-AB6F-4EF2C58DDA94}"/>
                  </a:ext>
                </a:extLst>
              </p:cNvPr>
              <p:cNvSpPr/>
              <p:nvPr/>
            </p:nvSpPr>
            <p:spPr>
              <a:xfrm>
                <a:off x="1951290" y="4255533"/>
                <a:ext cx="739801" cy="307777"/>
              </a:xfrm>
              <a:prstGeom prst="rect">
                <a:avLst/>
              </a:prstGeom>
              <a:solidFill>
                <a:schemeClr val="bg1"/>
              </a:solidFill>
            </p:spPr>
            <p:txBody>
              <a:bodyPr wrap="square">
                <a:spAutoFit/>
              </a:bodyPr>
              <a:lstStyle/>
              <a:p>
                <a:pPr>
                  <a:spcAft>
                    <a:spcPts val="450"/>
                  </a:spcAft>
                </a:pPr>
                <a:r>
                  <a:rPr lang="de-DE" sz="900" dirty="0">
                    <a:latin typeface="+mn-lt"/>
                  </a:rPr>
                  <a:t>ohne</a:t>
                </a:r>
                <a:endParaRPr lang="de-DE" sz="800" dirty="0">
                  <a:latin typeface="+mn-lt"/>
                </a:endParaRPr>
              </a:p>
            </p:txBody>
          </p:sp>
          <p:cxnSp>
            <p:nvCxnSpPr>
              <p:cNvPr id="12" name="Straight Connector 11">
                <a:extLst>
                  <a:ext uri="{FF2B5EF4-FFF2-40B4-BE49-F238E27FC236}">
                    <a16:creationId xmlns:a16="http://schemas.microsoft.com/office/drawing/2014/main" id="{B818FDA6-63D7-4AA5-8858-34A433FB03CA}"/>
                  </a:ext>
                </a:extLst>
              </p:cNvPr>
              <p:cNvCxnSpPr/>
              <p:nvPr/>
            </p:nvCxnSpPr>
            <p:spPr>
              <a:xfrm>
                <a:off x="1683350" y="4391141"/>
                <a:ext cx="26794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6967B2E-2049-493A-A261-10A5A4029E3A}"/>
                  </a:ext>
                </a:extLst>
              </p:cNvPr>
              <p:cNvCxnSpPr/>
              <p:nvPr/>
            </p:nvCxnSpPr>
            <p:spPr>
              <a:xfrm>
                <a:off x="2427750" y="4386337"/>
                <a:ext cx="26794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5827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852582009"/>
              </p:ext>
            </p:extLst>
          </p:nvPr>
        </p:nvGraphicFramePr>
        <p:xfrm>
          <a:off x="375453" y="1276702"/>
          <a:ext cx="8661043" cy="3489960"/>
        </p:xfrm>
        <a:graphic>
          <a:graphicData uri="http://schemas.openxmlformats.org/drawingml/2006/table">
            <a:tbl>
              <a:tblPr firstRow="1" bandRow="1">
                <a:tableStyleId>{5940675A-B579-460E-94D1-54222C63F5DA}</a:tableStyleId>
              </a:tblPr>
              <a:tblGrid>
                <a:gridCol w="1629178">
                  <a:extLst>
                    <a:ext uri="{9D8B030D-6E8A-4147-A177-3AD203B41FA5}">
                      <a16:colId xmlns:a16="http://schemas.microsoft.com/office/drawing/2014/main" val="20000"/>
                    </a:ext>
                  </a:extLst>
                </a:gridCol>
                <a:gridCol w="1381259">
                  <a:extLst>
                    <a:ext uri="{9D8B030D-6E8A-4147-A177-3AD203B41FA5}">
                      <a16:colId xmlns:a16="http://schemas.microsoft.com/office/drawing/2014/main" val="20001"/>
                    </a:ext>
                  </a:extLst>
                </a:gridCol>
                <a:gridCol w="2810815">
                  <a:extLst>
                    <a:ext uri="{9D8B030D-6E8A-4147-A177-3AD203B41FA5}">
                      <a16:colId xmlns:a16="http://schemas.microsoft.com/office/drawing/2014/main" val="20002"/>
                    </a:ext>
                  </a:extLst>
                </a:gridCol>
                <a:gridCol w="2839791">
                  <a:extLst>
                    <a:ext uri="{9D8B030D-6E8A-4147-A177-3AD203B41FA5}">
                      <a16:colId xmlns:a16="http://schemas.microsoft.com/office/drawing/2014/main" val="20003"/>
                    </a:ext>
                  </a:extLst>
                </a:gridCol>
              </a:tblGrid>
              <a:tr h="9372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1" dirty="0"/>
                        <a:t>Scenarios</a:t>
                      </a:r>
                      <a:endParaRPr lang="en-US" sz="1600" b="1" dirty="0"/>
                    </a:p>
                  </a:txBody>
                  <a:tcPr marL="68580" marR="68580" marT="34290" marB="34290">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1" dirty="0"/>
                        <a:t>Change </a:t>
                      </a:r>
                      <a:r>
                        <a:rPr lang="de-DE" sz="1600" b="1" dirty="0" err="1"/>
                        <a:t>of</a:t>
                      </a:r>
                      <a:r>
                        <a:rPr lang="de-DE" sz="1600" b="1" dirty="0"/>
                        <a:t> </a:t>
                      </a:r>
                      <a:r>
                        <a:rPr lang="de-DE" sz="1600" b="1" dirty="0" err="1"/>
                        <a:t>crop</a:t>
                      </a:r>
                      <a:r>
                        <a:rPr lang="de-DE" sz="1600" b="1" dirty="0"/>
                        <a:t> </a:t>
                      </a:r>
                      <a:r>
                        <a:rPr lang="de-DE" sz="1600" b="1" dirty="0" err="1"/>
                        <a:t>rotations</a:t>
                      </a:r>
                      <a:endParaRPr lang="de-DE" sz="16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6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p>
                  </a:txBody>
                  <a:tcPr marL="68580" marR="68580" marT="34290" marB="34290">
                    <a:solidFill>
                      <a:schemeClr val="accent5">
                        <a:lumMod val="20000"/>
                        <a:lumOff val="80000"/>
                      </a:schemeClr>
                    </a:solidFill>
                  </a:tcPr>
                </a:tc>
                <a:tc>
                  <a:txBody>
                    <a:bodyPr/>
                    <a:lstStyle/>
                    <a:p>
                      <a:r>
                        <a:rPr lang="de-DE" sz="1600" b="1" dirty="0"/>
                        <a:t>Irrigation </a:t>
                      </a:r>
                      <a:r>
                        <a:rPr lang="de-DE" sz="1600" b="1" dirty="0" err="1"/>
                        <a:t>of</a:t>
                      </a:r>
                      <a:r>
                        <a:rPr lang="de-DE" sz="1600" b="1" dirty="0"/>
                        <a:t> </a:t>
                      </a:r>
                      <a:r>
                        <a:rPr lang="de-DE" sz="1600" b="1" dirty="0" err="1"/>
                        <a:t>strawberries</a:t>
                      </a:r>
                      <a:endParaRPr lang="en-US" sz="1600" b="1" dirty="0"/>
                    </a:p>
                  </a:txBody>
                  <a:tcPr marL="68580" marR="68580" marT="34290" marB="34290">
                    <a:solidFill>
                      <a:schemeClr val="accent5">
                        <a:lumMod val="20000"/>
                        <a:lumOff val="80000"/>
                      </a:schemeClr>
                    </a:solidFill>
                  </a:tcPr>
                </a:tc>
                <a:tc>
                  <a:txBody>
                    <a:bodyPr/>
                    <a:lstStyle/>
                    <a:p>
                      <a:r>
                        <a:rPr lang="de-DE" sz="1600" b="1" dirty="0"/>
                        <a:t>Change </a:t>
                      </a:r>
                      <a:r>
                        <a:rPr lang="de-DE" sz="1600" b="1" dirty="0" err="1"/>
                        <a:t>of</a:t>
                      </a:r>
                      <a:r>
                        <a:rPr lang="de-DE" sz="1600" b="1" dirty="0"/>
                        <a:t> </a:t>
                      </a:r>
                      <a:r>
                        <a:rPr lang="de-DE" sz="1600" b="1" dirty="0" err="1"/>
                        <a:t>reservoir</a:t>
                      </a:r>
                      <a:r>
                        <a:rPr lang="de-DE" sz="1600" b="1" dirty="0"/>
                        <a:t> </a:t>
                      </a:r>
                      <a:r>
                        <a:rPr lang="de-DE" sz="1600" b="1" dirty="0" err="1"/>
                        <a:t>management</a:t>
                      </a:r>
                      <a:endParaRPr lang="en-US" sz="1600" b="1" dirty="0"/>
                    </a:p>
                  </a:txBody>
                  <a:tcPr marL="68580" marR="68580" marT="34290" marB="34290">
                    <a:solidFill>
                      <a:schemeClr val="accent5">
                        <a:lumMod val="20000"/>
                        <a:lumOff val="80000"/>
                      </a:schemeClr>
                    </a:solidFill>
                  </a:tcPr>
                </a:tc>
                <a:extLst>
                  <a:ext uri="{0D108BD9-81ED-4DB2-BD59-A6C34878D82A}">
                    <a16:rowId xmlns:a16="http://schemas.microsoft.com/office/drawing/2014/main" val="10000"/>
                  </a:ext>
                </a:extLst>
              </a:tr>
              <a:tr h="7200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t>Baseline (</a:t>
                      </a:r>
                      <a:r>
                        <a:rPr lang="de-DE" sz="1400" dirty="0" err="1"/>
                        <a:t>under</a:t>
                      </a:r>
                      <a:r>
                        <a:rPr lang="de-DE" sz="1400" dirty="0"/>
                        <a:t> </a:t>
                      </a:r>
                      <a:r>
                        <a:rPr lang="de-DE" sz="1400" dirty="0" err="1"/>
                        <a:t>current</a:t>
                      </a:r>
                      <a:r>
                        <a:rPr lang="de-DE" sz="1400" dirty="0"/>
                        <a:t> </a:t>
                      </a:r>
                      <a:r>
                        <a:rPr lang="de-DE" sz="1400" dirty="0" err="1"/>
                        <a:t>climate</a:t>
                      </a:r>
                      <a:r>
                        <a:rPr lang="de-DE" sz="1400" dirty="0"/>
                        <a:t> </a:t>
                      </a:r>
                      <a:r>
                        <a:rPr lang="de-DE" sz="1400" dirty="0" err="1"/>
                        <a:t>conditions</a:t>
                      </a:r>
                      <a:r>
                        <a:rPr lang="de-DE" sz="1400" baseline="0" dirty="0"/>
                        <a:t>)</a:t>
                      </a:r>
                      <a:endParaRPr lang="en-US" sz="1400" dirty="0"/>
                    </a:p>
                  </a:txBody>
                  <a:tcPr marL="68580" marR="68580" marT="34290" marB="34290">
                    <a:solidFill>
                      <a:schemeClr val="accent4">
                        <a:lumMod val="40000"/>
                        <a:lumOff val="60000"/>
                      </a:schemeClr>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Corn cultivation</a:t>
                      </a:r>
                    </a:p>
                  </a:txBody>
                  <a:tcPr marL="68580" marR="68580" marT="34290" marB="34290" anchor="ctr"/>
                </a:tc>
                <a:tc rowSpan="2">
                  <a:txBody>
                    <a:bodyPr/>
                    <a:lstStyle/>
                    <a:p>
                      <a:r>
                        <a:rPr lang="de-DE" sz="1400" dirty="0" err="1"/>
                        <a:t>Strawberry</a:t>
                      </a:r>
                      <a:r>
                        <a:rPr lang="de-DE" sz="1400" dirty="0"/>
                        <a:t> </a:t>
                      </a:r>
                      <a:r>
                        <a:rPr lang="de-DE" sz="1400" dirty="0" err="1"/>
                        <a:t>cultivation</a:t>
                      </a:r>
                      <a:r>
                        <a:rPr lang="de-DE" sz="1400" baseline="0" dirty="0"/>
                        <a:t> (16 ha) </a:t>
                      </a:r>
                      <a:r>
                        <a:rPr lang="de-DE" sz="1400" baseline="0" dirty="0" err="1"/>
                        <a:t>with</a:t>
                      </a:r>
                      <a:r>
                        <a:rPr lang="de-DE" sz="1400" baseline="0" dirty="0"/>
                        <a:t> </a:t>
                      </a:r>
                      <a:r>
                        <a:rPr lang="de-DE" sz="1400" baseline="0" dirty="0" err="1"/>
                        <a:t>flood</a:t>
                      </a:r>
                      <a:r>
                        <a:rPr lang="de-DE" sz="1400" baseline="0" dirty="0"/>
                        <a:t> </a:t>
                      </a:r>
                      <a:r>
                        <a:rPr lang="de-DE" sz="1400" baseline="0" dirty="0" err="1"/>
                        <a:t>irrigation</a:t>
                      </a:r>
                      <a:endParaRPr lang="en-US" sz="1400" dirty="0"/>
                    </a:p>
                  </a:txBody>
                  <a:tcPr marL="68580" marR="68580" marT="34290" marB="34290" anchor="ctr"/>
                </a:tc>
                <a:tc rowSpan="2">
                  <a:txBody>
                    <a:bodyPr/>
                    <a:lstStyle/>
                    <a:p>
                      <a:r>
                        <a:rPr lang="en-US" sz="1400" dirty="0"/>
                        <a:t>Priority (first operational objective) on hydropower generation with generation peaks in rainy season, second objective is irrigation (no flood control)</a:t>
                      </a:r>
                    </a:p>
                  </a:txBody>
                  <a:tcPr marL="68580" marR="68580" marT="34290" marB="34290"/>
                </a:tc>
                <a:extLst>
                  <a:ext uri="{0D108BD9-81ED-4DB2-BD59-A6C34878D82A}">
                    <a16:rowId xmlns:a16="http://schemas.microsoft.com/office/drawing/2014/main" val="10001"/>
                  </a:ext>
                </a:extLst>
              </a:tr>
              <a:tr h="502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err="1"/>
                        <a:t>Noadaptation</a:t>
                      </a:r>
                      <a:r>
                        <a:rPr lang="de-DE" sz="1400" dirty="0"/>
                        <a:t> (</a:t>
                      </a:r>
                      <a:r>
                        <a:rPr lang="de-DE" sz="1400" baseline="0" dirty="0" err="1"/>
                        <a:t>under</a:t>
                      </a:r>
                      <a:r>
                        <a:rPr lang="de-DE" sz="1400" baseline="0" dirty="0"/>
                        <a:t> CC</a:t>
                      </a:r>
                      <a:r>
                        <a:rPr lang="en-US" sz="1400" baseline="0" dirty="0"/>
                        <a:t>)</a:t>
                      </a:r>
                      <a:endParaRPr lang="en-US" sz="1400" dirty="0"/>
                    </a:p>
                  </a:txBody>
                  <a:tcPr marL="68580" marR="68580" marT="34290" marB="34290">
                    <a:solidFill>
                      <a:schemeClr val="accent4">
                        <a:lumMod val="40000"/>
                        <a:lumOff val="60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vMerge="1">
                  <a:txBody>
                    <a:bodyPr/>
                    <a:lstStyle/>
                    <a:p>
                      <a:endParaRPr lang="en-US" dirty="0"/>
                    </a:p>
                  </a:txBody>
                  <a:tcPr/>
                </a:tc>
                <a:extLst>
                  <a:ext uri="{0D108BD9-81ED-4DB2-BD59-A6C34878D82A}">
                    <a16:rowId xmlns:a16="http://schemas.microsoft.com/office/drawing/2014/main" val="10002"/>
                  </a:ext>
                </a:extLst>
              </a:tr>
              <a:tr h="7200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err="1"/>
                        <a:t>No</a:t>
                      </a:r>
                      <a:r>
                        <a:rPr lang="de-DE" sz="1400" dirty="0"/>
                        <a:t> </a:t>
                      </a:r>
                      <a:r>
                        <a:rPr lang="de-DE" sz="1400" dirty="0" err="1"/>
                        <a:t>regret</a:t>
                      </a:r>
                      <a:r>
                        <a:rPr lang="de-DE" sz="1400" dirty="0"/>
                        <a:t> (</a:t>
                      </a:r>
                      <a:r>
                        <a:rPr lang="de-DE" sz="1400" dirty="0" err="1"/>
                        <a:t>under</a:t>
                      </a:r>
                      <a:r>
                        <a:rPr lang="de-DE" sz="1400" dirty="0"/>
                        <a:t> </a:t>
                      </a:r>
                      <a:r>
                        <a:rPr lang="de-DE" sz="1400" dirty="0" err="1"/>
                        <a:t>current</a:t>
                      </a:r>
                      <a:r>
                        <a:rPr lang="de-DE" sz="1400" dirty="0"/>
                        <a:t> </a:t>
                      </a:r>
                      <a:r>
                        <a:rPr lang="de-DE" sz="1400" dirty="0" err="1"/>
                        <a:t>climate</a:t>
                      </a:r>
                      <a:r>
                        <a:rPr lang="de-DE" sz="1400" dirty="0"/>
                        <a:t> </a:t>
                      </a:r>
                      <a:r>
                        <a:rPr lang="de-DE" sz="1400" dirty="0" err="1"/>
                        <a:t>conditions</a:t>
                      </a:r>
                      <a:r>
                        <a:rPr lang="de-DE" sz="1400" baseline="0" dirty="0"/>
                        <a:t>)</a:t>
                      </a:r>
                      <a:endParaRPr lang="en-US" sz="1400" dirty="0"/>
                    </a:p>
                  </a:txBody>
                  <a:tcPr marL="68580" marR="68580" marT="34290" marB="34290">
                    <a:solidFill>
                      <a:schemeClr val="accent4">
                        <a:lumMod val="40000"/>
                        <a:lumOff val="60000"/>
                      </a:schemeClr>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err="1"/>
                        <a:t>Wine</a:t>
                      </a:r>
                      <a:endParaRPr lang="en-US" sz="1400" dirty="0"/>
                    </a:p>
                  </a:txBody>
                  <a:tcPr marL="68580" marR="68580" marT="34290" marB="34290" anchor="ct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err="1"/>
                        <a:t>Strawberry</a:t>
                      </a:r>
                      <a:r>
                        <a:rPr lang="de-DE" sz="1400" dirty="0"/>
                        <a:t> </a:t>
                      </a:r>
                      <a:r>
                        <a:rPr lang="de-DE" sz="1400" dirty="0" err="1"/>
                        <a:t>cultivation</a:t>
                      </a:r>
                      <a:r>
                        <a:rPr lang="de-DE" sz="1400" baseline="0" dirty="0"/>
                        <a:t>  (3000 ha) </a:t>
                      </a:r>
                      <a:r>
                        <a:rPr lang="de-DE" sz="1400" baseline="0" dirty="0" err="1"/>
                        <a:t>with</a:t>
                      </a:r>
                      <a:r>
                        <a:rPr lang="de-DE" sz="1400" baseline="0" dirty="0"/>
                        <a:t> </a:t>
                      </a:r>
                      <a:r>
                        <a:rPr lang="de-DE" sz="1400" baseline="0" dirty="0" err="1"/>
                        <a:t>drop</a:t>
                      </a:r>
                      <a:r>
                        <a:rPr lang="de-DE" sz="1400" baseline="0" dirty="0"/>
                        <a:t> </a:t>
                      </a:r>
                      <a:r>
                        <a:rPr lang="de-DE" sz="1400" baseline="0" dirty="0" err="1"/>
                        <a:t>irrigation</a:t>
                      </a:r>
                      <a:endParaRPr lang="en-US" sz="1400" dirty="0"/>
                    </a:p>
                  </a:txBody>
                  <a:tcPr marL="68580" marR="68580" marT="34290" marB="34290" anchor="ctr"/>
                </a:tc>
                <a:tc rowSpan="2">
                  <a:txBody>
                    <a:bodyPr/>
                    <a:lstStyle/>
                    <a:p>
                      <a:r>
                        <a:rPr lang="en-US" sz="1400" b="0" i="0" kern="1200" dirty="0">
                          <a:solidFill>
                            <a:schemeClr val="tx1"/>
                          </a:solidFill>
                          <a:effectLst/>
                          <a:latin typeface="+mn-lt"/>
                          <a:ea typeface="+mn-ea"/>
                          <a:cs typeface="+mn-cs"/>
                        </a:rPr>
                        <a:t>Priority on irrigation, second goal hydropower generation (peak generation in rainy season, no flood control).</a:t>
                      </a:r>
                      <a:endParaRPr lang="en-US" sz="1400" dirty="0"/>
                    </a:p>
                  </a:txBody>
                  <a:tcPr marL="68580" marR="68580" marT="34290" marB="34290" anchor="ctr"/>
                </a:tc>
                <a:extLst>
                  <a:ext uri="{0D108BD9-81ED-4DB2-BD59-A6C34878D82A}">
                    <a16:rowId xmlns:a16="http://schemas.microsoft.com/office/drawing/2014/main" val="10003"/>
                  </a:ext>
                </a:extLst>
              </a:tr>
              <a:tr h="502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t>Adaptation (</a:t>
                      </a:r>
                      <a:r>
                        <a:rPr lang="de-DE" sz="1400" dirty="0" err="1"/>
                        <a:t>under</a:t>
                      </a:r>
                      <a:r>
                        <a:rPr lang="de-DE" sz="1400" dirty="0"/>
                        <a:t> CC</a:t>
                      </a:r>
                      <a:r>
                        <a:rPr lang="en-US" sz="1400" baseline="0" dirty="0"/>
                        <a:t>)</a:t>
                      </a:r>
                      <a:endParaRPr lang="en-US" sz="1400" dirty="0"/>
                    </a:p>
                  </a:txBody>
                  <a:tcPr marL="68580" marR="68580" marT="34290" marB="34290">
                    <a:solidFill>
                      <a:schemeClr val="accent4">
                        <a:lumMod val="40000"/>
                        <a:lumOff val="60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vMerge="1">
                  <a:txBody>
                    <a:bodyPr/>
                    <a:lstStyle/>
                    <a:p>
                      <a:endParaRPr lang="en-US" dirty="0"/>
                    </a:p>
                  </a:txBody>
                  <a:tcPr/>
                </a:tc>
                <a:extLst>
                  <a:ext uri="{0D108BD9-81ED-4DB2-BD59-A6C34878D82A}">
                    <a16:rowId xmlns:a16="http://schemas.microsoft.com/office/drawing/2014/main" val="10004"/>
                  </a:ext>
                </a:extLst>
              </a:tr>
            </a:tbl>
          </a:graphicData>
        </a:graphic>
      </p:graphicFrame>
      <p:sp>
        <p:nvSpPr>
          <p:cNvPr id="5" name="Content Placeholder 4">
            <a:extLst>
              <a:ext uri="{FF2B5EF4-FFF2-40B4-BE49-F238E27FC236}">
                <a16:creationId xmlns:a16="http://schemas.microsoft.com/office/drawing/2014/main" id="{91EE1BFC-B524-4E0E-A2C0-93DE091288C1}"/>
              </a:ext>
            </a:extLst>
          </p:cNvPr>
          <p:cNvSpPr>
            <a:spLocks noGrp="1"/>
          </p:cNvSpPr>
          <p:nvPr>
            <p:ph sz="quarter" idx="13"/>
          </p:nvPr>
        </p:nvSpPr>
        <p:spPr>
          <a:xfrm>
            <a:off x="628650" y="704488"/>
            <a:ext cx="7886700" cy="283086"/>
          </a:xfrm>
        </p:spPr>
        <p:txBody>
          <a:bodyPr/>
          <a:lstStyle/>
          <a:p>
            <a:r>
              <a:rPr lang="de-DE" sz="2400" dirty="0">
                <a:solidFill>
                  <a:srgbClr val="003399"/>
                </a:solidFill>
              </a:rPr>
              <a:t>Scenario </a:t>
            </a:r>
            <a:r>
              <a:rPr lang="de-DE" sz="2400" dirty="0" err="1">
                <a:solidFill>
                  <a:srgbClr val="003399"/>
                </a:solidFill>
              </a:rPr>
              <a:t>development</a:t>
            </a:r>
            <a:r>
              <a:rPr lang="de-DE" sz="2400" dirty="0">
                <a:solidFill>
                  <a:srgbClr val="003399"/>
                </a:solidFill>
              </a:rPr>
              <a:t> Tarija </a:t>
            </a:r>
            <a:endParaRPr lang="en-DE" sz="2400" dirty="0"/>
          </a:p>
        </p:txBody>
      </p:sp>
      <p:pic>
        <p:nvPicPr>
          <p:cNvPr id="6" name="Picture 5">
            <a:extLst>
              <a:ext uri="{FF2B5EF4-FFF2-40B4-BE49-F238E27FC236}">
                <a16:creationId xmlns:a16="http://schemas.microsoft.com/office/drawing/2014/main" id="{A64250B5-E361-49EF-B2A0-9ED3DD9D7913}"/>
              </a:ext>
            </a:extLst>
          </p:cNvPr>
          <p:cNvPicPr>
            <a:picLocks noChangeAspect="1"/>
          </p:cNvPicPr>
          <p:nvPr/>
        </p:nvPicPr>
        <p:blipFill rotWithShape="1">
          <a:blip r:embed="rId3">
            <a:extLst>
              <a:ext uri="{28A0092B-C50C-407E-A947-70E740481C1C}">
                <a14:useLocalDpi xmlns:a14="http://schemas.microsoft.com/office/drawing/2010/main" val="0"/>
              </a:ext>
            </a:extLst>
          </a:blip>
          <a:srcRect l="37209" r="37160"/>
          <a:stretch/>
        </p:blipFill>
        <p:spPr>
          <a:xfrm>
            <a:off x="3534604" y="1977204"/>
            <a:ext cx="2549564" cy="2250730"/>
          </a:xfrm>
          <a:prstGeom prst="rect">
            <a:avLst/>
          </a:prstGeom>
        </p:spPr>
      </p:pic>
    </p:spTree>
    <p:extLst>
      <p:ext uri="{BB962C8B-B14F-4D97-AF65-F5344CB8AC3E}">
        <p14:creationId xmlns:p14="http://schemas.microsoft.com/office/powerpoint/2010/main" val="271567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9A12C9-922B-4A4C-9F27-71EF79A02D3C}"/>
              </a:ext>
            </a:extLst>
          </p:cNvPr>
          <p:cNvSpPr>
            <a:spLocks noGrp="1"/>
          </p:cNvSpPr>
          <p:nvPr>
            <p:ph type="title"/>
          </p:nvPr>
        </p:nvSpPr>
        <p:spPr/>
        <p:txBody>
          <a:bodyPr/>
          <a:lstStyle/>
          <a:p>
            <a:r>
              <a:rPr lang="de-DE" dirty="0"/>
              <a:t>Development </a:t>
            </a:r>
            <a:r>
              <a:rPr lang="de-DE" dirty="0" err="1"/>
              <a:t>of</a:t>
            </a:r>
            <a:r>
              <a:rPr lang="de-DE" dirty="0"/>
              <a:t> </a:t>
            </a:r>
            <a:r>
              <a:rPr lang="de-DE" dirty="0" err="1"/>
              <a:t>crops</a:t>
            </a:r>
            <a:r>
              <a:rPr lang="de-DE" dirty="0"/>
              <a:t> </a:t>
            </a:r>
            <a:r>
              <a:rPr lang="de-DE" dirty="0" err="1"/>
              <a:t>under</a:t>
            </a:r>
            <a:r>
              <a:rPr lang="de-DE" dirty="0"/>
              <a:t> CC</a:t>
            </a:r>
            <a:endParaRPr lang="en-DE" dirty="0"/>
          </a:p>
        </p:txBody>
      </p:sp>
      <p:sp>
        <p:nvSpPr>
          <p:cNvPr id="4" name="Slide Number Placeholder 3">
            <a:extLst>
              <a:ext uri="{FF2B5EF4-FFF2-40B4-BE49-F238E27FC236}">
                <a16:creationId xmlns:a16="http://schemas.microsoft.com/office/drawing/2014/main" id="{C90ACE42-8306-4B2F-9785-41DE5A5819AB}"/>
              </a:ext>
            </a:extLst>
          </p:cNvPr>
          <p:cNvSpPr>
            <a:spLocks noGrp="1"/>
          </p:cNvSpPr>
          <p:nvPr>
            <p:ph type="sldNum" sz="quarter" idx="16"/>
          </p:nvPr>
        </p:nvSpPr>
        <p:spPr/>
        <p:txBody>
          <a:bodyPr/>
          <a:lstStyle/>
          <a:p>
            <a:fld id="{1B44015D-9407-488E-8AD7-722ADB5AEF29}" type="slidenum">
              <a:rPr lang="de-DE" smtClean="0"/>
              <a:t>63</a:t>
            </a:fld>
            <a:endParaRPr lang="de-DE" dirty="0"/>
          </a:p>
        </p:txBody>
      </p:sp>
      <p:pic>
        <p:nvPicPr>
          <p:cNvPr id="6" name="Picture 5" descr="C:\Users\gaedeke\Documents\Bolivia\adaptation_measures\plots\santa_cruz\comparison_cgornott\Crop68_yield_adaption_timeseries.jpg">
            <a:extLst>
              <a:ext uri="{FF2B5EF4-FFF2-40B4-BE49-F238E27FC236}">
                <a16:creationId xmlns:a16="http://schemas.microsoft.com/office/drawing/2014/main" id="{11F188BC-DAF3-40C4-B127-5138C67E0D8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928" y="1667403"/>
            <a:ext cx="4028763" cy="2704547"/>
          </a:xfrm>
          <a:prstGeom prst="rect">
            <a:avLst/>
          </a:prstGeom>
          <a:noFill/>
          <a:ln>
            <a:noFill/>
          </a:ln>
        </p:spPr>
      </p:pic>
      <p:pic>
        <p:nvPicPr>
          <p:cNvPr id="7" name="Picture 6" descr="C:\Users\gaedeke\Documents\Bolivia\adaptation_measures\plots\bermejo\comparison_cgronott\crop_8_yield_bermejo.jpg">
            <a:extLst>
              <a:ext uri="{FF2B5EF4-FFF2-40B4-BE49-F238E27FC236}">
                <a16:creationId xmlns:a16="http://schemas.microsoft.com/office/drawing/2014/main" id="{A2A65A6B-09A4-45AD-A003-D3DBC96A406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9756" y="1667403"/>
            <a:ext cx="4126316" cy="2704547"/>
          </a:xfrm>
          <a:prstGeom prst="rect">
            <a:avLst/>
          </a:prstGeom>
          <a:noFill/>
          <a:ln>
            <a:noFill/>
          </a:ln>
        </p:spPr>
      </p:pic>
      <p:sp>
        <p:nvSpPr>
          <p:cNvPr id="8" name="TextBox 7">
            <a:extLst>
              <a:ext uri="{FF2B5EF4-FFF2-40B4-BE49-F238E27FC236}">
                <a16:creationId xmlns:a16="http://schemas.microsoft.com/office/drawing/2014/main" id="{03741DD6-C091-45AE-94EA-F875C3B3EDF3}"/>
              </a:ext>
            </a:extLst>
          </p:cNvPr>
          <p:cNvSpPr txBox="1"/>
          <p:nvPr/>
        </p:nvSpPr>
        <p:spPr>
          <a:xfrm>
            <a:off x="1724891" y="1387922"/>
            <a:ext cx="2531462" cy="369332"/>
          </a:xfrm>
          <a:prstGeom prst="rect">
            <a:avLst/>
          </a:prstGeom>
          <a:noFill/>
        </p:spPr>
        <p:txBody>
          <a:bodyPr wrap="none" rtlCol="0">
            <a:spAutoFit/>
          </a:bodyPr>
          <a:lstStyle/>
          <a:p>
            <a:r>
              <a:rPr lang="de-DE" sz="1800" dirty="0" err="1"/>
              <a:t>Soy</a:t>
            </a:r>
            <a:r>
              <a:rPr lang="de-DE" sz="1800" dirty="0"/>
              <a:t> </a:t>
            </a:r>
            <a:r>
              <a:rPr lang="de-DE" sz="1800" dirty="0" err="1"/>
              <a:t>bean</a:t>
            </a:r>
            <a:r>
              <a:rPr lang="de-DE" sz="1800" dirty="0"/>
              <a:t> (Santa Cruz)</a:t>
            </a:r>
            <a:endParaRPr lang="en-DE" sz="1800" dirty="0"/>
          </a:p>
        </p:txBody>
      </p:sp>
      <p:sp>
        <p:nvSpPr>
          <p:cNvPr id="9" name="TextBox 8">
            <a:extLst>
              <a:ext uri="{FF2B5EF4-FFF2-40B4-BE49-F238E27FC236}">
                <a16:creationId xmlns:a16="http://schemas.microsoft.com/office/drawing/2014/main" id="{59C85316-EE72-4FF5-A376-06DFD10B44B6}"/>
              </a:ext>
            </a:extLst>
          </p:cNvPr>
          <p:cNvSpPr txBox="1"/>
          <p:nvPr/>
        </p:nvSpPr>
        <p:spPr>
          <a:xfrm>
            <a:off x="6558396" y="1387922"/>
            <a:ext cx="1454309" cy="369332"/>
          </a:xfrm>
          <a:prstGeom prst="rect">
            <a:avLst/>
          </a:prstGeom>
          <a:noFill/>
        </p:spPr>
        <p:txBody>
          <a:bodyPr wrap="none" rtlCol="0">
            <a:spAutoFit/>
          </a:bodyPr>
          <a:lstStyle/>
          <a:p>
            <a:r>
              <a:rPr lang="de-DE" sz="1800" dirty="0" err="1"/>
              <a:t>Corn</a:t>
            </a:r>
            <a:r>
              <a:rPr lang="de-DE" sz="1800" dirty="0"/>
              <a:t> (Tarija)</a:t>
            </a:r>
            <a:endParaRPr lang="en-DE" sz="1800" dirty="0"/>
          </a:p>
        </p:txBody>
      </p:sp>
    </p:spTree>
    <p:extLst>
      <p:ext uri="{BB962C8B-B14F-4D97-AF65-F5344CB8AC3E}">
        <p14:creationId xmlns:p14="http://schemas.microsoft.com/office/powerpoint/2010/main" val="16657706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D760C8-9529-475C-BDD8-132A74F9A642}"/>
              </a:ext>
            </a:extLst>
          </p:cNvPr>
          <p:cNvSpPr>
            <a:spLocks noGrp="1"/>
          </p:cNvSpPr>
          <p:nvPr>
            <p:ph type="title"/>
          </p:nvPr>
        </p:nvSpPr>
        <p:spPr/>
        <p:txBody>
          <a:bodyPr/>
          <a:lstStyle/>
          <a:p>
            <a:r>
              <a:rPr lang="de-DE" dirty="0"/>
              <a:t>CC </a:t>
            </a:r>
            <a:r>
              <a:rPr lang="de-DE" dirty="0" err="1"/>
              <a:t>impact</a:t>
            </a:r>
            <a:r>
              <a:rPr lang="de-DE" dirty="0"/>
              <a:t> on </a:t>
            </a:r>
            <a:r>
              <a:rPr lang="de-DE" dirty="0" err="1"/>
              <a:t>discharge</a:t>
            </a:r>
            <a:r>
              <a:rPr lang="de-DE" dirty="0"/>
              <a:t> </a:t>
            </a:r>
            <a:r>
              <a:rPr lang="de-DE" dirty="0" err="1"/>
              <a:t>into</a:t>
            </a:r>
            <a:r>
              <a:rPr lang="de-DE" dirty="0"/>
              <a:t> </a:t>
            </a:r>
            <a:r>
              <a:rPr lang="de-DE" dirty="0" err="1"/>
              <a:t>reservoir</a:t>
            </a:r>
            <a:endParaRPr lang="en-DE" dirty="0"/>
          </a:p>
        </p:txBody>
      </p:sp>
      <p:sp>
        <p:nvSpPr>
          <p:cNvPr id="4" name="Slide Number Placeholder 3">
            <a:extLst>
              <a:ext uri="{FF2B5EF4-FFF2-40B4-BE49-F238E27FC236}">
                <a16:creationId xmlns:a16="http://schemas.microsoft.com/office/drawing/2014/main" id="{14BE8377-A4E4-429B-8E42-695BE6A44890}"/>
              </a:ext>
            </a:extLst>
          </p:cNvPr>
          <p:cNvSpPr>
            <a:spLocks noGrp="1"/>
          </p:cNvSpPr>
          <p:nvPr>
            <p:ph type="sldNum" sz="quarter" idx="16"/>
          </p:nvPr>
        </p:nvSpPr>
        <p:spPr/>
        <p:txBody>
          <a:bodyPr/>
          <a:lstStyle/>
          <a:p>
            <a:fld id="{1B44015D-9407-488E-8AD7-722ADB5AEF29}" type="slidenum">
              <a:rPr lang="de-DE" smtClean="0"/>
              <a:t>64</a:t>
            </a:fld>
            <a:endParaRPr lang="de-DE" dirty="0"/>
          </a:p>
        </p:txBody>
      </p:sp>
      <p:pic>
        <p:nvPicPr>
          <p:cNvPr id="2050" name="Picture 2" descr="C:\Users\gaedeke\Documents\Bolivia\adaptation_measures\plots\bermejo\hydrology\SanJacintoDam-4_quantiles_change_percent.jpg">
            <a:extLst>
              <a:ext uri="{FF2B5EF4-FFF2-40B4-BE49-F238E27FC236}">
                <a16:creationId xmlns:a16="http://schemas.microsoft.com/office/drawing/2014/main" id="{160C8AF6-435C-4387-8C65-2BFE125A46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381859"/>
            <a:ext cx="5494973" cy="32061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C2F576E-9E66-483C-BBE9-F5EA0E59F13B}"/>
              </a:ext>
            </a:extLst>
          </p:cNvPr>
          <p:cNvSpPr/>
          <p:nvPr/>
        </p:nvSpPr>
        <p:spPr>
          <a:xfrm>
            <a:off x="6228184" y="1412826"/>
            <a:ext cx="2646218" cy="2031325"/>
          </a:xfrm>
          <a:prstGeom prst="rect">
            <a:avLst/>
          </a:prstGeom>
        </p:spPr>
        <p:txBody>
          <a:bodyPr wrap="square">
            <a:spAutoFit/>
          </a:bodyPr>
          <a:lstStyle/>
          <a:p>
            <a:r>
              <a:rPr lang="en-US" sz="1800" dirty="0">
                <a:latin typeface="+mn-lt"/>
              </a:rPr>
              <a:t>Indicators of low (Q90, Q95, Q99) and high runoff (Q10, Q5, Q1) in San Jacinto. SWIM simulations driven by 10 bias-adjusted CMIP6 models and three scenarios. </a:t>
            </a:r>
          </a:p>
        </p:txBody>
      </p:sp>
    </p:spTree>
    <p:extLst>
      <p:ext uri="{BB962C8B-B14F-4D97-AF65-F5344CB8AC3E}">
        <p14:creationId xmlns:p14="http://schemas.microsoft.com/office/powerpoint/2010/main" val="9368920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521901-CC73-4CEA-A2A5-40816CD179A6}"/>
              </a:ext>
            </a:extLst>
          </p:cNvPr>
          <p:cNvSpPr>
            <a:spLocks noGrp="1"/>
          </p:cNvSpPr>
          <p:nvPr>
            <p:ph type="title"/>
          </p:nvPr>
        </p:nvSpPr>
        <p:spPr/>
        <p:txBody>
          <a:bodyPr/>
          <a:lstStyle/>
          <a:p>
            <a:r>
              <a:rPr lang="de-DE" dirty="0" err="1"/>
              <a:t>Water</a:t>
            </a:r>
            <a:r>
              <a:rPr lang="de-DE" dirty="0"/>
              <a:t> </a:t>
            </a:r>
            <a:r>
              <a:rPr lang="de-DE" dirty="0" err="1"/>
              <a:t>volume</a:t>
            </a:r>
            <a:r>
              <a:rPr lang="de-DE" dirty="0"/>
              <a:t> in </a:t>
            </a:r>
            <a:r>
              <a:rPr lang="de-DE" dirty="0" err="1"/>
              <a:t>reservoir</a:t>
            </a:r>
            <a:r>
              <a:rPr lang="de-DE" dirty="0"/>
              <a:t> </a:t>
            </a:r>
            <a:r>
              <a:rPr lang="de-DE" dirty="0" err="1"/>
              <a:t>under</a:t>
            </a:r>
            <a:r>
              <a:rPr lang="de-DE" dirty="0"/>
              <a:t> </a:t>
            </a:r>
            <a:r>
              <a:rPr lang="de-DE" dirty="0" err="1"/>
              <a:t>scenario</a:t>
            </a:r>
            <a:r>
              <a:rPr lang="de-DE" dirty="0"/>
              <a:t> </a:t>
            </a:r>
            <a:r>
              <a:rPr lang="de-DE" dirty="0" err="1"/>
              <a:t>conditions</a:t>
            </a:r>
            <a:endParaRPr lang="en-DE" dirty="0"/>
          </a:p>
        </p:txBody>
      </p:sp>
      <p:sp>
        <p:nvSpPr>
          <p:cNvPr id="4" name="Slide Number Placeholder 3">
            <a:extLst>
              <a:ext uri="{FF2B5EF4-FFF2-40B4-BE49-F238E27FC236}">
                <a16:creationId xmlns:a16="http://schemas.microsoft.com/office/drawing/2014/main" id="{FF018DB2-FF1F-47FF-81DF-6E9D2FB47D1B}"/>
              </a:ext>
            </a:extLst>
          </p:cNvPr>
          <p:cNvSpPr>
            <a:spLocks noGrp="1"/>
          </p:cNvSpPr>
          <p:nvPr>
            <p:ph type="sldNum" sz="quarter" idx="16"/>
          </p:nvPr>
        </p:nvSpPr>
        <p:spPr/>
        <p:txBody>
          <a:bodyPr/>
          <a:lstStyle/>
          <a:p>
            <a:fld id="{1B44015D-9407-488E-8AD7-722ADB5AEF29}" type="slidenum">
              <a:rPr lang="de-DE" smtClean="0"/>
              <a:t>65</a:t>
            </a:fld>
            <a:endParaRPr lang="de-DE" dirty="0"/>
          </a:p>
        </p:txBody>
      </p:sp>
      <p:pic>
        <p:nvPicPr>
          <p:cNvPr id="1026" name="Picture 2" descr="C:\Users\gaedeke\Documents\Bolivia\adaptation_measures\plots\bermejo\dam_operation\Act_stor_Mio_m3_monthly_period_means.jpg">
            <a:extLst>
              <a:ext uri="{FF2B5EF4-FFF2-40B4-BE49-F238E27FC236}">
                <a16:creationId xmlns:a16="http://schemas.microsoft.com/office/drawing/2014/main" id="{71B23F98-83D8-4456-ACA0-7946047250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321780"/>
            <a:ext cx="5341563" cy="37543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0700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62AF74-1836-4869-8F0A-D33AD9D04833}"/>
              </a:ext>
            </a:extLst>
          </p:cNvPr>
          <p:cNvSpPr>
            <a:spLocks noGrp="1"/>
          </p:cNvSpPr>
          <p:nvPr>
            <p:ph type="title"/>
          </p:nvPr>
        </p:nvSpPr>
        <p:spPr/>
        <p:txBody>
          <a:bodyPr/>
          <a:lstStyle/>
          <a:p>
            <a:r>
              <a:rPr lang="de-DE" dirty="0"/>
              <a:t>Summary </a:t>
            </a:r>
            <a:r>
              <a:rPr lang="de-DE" dirty="0" err="1"/>
              <a:t>example</a:t>
            </a:r>
            <a:r>
              <a:rPr lang="de-DE" dirty="0"/>
              <a:t> 2</a:t>
            </a:r>
            <a:endParaRPr lang="en-DE" dirty="0"/>
          </a:p>
        </p:txBody>
      </p:sp>
      <p:sp>
        <p:nvSpPr>
          <p:cNvPr id="2" name="Content Placeholder 1">
            <a:extLst>
              <a:ext uri="{FF2B5EF4-FFF2-40B4-BE49-F238E27FC236}">
                <a16:creationId xmlns:a16="http://schemas.microsoft.com/office/drawing/2014/main" id="{C7EF32A0-723E-4FBA-BDFF-0E85D8F9383E}"/>
              </a:ext>
            </a:extLst>
          </p:cNvPr>
          <p:cNvSpPr>
            <a:spLocks noGrp="1"/>
          </p:cNvSpPr>
          <p:nvPr>
            <p:ph type="body" sz="quarter" idx="13"/>
          </p:nvPr>
        </p:nvSpPr>
        <p:spPr/>
        <p:txBody>
          <a:bodyPr>
            <a:normAutofit/>
          </a:bodyPr>
          <a:lstStyle/>
          <a:p>
            <a:pPr marL="257175" indent="-257175">
              <a:buFont typeface="Arial" panose="020B0604020202020204" pitchFamily="34" charset="0"/>
              <a:buChar char="•"/>
            </a:pPr>
            <a:r>
              <a:rPr lang="en-US" sz="2000" dirty="0">
                <a:latin typeface="+mn-lt"/>
              </a:rPr>
              <a:t>Climate change has different manifestations in the different regions of Bolivia;</a:t>
            </a:r>
          </a:p>
          <a:p>
            <a:pPr marL="257175" indent="-257175">
              <a:buFont typeface="Arial" panose="020B0604020202020204" pitchFamily="34" charset="0"/>
              <a:buChar char="•"/>
            </a:pPr>
            <a:r>
              <a:rPr lang="en-US" sz="2000" dirty="0">
                <a:latin typeface="+mn-lt"/>
              </a:rPr>
              <a:t>The different adaptation strategies are now being systematically simulated and discussed with the experts and those affected;</a:t>
            </a:r>
          </a:p>
          <a:p>
            <a:pPr marL="257175" indent="-257175">
              <a:buFont typeface="Arial" panose="020B0604020202020204" pitchFamily="34" charset="0"/>
              <a:buChar char="•"/>
            </a:pPr>
            <a:r>
              <a:rPr lang="en-US" sz="2000" dirty="0">
                <a:latin typeface="+mn-lt"/>
              </a:rPr>
              <a:t>Based on this, an economic evaluation will be carried out;</a:t>
            </a:r>
            <a:endParaRPr lang="en-DE" sz="2000" dirty="0">
              <a:latin typeface="+mn-lt"/>
            </a:endParaRPr>
          </a:p>
        </p:txBody>
      </p:sp>
      <p:sp>
        <p:nvSpPr>
          <p:cNvPr id="4" name="Slide Number Placeholder 3">
            <a:extLst>
              <a:ext uri="{FF2B5EF4-FFF2-40B4-BE49-F238E27FC236}">
                <a16:creationId xmlns:a16="http://schemas.microsoft.com/office/drawing/2014/main" id="{C0AF81D2-62D2-40A7-8092-464A0EF44C65}"/>
              </a:ext>
            </a:extLst>
          </p:cNvPr>
          <p:cNvSpPr>
            <a:spLocks noGrp="1"/>
          </p:cNvSpPr>
          <p:nvPr>
            <p:ph type="sldNum" sz="quarter" idx="16"/>
          </p:nvPr>
        </p:nvSpPr>
        <p:spPr/>
        <p:txBody>
          <a:bodyPr/>
          <a:lstStyle/>
          <a:p>
            <a:fld id="{1B44015D-9407-488E-8AD7-722ADB5AEF29}" type="slidenum">
              <a:rPr lang="de-DE" smtClean="0"/>
              <a:t>66</a:t>
            </a:fld>
            <a:endParaRPr lang="de-DE" dirty="0"/>
          </a:p>
        </p:txBody>
      </p:sp>
      <p:pic>
        <p:nvPicPr>
          <p:cNvPr id="9" name="Picture 8">
            <a:extLst>
              <a:ext uri="{FF2B5EF4-FFF2-40B4-BE49-F238E27FC236}">
                <a16:creationId xmlns:a16="http://schemas.microsoft.com/office/drawing/2014/main" id="{0EFBD926-63F7-4FED-9671-EA02346FDAA0}"/>
              </a:ext>
            </a:extLst>
          </p:cNvPr>
          <p:cNvPicPr>
            <a:picLocks noChangeAspect="1"/>
          </p:cNvPicPr>
          <p:nvPr/>
        </p:nvPicPr>
        <p:blipFill rotWithShape="1">
          <a:blip r:embed="rId2">
            <a:extLst>
              <a:ext uri="{28A0092B-C50C-407E-A947-70E740481C1C}">
                <a14:useLocalDpi xmlns:a14="http://schemas.microsoft.com/office/drawing/2010/main" val="0"/>
              </a:ext>
            </a:extLst>
          </a:blip>
          <a:srcRect t="201" r="75010" b="77663"/>
          <a:stretch/>
        </p:blipFill>
        <p:spPr>
          <a:xfrm>
            <a:off x="2690328" y="3460170"/>
            <a:ext cx="1428196" cy="600908"/>
          </a:xfrm>
          <a:prstGeom prst="rect">
            <a:avLst/>
          </a:prstGeom>
        </p:spPr>
      </p:pic>
      <p:pic>
        <p:nvPicPr>
          <p:cNvPr id="12" name="Picture 11">
            <a:extLst>
              <a:ext uri="{FF2B5EF4-FFF2-40B4-BE49-F238E27FC236}">
                <a16:creationId xmlns:a16="http://schemas.microsoft.com/office/drawing/2014/main" id="{3728778A-F4CC-4435-9499-DE1494483A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0" t="3236" r="1" b="11974"/>
          <a:stretch/>
        </p:blipFill>
        <p:spPr>
          <a:xfrm>
            <a:off x="922723" y="3327837"/>
            <a:ext cx="1473532" cy="972105"/>
          </a:xfrm>
          <a:prstGeom prst="rect">
            <a:avLst/>
          </a:prstGeom>
        </p:spPr>
      </p:pic>
    </p:spTree>
    <p:extLst>
      <p:ext uri="{BB962C8B-B14F-4D97-AF65-F5344CB8AC3E}">
        <p14:creationId xmlns:p14="http://schemas.microsoft.com/office/powerpoint/2010/main" val="244736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67</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t>WEF Nexus </a:t>
            </a:r>
            <a:r>
              <a:rPr lang="de-DE" sz="3200" b="1" dirty="0" err="1"/>
              <a:t>Examples</a:t>
            </a:r>
            <a:endParaRPr lang="de-DE" sz="3200" b="1" dirty="0"/>
          </a:p>
          <a:p>
            <a:pPr algn="ctr"/>
            <a:r>
              <a:rPr lang="en-US" sz="2800" b="1" dirty="0"/>
              <a:t>3 Water management in mining areas of east Germany</a:t>
            </a:r>
            <a:endParaRPr lang="en-DE" sz="2800" b="1" dirty="0"/>
          </a:p>
        </p:txBody>
      </p:sp>
    </p:spTree>
    <p:extLst>
      <p:ext uri="{BB962C8B-B14F-4D97-AF65-F5344CB8AC3E}">
        <p14:creationId xmlns:p14="http://schemas.microsoft.com/office/powerpoint/2010/main" val="2514429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3"/>
          <p:cNvSpPr>
            <a:spLocks noGrp="1"/>
          </p:cNvSpPr>
          <p:nvPr>
            <p:ph type="title"/>
          </p:nvPr>
        </p:nvSpPr>
        <p:spPr bwMode="auto">
          <a:xfrm>
            <a:off x="539552" y="633318"/>
            <a:ext cx="7886700" cy="521198"/>
          </a:xfrm>
        </p:spPr>
        <p:txBody>
          <a:bodyPr>
            <a:noAutofit/>
          </a:bodyPr>
          <a:lstStyle/>
          <a:p>
            <a:pPr>
              <a:defRPr/>
            </a:pPr>
            <a:r>
              <a:rPr lang="de-DE" dirty="0"/>
              <a:t>Coal </a:t>
            </a:r>
            <a:r>
              <a:rPr lang="de-DE" dirty="0" err="1"/>
              <a:t>mining</a:t>
            </a:r>
            <a:r>
              <a:rPr lang="de-DE" dirty="0"/>
              <a:t> and </a:t>
            </a:r>
            <a:r>
              <a:rPr lang="de-DE" dirty="0" err="1"/>
              <a:t>import</a:t>
            </a:r>
            <a:r>
              <a:rPr lang="de-DE" dirty="0"/>
              <a:t> Europe in </a:t>
            </a:r>
            <a:r>
              <a:rPr lang="de-DE" dirty="0" err="1"/>
              <a:t>Mio</a:t>
            </a:r>
            <a:r>
              <a:rPr lang="de-DE" dirty="0"/>
              <a:t> t (2019/2020)</a:t>
            </a:r>
            <a:endParaRPr lang="en-US" dirty="0"/>
          </a:p>
        </p:txBody>
      </p:sp>
      <p:sp>
        <p:nvSpPr>
          <p:cNvPr id="3" name="Slide Number Placeholder 2"/>
          <p:cNvSpPr>
            <a:spLocks noGrp="1"/>
          </p:cNvSpPr>
          <p:nvPr>
            <p:ph type="sldNum" sz="quarter" idx="16"/>
          </p:nvPr>
        </p:nvSpPr>
        <p:spPr bwMode="auto"/>
        <p:txBody>
          <a:bodyPr/>
          <a:lstStyle/>
          <a:p>
            <a:pPr>
              <a:defRPr/>
            </a:pPr>
            <a:r>
              <a:rPr lang="de-DE"/>
              <a:t>Seite </a:t>
            </a:r>
            <a:fld id="{959D87B1-1F1C-4319-8EA1-6710C33C6049}" type="slidenum">
              <a:rPr lang="de-DE"/>
              <a:t>68</a:t>
            </a:fld>
            <a:endParaRPr lang="de-DE"/>
          </a:p>
        </p:txBody>
      </p:sp>
      <p:pic>
        <p:nvPicPr>
          <p:cNvPr id="7" name="Picture 6"/>
          <p:cNvPicPr>
            <a:picLocks noChangeAspect="1"/>
          </p:cNvPicPr>
          <p:nvPr/>
        </p:nvPicPr>
        <p:blipFill>
          <a:blip r:embed="rId2"/>
          <a:srcRect l="5067" t="12849"/>
          <a:stretch/>
        </p:blipFill>
        <p:spPr bwMode="auto">
          <a:xfrm>
            <a:off x="179512" y="1241266"/>
            <a:ext cx="5670630" cy="363474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bwMode="auto">
          <a:xfrm>
            <a:off x="6156176" y="1347614"/>
            <a:ext cx="2880320" cy="2000548"/>
          </a:xfrm>
          <a:prstGeom prst="rect">
            <a:avLst/>
          </a:prstGeom>
        </p:spPr>
        <p:txBody>
          <a:bodyPr wrap="square">
            <a:spAutoFit/>
          </a:bodyPr>
          <a:lstStyle/>
          <a:p>
            <a:pPr>
              <a:defRPr/>
            </a:pPr>
            <a:r>
              <a:rPr lang="en-US" sz="1600" dirty="0">
                <a:latin typeface="+mn-lt"/>
              </a:rPr>
              <a:t>Germany is the European leader in lignite (brown coal) production with ~100 million t in 2020</a:t>
            </a:r>
          </a:p>
          <a:p>
            <a:pPr>
              <a:defRPr/>
            </a:pPr>
            <a:r>
              <a:rPr lang="en-US" sz="1600" dirty="0">
                <a:latin typeface="+mn-lt"/>
              </a:rPr>
              <a:t>         </a:t>
            </a:r>
            <a:r>
              <a:rPr lang="en-US" sz="1400" dirty="0">
                <a:latin typeface="+mn-lt"/>
              </a:rPr>
              <a:t>Lignite/ brown coal mining</a:t>
            </a:r>
          </a:p>
          <a:p>
            <a:pPr>
              <a:defRPr/>
            </a:pPr>
            <a:r>
              <a:rPr lang="en-US" sz="1400" dirty="0">
                <a:latin typeface="+mn-lt"/>
              </a:rPr>
              <a:t>          Black coal mining</a:t>
            </a:r>
          </a:p>
          <a:p>
            <a:pPr>
              <a:defRPr/>
            </a:pPr>
            <a:r>
              <a:rPr lang="en-US" sz="1400" dirty="0">
                <a:latin typeface="+mn-lt"/>
              </a:rPr>
              <a:t>          Black coal import</a:t>
            </a:r>
          </a:p>
          <a:p>
            <a:pPr>
              <a:defRPr/>
            </a:pPr>
            <a:endParaRPr sz="1600" dirty="0">
              <a:latin typeface="+mn-lt"/>
            </a:endParaRPr>
          </a:p>
        </p:txBody>
      </p:sp>
      <p:sp>
        <p:nvSpPr>
          <p:cNvPr id="2" name="Rectangle 1">
            <a:extLst>
              <a:ext uri="{FF2B5EF4-FFF2-40B4-BE49-F238E27FC236}">
                <a16:creationId xmlns:a16="http://schemas.microsoft.com/office/drawing/2014/main" id="{878BF4BA-CCF4-4F83-A0F1-02E4654CCCFD}"/>
              </a:ext>
            </a:extLst>
          </p:cNvPr>
          <p:cNvSpPr/>
          <p:nvPr/>
        </p:nvSpPr>
        <p:spPr>
          <a:xfrm>
            <a:off x="6276987" y="2451294"/>
            <a:ext cx="288032" cy="144016"/>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9" name="Rectangle 8">
            <a:extLst>
              <a:ext uri="{FF2B5EF4-FFF2-40B4-BE49-F238E27FC236}">
                <a16:creationId xmlns:a16="http://schemas.microsoft.com/office/drawing/2014/main" id="{8AF4615B-AFD2-4AEE-AF6E-C3A2201D1198}"/>
              </a:ext>
            </a:extLst>
          </p:cNvPr>
          <p:cNvSpPr/>
          <p:nvPr/>
        </p:nvSpPr>
        <p:spPr bwMode="auto">
          <a:xfrm>
            <a:off x="6276987" y="2659349"/>
            <a:ext cx="288032" cy="14401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tangle 9">
            <a:extLst>
              <a:ext uri="{FF2B5EF4-FFF2-40B4-BE49-F238E27FC236}">
                <a16:creationId xmlns:a16="http://schemas.microsoft.com/office/drawing/2014/main" id="{6526BB5F-3E13-478D-9055-3DB6689FB6E2}"/>
              </a:ext>
            </a:extLst>
          </p:cNvPr>
          <p:cNvSpPr/>
          <p:nvPr/>
        </p:nvSpPr>
        <p:spPr bwMode="auto">
          <a:xfrm>
            <a:off x="6276987" y="2867404"/>
            <a:ext cx="288032" cy="14401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itle 2">
            <a:extLst>
              <a:ext uri="{FF2B5EF4-FFF2-40B4-BE49-F238E27FC236}">
                <a16:creationId xmlns:a16="http://schemas.microsoft.com/office/drawing/2014/main" id="{4E50F095-0930-471F-AFD9-C25086A2340F}"/>
              </a:ext>
            </a:extLst>
          </p:cNvPr>
          <p:cNvSpPr>
            <a:spLocks noGrp="1"/>
          </p:cNvSpPr>
          <p:nvPr>
            <p:ph type="title"/>
          </p:nvPr>
        </p:nvSpPr>
        <p:spPr/>
        <p:txBody>
          <a:bodyPr/>
          <a:lstStyle/>
          <a:p>
            <a:endParaRPr lang="en-DE"/>
          </a:p>
        </p:txBody>
      </p:sp>
      <p:sp>
        <p:nvSpPr>
          <p:cNvPr id="5" name="Text Placeholder 4">
            <a:extLst>
              <a:ext uri="{FF2B5EF4-FFF2-40B4-BE49-F238E27FC236}">
                <a16:creationId xmlns:a16="http://schemas.microsoft.com/office/drawing/2014/main" id="{CF0718C9-B558-4D27-B33F-BF63B739A4BA}"/>
              </a:ext>
            </a:extLst>
          </p:cNvPr>
          <p:cNvSpPr>
            <a:spLocks noGrp="1"/>
          </p:cNvSpPr>
          <p:nvPr>
            <p:ph type="body" sz="quarter" idx="13"/>
          </p:nvPr>
        </p:nvSpPr>
        <p:spPr/>
        <p:txBody>
          <a:bodyPr/>
          <a:lstStyle/>
          <a:p>
            <a:endParaRPr lang="en-DE"/>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69</a:t>
            </a:fld>
            <a:endParaRPr lang="de-DE"/>
          </a:p>
        </p:txBody>
      </p:sp>
      <p:pic>
        <p:nvPicPr>
          <p:cNvPr id="12290" name="Picture 2" descr="https://www.leag.de/fileadmin/_processed_/1/4/csm_Landschaften_Tagebaufunktionsprinzip_7ac839f0a3.jpg"/>
          <p:cNvPicPr>
            <a:picLocks noChangeAspect="1" noChangeArrowheads="1"/>
          </p:cNvPicPr>
          <p:nvPr/>
        </p:nvPicPr>
        <p:blipFill>
          <a:blip r:embed="rId2"/>
          <a:stretch/>
        </p:blipFill>
        <p:spPr bwMode="auto">
          <a:xfrm>
            <a:off x="1191985" y="141480"/>
            <a:ext cx="6760031" cy="4732020"/>
          </a:xfrm>
          <a:prstGeom prst="rect">
            <a:avLst/>
          </a:prstGeom>
          <a:noFill/>
        </p:spPr>
      </p:pic>
      <p:sp>
        <p:nvSpPr>
          <p:cNvPr id="2" name="TextBox 1">
            <a:extLst>
              <a:ext uri="{FF2B5EF4-FFF2-40B4-BE49-F238E27FC236}">
                <a16:creationId xmlns:a16="http://schemas.microsoft.com/office/drawing/2014/main" id="{2C5C3357-0B11-4E9B-A555-DA48FF81CB4A}"/>
              </a:ext>
            </a:extLst>
          </p:cNvPr>
          <p:cNvSpPr txBox="1"/>
          <p:nvPr/>
        </p:nvSpPr>
        <p:spPr bwMode="auto">
          <a:xfrm>
            <a:off x="1193831" y="405629"/>
            <a:ext cx="3378169" cy="461665"/>
          </a:xfrm>
          <a:prstGeom prst="rect">
            <a:avLst/>
          </a:prstGeom>
          <a:solidFill>
            <a:schemeClr val="bg1"/>
          </a:solidFill>
        </p:spPr>
        <p:txBody>
          <a:bodyPr wrap="none" rtlCol="0">
            <a:spAutoFit/>
          </a:bodyPr>
          <a:lstStyle/>
          <a:p>
            <a:r>
              <a:rPr lang="de-DE" b="1" dirty="0" err="1">
                <a:latin typeface="+mn-lt"/>
              </a:rPr>
              <a:t>What</a:t>
            </a:r>
            <a:r>
              <a:rPr lang="de-DE" b="1" dirty="0">
                <a:latin typeface="+mn-lt"/>
              </a:rPr>
              <a:t> </a:t>
            </a:r>
            <a:r>
              <a:rPr lang="de-DE" b="1" dirty="0" err="1">
                <a:latin typeface="+mn-lt"/>
              </a:rPr>
              <a:t>is</a:t>
            </a:r>
            <a:r>
              <a:rPr lang="de-DE" b="1" dirty="0">
                <a:latin typeface="+mn-lt"/>
              </a:rPr>
              <a:t> open </a:t>
            </a:r>
            <a:r>
              <a:rPr lang="de-DE" b="1" dirty="0" err="1">
                <a:latin typeface="+mn-lt"/>
              </a:rPr>
              <a:t>pit</a:t>
            </a:r>
            <a:r>
              <a:rPr lang="de-DE" b="1" dirty="0">
                <a:latin typeface="+mn-lt"/>
              </a:rPr>
              <a:t> </a:t>
            </a:r>
            <a:r>
              <a:rPr lang="de-DE" b="1" dirty="0" err="1">
                <a:latin typeface="+mn-lt"/>
              </a:rPr>
              <a:t>mining</a:t>
            </a:r>
            <a:r>
              <a:rPr lang="de-DE" b="1" dirty="0">
                <a:latin typeface="+mn-lt"/>
              </a:rPr>
              <a:t>?</a:t>
            </a:r>
            <a:endParaRPr lang="en-DE" b="1" dirty="0">
              <a:latin typeface="+mn-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Water</a:t>
            </a:r>
            <a:r>
              <a:rPr lang="de-DE" dirty="0"/>
              <a:t> </a:t>
            </a:r>
            <a:r>
              <a:rPr lang="de-DE" dirty="0" err="1"/>
              <a:t>cycle</a:t>
            </a:r>
            <a:r>
              <a:rPr lang="de-DE" dirty="0"/>
              <a:t>, global</a:t>
            </a:r>
          </a:p>
        </p:txBody>
      </p:sp>
      <p:sp>
        <p:nvSpPr>
          <p:cNvPr id="3" name="Text Placeholder 2">
            <a:extLst>
              <a:ext uri="{FF2B5EF4-FFF2-40B4-BE49-F238E27FC236}">
                <a16:creationId xmlns:a16="http://schemas.microsoft.com/office/drawing/2014/main" id="{1238B667-3509-4B4B-8B01-653C9B9FA383}"/>
              </a:ext>
            </a:extLst>
          </p:cNvPr>
          <p:cNvSpPr>
            <a:spLocks noGrp="1"/>
          </p:cNvSpPr>
          <p:nvPr>
            <p:ph type="body" sz="quarter" idx="13"/>
          </p:nvPr>
        </p:nvSpPr>
        <p:spPr/>
        <p:txBody>
          <a:bodyPr/>
          <a:lstStyle/>
          <a:p>
            <a:endParaRPr lang="en-DE"/>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7</a:t>
            </a:fld>
            <a:endParaRPr lang="de-DE"/>
          </a:p>
        </p:txBody>
      </p:sp>
      <p:pic>
        <p:nvPicPr>
          <p:cNvPr id="5" name="Picture 4"/>
          <p:cNvPicPr>
            <a:picLocks noChangeAspect="1"/>
          </p:cNvPicPr>
          <p:nvPr/>
        </p:nvPicPr>
        <p:blipFill>
          <a:blip r:embed="rId2"/>
          <a:stretch/>
        </p:blipFill>
        <p:spPr bwMode="auto">
          <a:xfrm>
            <a:off x="107503" y="1203598"/>
            <a:ext cx="5452647" cy="3854779"/>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bwMode="auto">
          <a:xfrm>
            <a:off x="5677786" y="4414341"/>
            <a:ext cx="3020519" cy="461665"/>
          </a:xfrm>
          <a:prstGeom prst="rect">
            <a:avLst/>
          </a:prstGeom>
          <a:noFill/>
        </p:spPr>
        <p:txBody>
          <a:bodyPr wrap="square" rtlCol="0">
            <a:spAutoFit/>
          </a:bodyPr>
          <a:lstStyle/>
          <a:p>
            <a:pPr>
              <a:defRPr/>
            </a:pPr>
            <a:r>
              <a:rPr lang="en-US" sz="1200" dirty="0">
                <a:latin typeface="+mn-lt"/>
              </a:rPr>
              <a:t>The global water cycle. Illustration: GIZ (2020) with data from Trenberth et al. (2011).</a:t>
            </a:r>
            <a:endParaRPr lang="en-GB" sz="1200" dirty="0">
              <a:latin typeface="+mn-lt"/>
              <a:cs typeface="Arial"/>
            </a:endParaRPr>
          </a:p>
        </p:txBody>
      </p:sp>
      <p:sp>
        <p:nvSpPr>
          <p:cNvPr id="8" name="Text Box 4">
            <a:extLst>
              <a:ext uri="{FF2B5EF4-FFF2-40B4-BE49-F238E27FC236}">
                <a16:creationId xmlns:a16="http://schemas.microsoft.com/office/drawing/2014/main" id="{0FA7161A-30DB-4541-ADCF-F36657BCB169}"/>
              </a:ext>
            </a:extLst>
          </p:cNvPr>
          <p:cNvSpPr txBox="1">
            <a:spLocks noChangeArrowheads="1"/>
          </p:cNvSpPr>
          <p:nvPr/>
        </p:nvSpPr>
        <p:spPr bwMode="auto">
          <a:xfrm>
            <a:off x="5808257" y="1275606"/>
            <a:ext cx="2759576" cy="2742108"/>
          </a:xfrm>
          <a:prstGeom prst="rect">
            <a:avLst/>
          </a:prstGeom>
          <a:noFill/>
          <a:ln>
            <a:noFill/>
          </a:ln>
          <a:effec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5pPr>
            <a:lvl6pPr marL="25146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6pPr>
            <a:lvl7pPr marL="29718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7pPr>
            <a:lvl8pPr marL="34290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8pPr>
            <a:lvl9pPr marL="3886200" indent="-228600" defTabSz="449263">
              <a:spcBef>
                <a:spcPts val="0"/>
              </a:spcBef>
              <a:spcAft>
                <a:spcPts val="0"/>
              </a:spcAft>
              <a:buClr>
                <a:srgbClr val="000000"/>
              </a:buClr>
              <a:buSzPct val="100000"/>
              <a:buFont typeface="Times New Roman"/>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ahoma"/>
                <a:cs typeface="Arial"/>
              </a:defRPr>
            </a:lvl9pPr>
          </a:lstStyle>
          <a:p>
            <a:pPr>
              <a:buClrTx/>
              <a:buFontTx/>
              <a:buNone/>
              <a:defRPr/>
            </a:pPr>
            <a:r>
              <a:rPr lang="de-DE" sz="1800" b="1" dirty="0" err="1">
                <a:solidFill>
                  <a:srgbClr val="000000"/>
                </a:solidFill>
                <a:latin typeface="+mn-lt"/>
              </a:rPr>
              <a:t>Water</a:t>
            </a:r>
            <a:r>
              <a:rPr lang="de-DE" sz="1800" b="1" dirty="0">
                <a:solidFill>
                  <a:srgbClr val="000000"/>
                </a:solidFill>
                <a:latin typeface="+mn-lt"/>
              </a:rPr>
              <a:t> </a:t>
            </a:r>
            <a:r>
              <a:rPr lang="de-DE" sz="1800" b="1" dirty="0" err="1">
                <a:solidFill>
                  <a:srgbClr val="000000"/>
                </a:solidFill>
                <a:latin typeface="+mn-lt"/>
              </a:rPr>
              <a:t>reservoirs</a:t>
            </a:r>
            <a:r>
              <a:rPr lang="de-DE" sz="1800" b="1" dirty="0">
                <a:solidFill>
                  <a:srgbClr val="000000"/>
                </a:solidFill>
                <a:latin typeface="+mn-lt"/>
              </a:rPr>
              <a:t> </a:t>
            </a:r>
          </a:p>
          <a:p>
            <a:pPr marL="285750" indent="-285750">
              <a:buClrTx/>
              <a:buFont typeface="Arial" panose="020B0604020202020204" pitchFamily="34" charset="0"/>
              <a:buChar char="•"/>
              <a:defRPr/>
            </a:pPr>
            <a:r>
              <a:rPr lang="de-DE" sz="1800" dirty="0">
                <a:solidFill>
                  <a:srgbClr val="000000"/>
                </a:solidFill>
                <a:latin typeface="+mn-lt"/>
              </a:rPr>
              <a:t>Oceans, </a:t>
            </a:r>
            <a:r>
              <a:rPr lang="de-DE" sz="1800" dirty="0" err="1">
                <a:solidFill>
                  <a:srgbClr val="000000"/>
                </a:solidFill>
                <a:latin typeface="+mn-lt"/>
              </a:rPr>
              <a:t>inland</a:t>
            </a:r>
            <a:r>
              <a:rPr lang="de-DE" sz="1800" dirty="0">
                <a:solidFill>
                  <a:srgbClr val="000000"/>
                </a:solidFill>
                <a:latin typeface="+mn-lt"/>
              </a:rPr>
              <a:t> </a:t>
            </a:r>
            <a:r>
              <a:rPr lang="de-DE" sz="1800" dirty="0" err="1">
                <a:solidFill>
                  <a:srgbClr val="000000"/>
                </a:solidFill>
                <a:latin typeface="+mn-lt"/>
              </a:rPr>
              <a:t>waters</a:t>
            </a:r>
            <a:r>
              <a:rPr lang="de-DE" sz="1800" dirty="0">
                <a:solidFill>
                  <a:srgbClr val="000000"/>
                </a:solidFill>
                <a:latin typeface="+mn-lt"/>
              </a:rPr>
              <a:t>, </a:t>
            </a:r>
            <a:r>
              <a:rPr lang="de-DE" sz="1800" dirty="0" err="1">
                <a:solidFill>
                  <a:srgbClr val="000000"/>
                </a:solidFill>
                <a:latin typeface="+mn-lt"/>
              </a:rPr>
              <a:t>glaciers</a:t>
            </a:r>
            <a:r>
              <a:rPr lang="de-DE" sz="1800" dirty="0">
                <a:solidFill>
                  <a:srgbClr val="000000"/>
                </a:solidFill>
                <a:latin typeface="+mn-lt"/>
              </a:rPr>
              <a:t>, </a:t>
            </a:r>
            <a:r>
              <a:rPr lang="de-DE" sz="1800" dirty="0" err="1">
                <a:solidFill>
                  <a:srgbClr val="000000"/>
                </a:solidFill>
                <a:latin typeface="+mn-lt"/>
              </a:rPr>
              <a:t>groundwater</a:t>
            </a:r>
            <a:r>
              <a:rPr lang="de-DE" sz="1800" dirty="0">
                <a:solidFill>
                  <a:srgbClr val="000000"/>
                </a:solidFill>
                <a:latin typeface="+mn-lt"/>
              </a:rPr>
              <a:t>, </a:t>
            </a:r>
            <a:r>
              <a:rPr lang="de-DE" sz="1800" dirty="0" err="1">
                <a:solidFill>
                  <a:srgbClr val="000000"/>
                </a:solidFill>
                <a:latin typeface="+mn-lt"/>
              </a:rPr>
              <a:t>atmosphere</a:t>
            </a:r>
            <a:r>
              <a:rPr lang="de-DE" sz="1800" dirty="0">
                <a:solidFill>
                  <a:srgbClr val="000000"/>
                </a:solidFill>
                <a:latin typeface="+mn-lt"/>
              </a:rPr>
              <a:t>, </a:t>
            </a:r>
            <a:r>
              <a:rPr lang="de-DE" sz="1800" dirty="0" err="1">
                <a:solidFill>
                  <a:srgbClr val="000000"/>
                </a:solidFill>
                <a:latin typeface="+mn-lt"/>
              </a:rPr>
              <a:t>soil</a:t>
            </a:r>
            <a:r>
              <a:rPr lang="de-DE" sz="1800" dirty="0">
                <a:solidFill>
                  <a:srgbClr val="000000"/>
                </a:solidFill>
                <a:latin typeface="+mn-lt"/>
              </a:rPr>
              <a:t> </a:t>
            </a:r>
            <a:r>
              <a:rPr lang="de-DE" sz="1800" dirty="0" err="1">
                <a:solidFill>
                  <a:srgbClr val="000000"/>
                </a:solidFill>
                <a:latin typeface="+mn-lt"/>
              </a:rPr>
              <a:t>water</a:t>
            </a:r>
            <a:r>
              <a:rPr lang="de-DE" sz="1800" dirty="0">
                <a:solidFill>
                  <a:srgbClr val="000000"/>
                </a:solidFill>
                <a:latin typeface="+mn-lt"/>
              </a:rPr>
              <a:t>, </a:t>
            </a:r>
            <a:r>
              <a:rPr lang="de-DE" sz="1800" dirty="0" err="1">
                <a:solidFill>
                  <a:srgbClr val="000000"/>
                </a:solidFill>
                <a:latin typeface="+mn-lt"/>
              </a:rPr>
              <a:t>organisms</a:t>
            </a:r>
            <a:r>
              <a:rPr lang="de-DE" sz="1800" dirty="0">
                <a:solidFill>
                  <a:srgbClr val="000000"/>
                </a:solidFill>
                <a:latin typeface="+mn-lt"/>
              </a:rPr>
              <a:t> ...</a:t>
            </a:r>
          </a:p>
          <a:p>
            <a:pPr>
              <a:buClrTx/>
              <a:buFontTx/>
              <a:buNone/>
              <a:defRPr/>
            </a:pPr>
            <a:endParaRPr lang="de-DE" sz="1800" b="1" dirty="0">
              <a:solidFill>
                <a:srgbClr val="000000"/>
              </a:solidFill>
              <a:latin typeface="+mn-lt"/>
            </a:endParaRPr>
          </a:p>
          <a:p>
            <a:pPr>
              <a:buClrTx/>
              <a:buFontTx/>
              <a:buNone/>
              <a:defRPr/>
            </a:pPr>
            <a:r>
              <a:rPr lang="de-DE" sz="1800" b="1" dirty="0" err="1">
                <a:solidFill>
                  <a:srgbClr val="000000"/>
                </a:solidFill>
                <a:latin typeface="+mn-lt"/>
              </a:rPr>
              <a:t>Processes</a:t>
            </a:r>
            <a:endParaRPr lang="de-DE" sz="1800" b="1" dirty="0">
              <a:solidFill>
                <a:srgbClr val="000000"/>
              </a:solidFill>
              <a:latin typeface="+mn-lt"/>
            </a:endParaRPr>
          </a:p>
          <a:p>
            <a:pPr marL="285750" indent="-285750">
              <a:buClrTx/>
              <a:buFont typeface="Arial" panose="020B0604020202020204" pitchFamily="34" charset="0"/>
              <a:buChar char="•"/>
              <a:defRPr/>
            </a:pPr>
            <a:r>
              <a:rPr lang="de-DE" sz="1800" dirty="0" err="1">
                <a:solidFill>
                  <a:srgbClr val="000000"/>
                </a:solidFill>
                <a:latin typeface="+mn-lt"/>
              </a:rPr>
              <a:t>Precipitation</a:t>
            </a:r>
            <a:r>
              <a:rPr lang="de-DE" sz="1800" dirty="0">
                <a:solidFill>
                  <a:srgbClr val="000000"/>
                </a:solidFill>
                <a:latin typeface="+mn-lt"/>
              </a:rPr>
              <a:t>,</a:t>
            </a:r>
          </a:p>
          <a:p>
            <a:pPr marL="285750" indent="-285750">
              <a:buClrTx/>
              <a:buFont typeface="Arial" panose="020B0604020202020204" pitchFamily="34" charset="0"/>
              <a:buChar char="•"/>
              <a:defRPr/>
            </a:pPr>
            <a:r>
              <a:rPr lang="de-DE" sz="1800" dirty="0" err="1">
                <a:solidFill>
                  <a:srgbClr val="000000"/>
                </a:solidFill>
                <a:latin typeface="+mn-lt"/>
              </a:rPr>
              <a:t>evaporation</a:t>
            </a:r>
            <a:r>
              <a:rPr lang="de-DE" sz="1800" dirty="0">
                <a:solidFill>
                  <a:srgbClr val="000000"/>
                </a:solidFill>
                <a:latin typeface="+mn-lt"/>
              </a:rPr>
              <a:t>,</a:t>
            </a:r>
          </a:p>
          <a:p>
            <a:pPr marL="285750" indent="-285750">
              <a:buClrTx/>
              <a:buFont typeface="Arial" panose="020B0604020202020204" pitchFamily="34" charset="0"/>
              <a:buChar char="•"/>
              <a:defRPr/>
            </a:pPr>
            <a:r>
              <a:rPr lang="de-DE" sz="1800" dirty="0" err="1">
                <a:solidFill>
                  <a:srgbClr val="000000"/>
                </a:solidFill>
                <a:latin typeface="+mn-lt"/>
              </a:rPr>
              <a:t>seepage</a:t>
            </a:r>
            <a:r>
              <a:rPr lang="de-DE" sz="1800" dirty="0">
                <a:solidFill>
                  <a:srgbClr val="000000"/>
                </a:solidFill>
                <a:latin typeface="+mn-lt"/>
              </a:rPr>
              <a:t>, </a:t>
            </a:r>
          </a:p>
          <a:p>
            <a:pPr marL="285750" indent="-285750">
              <a:buClrTx/>
              <a:buFont typeface="Arial" panose="020B0604020202020204" pitchFamily="34" charset="0"/>
              <a:buChar char="•"/>
              <a:defRPr/>
            </a:pPr>
            <a:r>
              <a:rPr lang="de-DE" sz="1800" dirty="0" err="1">
                <a:solidFill>
                  <a:srgbClr val="000000"/>
                </a:solidFill>
                <a:latin typeface="+mn-lt"/>
              </a:rPr>
              <a:t>Runoff</a:t>
            </a:r>
            <a:endParaRPr sz="28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normAutofit/>
          </a:bodyPr>
          <a:lstStyle/>
          <a:p>
            <a:pPr>
              <a:defRPr/>
            </a:pPr>
            <a:r>
              <a:rPr lang="de-DE" dirty="0"/>
              <a:t>Brown </a:t>
            </a:r>
            <a:r>
              <a:rPr lang="de-DE" dirty="0" err="1"/>
              <a:t>coal</a:t>
            </a:r>
            <a:r>
              <a:rPr lang="de-DE" dirty="0"/>
              <a:t> </a:t>
            </a:r>
            <a:r>
              <a:rPr lang="de-DE" dirty="0" err="1"/>
              <a:t>mining</a:t>
            </a:r>
            <a:r>
              <a:rPr lang="de-DE" dirty="0"/>
              <a:t> in Germany </a:t>
            </a:r>
            <a:endParaRPr lang="en-US" sz="3200"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70</a:t>
            </a:fld>
            <a:endParaRPr lang="de-DE"/>
          </a:p>
        </p:txBody>
      </p:sp>
      <p:pic>
        <p:nvPicPr>
          <p:cNvPr id="5" name="Picture 7" descr="braunkohlereviere_brd"/>
          <p:cNvPicPr>
            <a:picLocks noChangeAspect="1" noChangeArrowheads="1"/>
          </p:cNvPicPr>
          <p:nvPr/>
        </p:nvPicPr>
        <p:blipFill>
          <a:blip r:embed="rId2"/>
          <a:srcRect l="3491" t="4878" r="3272" b="7317"/>
          <a:stretch/>
        </p:blipFill>
        <p:spPr bwMode="auto">
          <a:xfrm>
            <a:off x="4860032" y="1336705"/>
            <a:ext cx="2792888" cy="3763618"/>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9F385B51-B0B8-43E3-808A-6F97E0CBB5E8}"/>
              </a:ext>
            </a:extLst>
          </p:cNvPr>
          <p:cNvSpPr txBox="1"/>
          <p:nvPr/>
        </p:nvSpPr>
        <p:spPr bwMode="auto">
          <a:xfrm>
            <a:off x="179511" y="1491630"/>
            <a:ext cx="3960441" cy="1323439"/>
          </a:xfrm>
          <a:prstGeom prst="rect">
            <a:avLst/>
          </a:prstGeom>
          <a:noFill/>
        </p:spPr>
        <p:txBody>
          <a:bodyPr wrap="square" rtlCol="0">
            <a:spAutoFit/>
          </a:bodyPr>
          <a:lstStyle/>
          <a:p>
            <a:pPr marL="342900" indent="-342900">
              <a:buFont typeface="Arial" panose="020B0604020202020204" pitchFamily="34" charset="0"/>
              <a:buChar char="•"/>
            </a:pPr>
            <a:r>
              <a:rPr lang="de-DE" sz="2000" dirty="0">
                <a:latin typeface="+mn-lt"/>
              </a:rPr>
              <a:t>Most </a:t>
            </a:r>
            <a:r>
              <a:rPr lang="de-DE" sz="2000" dirty="0" err="1">
                <a:latin typeface="+mn-lt"/>
              </a:rPr>
              <a:t>of</a:t>
            </a:r>
            <a:r>
              <a:rPr lang="de-DE" sz="2000" dirty="0">
                <a:latin typeface="+mn-lt"/>
              </a:rPr>
              <a:t> </a:t>
            </a:r>
            <a:r>
              <a:rPr lang="de-DE" sz="2000" dirty="0" err="1">
                <a:latin typeface="+mn-lt"/>
              </a:rPr>
              <a:t>them</a:t>
            </a:r>
            <a:r>
              <a:rPr lang="de-DE" sz="2000" dirty="0">
                <a:latin typeface="+mn-lt"/>
              </a:rPr>
              <a:t> </a:t>
            </a:r>
            <a:r>
              <a:rPr lang="de-DE" sz="2000" dirty="0" err="1">
                <a:latin typeface="+mn-lt"/>
              </a:rPr>
              <a:t>are</a:t>
            </a:r>
            <a:r>
              <a:rPr lang="de-DE" sz="2000" dirty="0">
                <a:latin typeface="+mn-lt"/>
              </a:rPr>
              <a:t> in East Germany </a:t>
            </a:r>
          </a:p>
          <a:p>
            <a:pPr marL="342900" indent="-342900">
              <a:buFont typeface="Arial" panose="020B0604020202020204" pitchFamily="34" charset="0"/>
              <a:buChar char="•"/>
            </a:pPr>
            <a:r>
              <a:rPr lang="de-DE" sz="2000" dirty="0" err="1">
                <a:latin typeface="+mn-lt"/>
              </a:rPr>
              <a:t>Some</a:t>
            </a:r>
            <a:r>
              <a:rPr lang="de-DE" sz="2000" dirty="0">
                <a:latin typeface="+mn-lt"/>
              </a:rPr>
              <a:t> in West Germany (e.g. Hambach)</a:t>
            </a:r>
            <a:endParaRPr lang="en-DE" sz="2000" dirty="0">
              <a:latin typeface="+mn-lt"/>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Overview</a:t>
            </a:r>
            <a:r>
              <a:rPr lang="de-DE" dirty="0"/>
              <a:t> </a:t>
            </a:r>
            <a:r>
              <a:rPr lang="de-DE" dirty="0" err="1"/>
              <a:t>of</a:t>
            </a:r>
            <a:r>
              <a:rPr lang="de-DE" dirty="0"/>
              <a:t> Lausitz </a:t>
            </a:r>
            <a:r>
              <a:rPr lang="de-DE" dirty="0" err="1"/>
              <a:t>mining</a:t>
            </a:r>
            <a:r>
              <a:rPr lang="de-DE" dirty="0"/>
              <a:t> </a:t>
            </a:r>
            <a:r>
              <a:rPr lang="de-DE" dirty="0" err="1"/>
              <a:t>district</a:t>
            </a:r>
            <a:endParaRPr lang="en-US" dirty="0"/>
          </a:p>
        </p:txBody>
      </p:sp>
      <p:sp>
        <p:nvSpPr>
          <p:cNvPr id="4" name="Slide Number Placeholder 3"/>
          <p:cNvSpPr>
            <a:spLocks noGrp="1"/>
          </p:cNvSpPr>
          <p:nvPr>
            <p:ph type="sldNum" sz="quarter" idx="16"/>
          </p:nvPr>
        </p:nvSpPr>
        <p:spPr bwMode="auto"/>
        <p:txBody>
          <a:bodyPr/>
          <a:lstStyle/>
          <a:p>
            <a:pPr>
              <a:defRPr/>
            </a:pPr>
            <a:r>
              <a:rPr lang="de-DE">
                <a:latin typeface="+mn-lt"/>
              </a:rPr>
              <a:t>Seite </a:t>
            </a:r>
            <a:fld id="{959D87B1-1F1C-4319-8EA1-6710C33C6049}" type="slidenum">
              <a:rPr lang="de-DE">
                <a:latin typeface="+mn-lt"/>
              </a:rPr>
              <a:t>71</a:t>
            </a:fld>
            <a:endParaRPr lang="de-DE">
              <a:latin typeface="+mn-lt"/>
            </a:endParaRPr>
          </a:p>
        </p:txBody>
      </p:sp>
      <p:pic>
        <p:nvPicPr>
          <p:cNvPr id="6" name="Picture 5"/>
          <p:cNvPicPr>
            <a:picLocks noChangeAspect="1"/>
          </p:cNvPicPr>
          <p:nvPr/>
        </p:nvPicPr>
        <p:blipFill>
          <a:blip r:embed="rId2"/>
          <a:stretch/>
        </p:blipFill>
        <p:spPr bwMode="auto">
          <a:xfrm>
            <a:off x="1726093" y="1599643"/>
            <a:ext cx="5356667" cy="3085517"/>
          </a:xfrm>
          <a:prstGeom prst="rect">
            <a:avLst/>
          </a:prstGeom>
        </p:spPr>
      </p:pic>
      <p:sp>
        <p:nvSpPr>
          <p:cNvPr id="7" name="TextBox 6"/>
          <p:cNvSpPr txBox="1"/>
          <p:nvPr/>
        </p:nvSpPr>
        <p:spPr bwMode="auto">
          <a:xfrm>
            <a:off x="6084168" y="1276477"/>
            <a:ext cx="2862318" cy="646331"/>
          </a:xfrm>
          <a:prstGeom prst="rect">
            <a:avLst/>
          </a:prstGeom>
          <a:noFill/>
        </p:spPr>
        <p:txBody>
          <a:bodyPr wrap="square" rtlCol="0">
            <a:spAutoFit/>
          </a:bodyPr>
          <a:lstStyle/>
          <a:p>
            <a:pPr>
              <a:defRPr/>
            </a:pPr>
            <a:r>
              <a:rPr lang="de-DE" sz="1800" dirty="0">
                <a:latin typeface="+mn-lt"/>
                <a:cs typeface="Arial"/>
              </a:rPr>
              <a:t>Gauge Große Tränke – </a:t>
            </a:r>
            <a:r>
              <a:rPr lang="de-DE" sz="1800" dirty="0" err="1">
                <a:latin typeface="+mn-lt"/>
                <a:cs typeface="Arial"/>
              </a:rPr>
              <a:t>Inflow</a:t>
            </a:r>
            <a:r>
              <a:rPr lang="de-DE" sz="1800" dirty="0">
                <a:latin typeface="+mn-lt"/>
                <a:cs typeface="Arial"/>
              </a:rPr>
              <a:t> </a:t>
            </a:r>
            <a:r>
              <a:rPr lang="de-DE" sz="1800" dirty="0" err="1">
                <a:latin typeface="+mn-lt"/>
                <a:cs typeface="Arial"/>
              </a:rPr>
              <a:t>to</a:t>
            </a:r>
            <a:r>
              <a:rPr lang="de-DE" sz="1800" dirty="0">
                <a:latin typeface="+mn-lt"/>
                <a:cs typeface="Arial"/>
              </a:rPr>
              <a:t> Berlin</a:t>
            </a:r>
            <a:endParaRPr lang="en-US" sz="1800" dirty="0">
              <a:latin typeface="+mn-lt"/>
              <a:cs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dirty="0"/>
              <a:t>Lusatian mining district - key figures</a:t>
            </a:r>
          </a:p>
        </p:txBody>
      </p:sp>
      <p:sp>
        <p:nvSpPr>
          <p:cNvPr id="3" name="Text Placeholder 2"/>
          <p:cNvSpPr>
            <a:spLocks noGrp="1"/>
          </p:cNvSpPr>
          <p:nvPr>
            <p:ph type="body" sz="quarter" idx="13"/>
          </p:nvPr>
        </p:nvSpPr>
        <p:spPr bwMode="auto">
          <a:xfrm>
            <a:off x="512047" y="1347613"/>
            <a:ext cx="7886700" cy="3471471"/>
          </a:xfrm>
        </p:spPr>
        <p:txBody>
          <a:bodyPr>
            <a:normAutofit/>
          </a:bodyPr>
          <a:lstStyle/>
          <a:p>
            <a:pPr>
              <a:defRPr/>
            </a:pPr>
            <a:r>
              <a:rPr lang="en-US" sz="2000" dirty="0">
                <a:latin typeface="+mn-lt"/>
              </a:rPr>
              <a:t>Ratio coal to water = 1:6 (For 1 million </a:t>
            </a:r>
            <a:r>
              <a:rPr lang="en-US" sz="2000" dirty="0" err="1">
                <a:latin typeface="+mn-lt"/>
              </a:rPr>
              <a:t>tonnes</a:t>
            </a:r>
            <a:r>
              <a:rPr lang="en-US" sz="2000" dirty="0">
                <a:latin typeface="+mn-lt"/>
              </a:rPr>
              <a:t> of raw coal ~ 6-7 million m³ of water extraction) </a:t>
            </a:r>
          </a:p>
          <a:p>
            <a:pPr>
              <a:defRPr/>
            </a:pPr>
            <a:r>
              <a:rPr lang="en-US" sz="2000" dirty="0">
                <a:latin typeface="+mn-lt"/>
              </a:rPr>
              <a:t>Landscape consumption per million </a:t>
            </a:r>
            <a:r>
              <a:rPr lang="en-US" sz="2000" dirty="0" err="1">
                <a:latin typeface="+mn-lt"/>
              </a:rPr>
              <a:t>tonnes</a:t>
            </a:r>
            <a:r>
              <a:rPr lang="en-US" sz="2000" dirty="0">
                <a:latin typeface="+mn-lt"/>
              </a:rPr>
              <a:t> of coal = 10 ha</a:t>
            </a:r>
          </a:p>
          <a:p>
            <a:pPr>
              <a:defRPr/>
            </a:pPr>
            <a:r>
              <a:rPr lang="en-US" sz="2000" dirty="0">
                <a:latin typeface="+mn-lt"/>
              </a:rPr>
              <a:t>Groundwater drawdown: 1-70 m below normal level</a:t>
            </a:r>
          </a:p>
          <a:p>
            <a:pPr>
              <a:defRPr/>
            </a:pPr>
            <a:r>
              <a:rPr lang="en-US" sz="2000" dirty="0">
                <a:latin typeface="+mn-lt"/>
              </a:rPr>
              <a:t>Groundwater drawdown catchment (1989) 2,100 km² ( area of the federal state of Saarland)</a:t>
            </a:r>
          </a:p>
          <a:p>
            <a:pPr>
              <a:defRPr/>
            </a:pPr>
            <a:r>
              <a:rPr lang="en-US" sz="2000" dirty="0">
                <a:latin typeface="+mn-lt"/>
              </a:rPr>
              <a:t>Groundwater deficit (1989) 13 billion m³ </a:t>
            </a:r>
            <a:br>
              <a:rPr lang="en-US" sz="2000" dirty="0">
                <a:latin typeface="+mn-lt"/>
              </a:rPr>
            </a:br>
            <a:r>
              <a:rPr lang="en-US" sz="2000" dirty="0">
                <a:latin typeface="+mn-lt"/>
              </a:rPr>
              <a:t>- Pore space 9 billion m³</a:t>
            </a:r>
            <a:br>
              <a:rPr lang="en-US" sz="2000" dirty="0">
                <a:latin typeface="+mn-lt"/>
              </a:rPr>
            </a:br>
            <a:r>
              <a:rPr lang="en-US" sz="2000" dirty="0">
                <a:latin typeface="+mn-lt"/>
              </a:rPr>
              <a:t>- Backfilling of open-cast mining holes 4 billion m³</a:t>
            </a:r>
          </a:p>
          <a:p>
            <a:pPr marL="0" indent="0">
              <a:buNone/>
              <a:defRPr/>
            </a:pPr>
            <a:endParaRPr lang="de-DE" sz="2000" dirty="0">
              <a:latin typeface="+mn-lt"/>
            </a:endParaRP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72</a:t>
            </a:fld>
            <a:endParaRPr lang="de-DE"/>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3CAD9-9736-4630-BE5C-F1AF0D16C8FE}"/>
              </a:ext>
            </a:extLst>
          </p:cNvPr>
          <p:cNvSpPr>
            <a:spLocks noGrp="1"/>
          </p:cNvSpPr>
          <p:nvPr>
            <p:ph type="title"/>
          </p:nvPr>
        </p:nvSpPr>
        <p:spPr/>
        <p:txBody>
          <a:bodyPr/>
          <a:lstStyle/>
          <a:p>
            <a:r>
              <a:rPr lang="de-DE" dirty="0" err="1"/>
              <a:t>Number</a:t>
            </a:r>
            <a:r>
              <a:rPr lang="de-DE" dirty="0"/>
              <a:t> </a:t>
            </a:r>
            <a:r>
              <a:rPr lang="de-DE" dirty="0" err="1"/>
              <a:t>of</a:t>
            </a:r>
            <a:r>
              <a:rPr lang="de-DE" dirty="0"/>
              <a:t> </a:t>
            </a:r>
            <a:r>
              <a:rPr lang="de-DE" dirty="0" err="1"/>
              <a:t>village</a:t>
            </a:r>
            <a:r>
              <a:rPr lang="de-DE" dirty="0"/>
              <a:t> </a:t>
            </a:r>
            <a:r>
              <a:rPr lang="de-DE" dirty="0" err="1"/>
              <a:t>destroyed</a:t>
            </a:r>
            <a:endParaRPr lang="en-DE" dirty="0"/>
          </a:p>
        </p:txBody>
      </p:sp>
      <p:sp>
        <p:nvSpPr>
          <p:cNvPr id="4" name="Slide Number Placeholder 3">
            <a:extLst>
              <a:ext uri="{FF2B5EF4-FFF2-40B4-BE49-F238E27FC236}">
                <a16:creationId xmlns:a16="http://schemas.microsoft.com/office/drawing/2014/main" id="{7A7CEC72-6CC3-4D85-82CC-FEDFA33CECE1}"/>
              </a:ext>
            </a:extLst>
          </p:cNvPr>
          <p:cNvSpPr>
            <a:spLocks noGrp="1"/>
          </p:cNvSpPr>
          <p:nvPr>
            <p:ph type="sldNum" sz="quarter" idx="16"/>
          </p:nvPr>
        </p:nvSpPr>
        <p:spPr/>
        <p:txBody>
          <a:bodyPr/>
          <a:lstStyle/>
          <a:p>
            <a:pPr>
              <a:defRPr/>
            </a:pPr>
            <a:r>
              <a:rPr lang="de-DE"/>
              <a:t>Seite </a:t>
            </a:r>
            <a:fld id="{959D87B1-1F1C-4319-8EA1-6710C33C6049}" type="slidenum">
              <a:rPr lang="de-DE" smtClean="0"/>
              <a:t>73</a:t>
            </a:fld>
            <a:endParaRPr lang="de-DE"/>
          </a:p>
        </p:txBody>
      </p:sp>
      <p:pic>
        <p:nvPicPr>
          <p:cNvPr id="6" name="Graphic 5">
            <a:extLst>
              <a:ext uri="{FF2B5EF4-FFF2-40B4-BE49-F238E27FC236}">
                <a16:creationId xmlns:a16="http://schemas.microsoft.com/office/drawing/2014/main" id="{4FAC16D8-A6AD-48BF-BF8A-76D493B884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50267" y="699542"/>
            <a:ext cx="3764810" cy="3988984"/>
          </a:xfrm>
          <a:prstGeom prst="rect">
            <a:avLst/>
          </a:prstGeom>
        </p:spPr>
      </p:pic>
      <p:pic>
        <p:nvPicPr>
          <p:cNvPr id="8" name="Picture 7">
            <a:extLst>
              <a:ext uri="{FF2B5EF4-FFF2-40B4-BE49-F238E27FC236}">
                <a16:creationId xmlns:a16="http://schemas.microsoft.com/office/drawing/2014/main" id="{EEC72627-B3DE-4CFF-8AF7-B46C9A8753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169" y="1635646"/>
            <a:ext cx="4541254" cy="2088232"/>
          </a:xfrm>
          <a:prstGeom prst="rect">
            <a:avLst/>
          </a:prstGeom>
        </p:spPr>
      </p:pic>
    </p:spTree>
    <p:extLst>
      <p:ext uri="{BB962C8B-B14F-4D97-AF65-F5344CB8AC3E}">
        <p14:creationId xmlns:p14="http://schemas.microsoft.com/office/powerpoint/2010/main" val="39385402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normAutofit/>
          </a:bodyPr>
          <a:lstStyle/>
          <a:p>
            <a:pPr>
              <a:defRPr/>
            </a:pPr>
            <a:r>
              <a:rPr lang="en-US" dirty="0"/>
              <a:t>Effects of lignite mining on the soil and water balance</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74</a:t>
            </a:fld>
            <a:endParaRPr lang="de-DE"/>
          </a:p>
        </p:txBody>
      </p:sp>
      <p:pic>
        <p:nvPicPr>
          <p:cNvPr id="9220" name="Picture 4" descr="https://www.weiterdenken.de/sites/default/files/styles/var_larger/public/2021-02/kohleatlas_sachsen_2020_grafik_9.jpg?itok=qPDphkSI"/>
          <p:cNvPicPr>
            <a:picLocks noChangeAspect="1" noChangeArrowheads="1"/>
          </p:cNvPicPr>
          <p:nvPr/>
        </p:nvPicPr>
        <p:blipFill>
          <a:blip r:embed="rId2"/>
          <a:srcRect l="4014" t="11963" r="50219"/>
          <a:stretch/>
        </p:blipFill>
        <p:spPr bwMode="auto">
          <a:xfrm>
            <a:off x="4517750" y="1289377"/>
            <a:ext cx="2907627" cy="3786737"/>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C7FAA8F8-895B-42DE-8A60-E8FF08A84516}"/>
              </a:ext>
            </a:extLst>
          </p:cNvPr>
          <p:cNvSpPr txBox="1"/>
          <p:nvPr/>
        </p:nvSpPr>
        <p:spPr bwMode="auto">
          <a:xfrm>
            <a:off x="179511" y="1491630"/>
            <a:ext cx="3960441" cy="1938992"/>
          </a:xfrm>
          <a:prstGeom prst="rect">
            <a:avLst/>
          </a:prstGeom>
          <a:noFill/>
        </p:spPr>
        <p:txBody>
          <a:bodyPr wrap="square" rtlCol="0">
            <a:spAutoFit/>
          </a:bodyPr>
          <a:lstStyle/>
          <a:p>
            <a:pPr marL="342900" indent="-342900">
              <a:buFont typeface="Arial" panose="020B0604020202020204" pitchFamily="34" charset="0"/>
              <a:buChar char="•"/>
            </a:pPr>
            <a:r>
              <a:rPr lang="de-DE" sz="2000" dirty="0" err="1">
                <a:latin typeface="+mn-lt"/>
              </a:rPr>
              <a:t>Huge</a:t>
            </a:r>
            <a:r>
              <a:rPr lang="de-DE" sz="2000" dirty="0">
                <a:latin typeface="+mn-lt"/>
              </a:rPr>
              <a:t> open </a:t>
            </a:r>
            <a:r>
              <a:rPr lang="de-DE" sz="2000" dirty="0" err="1">
                <a:latin typeface="+mn-lt"/>
              </a:rPr>
              <a:t>pits</a:t>
            </a:r>
            <a:endParaRPr lang="de-DE" sz="2000" dirty="0">
              <a:latin typeface="+mn-lt"/>
            </a:endParaRPr>
          </a:p>
          <a:p>
            <a:pPr marL="342900" indent="-342900">
              <a:buFont typeface="Arial" panose="020B0604020202020204" pitchFamily="34" charset="0"/>
              <a:buChar char="•"/>
            </a:pPr>
            <a:r>
              <a:rPr lang="de-DE" sz="2000" dirty="0">
                <a:latin typeface="+mn-lt"/>
              </a:rPr>
              <a:t>Land and </a:t>
            </a:r>
            <a:r>
              <a:rPr lang="de-DE" sz="2000" dirty="0" err="1">
                <a:latin typeface="+mn-lt"/>
              </a:rPr>
              <a:t>villages</a:t>
            </a:r>
            <a:r>
              <a:rPr lang="de-DE" sz="2000" dirty="0">
                <a:latin typeface="+mn-lt"/>
              </a:rPr>
              <a:t> </a:t>
            </a:r>
            <a:r>
              <a:rPr lang="de-DE" sz="2000" dirty="0" err="1">
                <a:latin typeface="+mn-lt"/>
              </a:rPr>
              <a:t>destroyed</a:t>
            </a:r>
            <a:r>
              <a:rPr lang="de-DE" sz="2000" dirty="0">
                <a:latin typeface="+mn-lt"/>
              </a:rPr>
              <a:t> </a:t>
            </a:r>
          </a:p>
          <a:p>
            <a:pPr marL="342900" indent="-342900">
              <a:buFont typeface="Arial" panose="020B0604020202020204" pitchFamily="34" charset="0"/>
              <a:buChar char="•"/>
            </a:pPr>
            <a:r>
              <a:rPr lang="de-DE" sz="2000" dirty="0" err="1">
                <a:latin typeface="+mn-lt"/>
              </a:rPr>
              <a:t>Withdrawl</a:t>
            </a:r>
            <a:r>
              <a:rPr lang="de-DE" sz="2000" dirty="0">
                <a:latin typeface="+mn-lt"/>
              </a:rPr>
              <a:t> </a:t>
            </a:r>
            <a:r>
              <a:rPr lang="de-DE" sz="2000" dirty="0" err="1">
                <a:latin typeface="+mn-lt"/>
              </a:rPr>
              <a:t>of</a:t>
            </a:r>
            <a:r>
              <a:rPr lang="de-DE" sz="2000" dirty="0">
                <a:latin typeface="+mn-lt"/>
              </a:rPr>
              <a:t> </a:t>
            </a:r>
            <a:r>
              <a:rPr lang="de-DE" sz="2000" dirty="0" err="1">
                <a:latin typeface="+mn-lt"/>
              </a:rPr>
              <a:t>water</a:t>
            </a:r>
            <a:r>
              <a:rPr lang="de-DE" sz="2000" dirty="0">
                <a:latin typeface="+mn-lt"/>
              </a:rPr>
              <a:t>, </a:t>
            </a:r>
            <a:r>
              <a:rPr lang="de-DE" sz="2000" dirty="0" err="1">
                <a:latin typeface="+mn-lt"/>
              </a:rPr>
              <a:t>lowering</a:t>
            </a:r>
            <a:r>
              <a:rPr lang="de-DE" sz="2000" dirty="0">
                <a:latin typeface="+mn-lt"/>
              </a:rPr>
              <a:t> </a:t>
            </a:r>
            <a:r>
              <a:rPr lang="de-DE" sz="2000" dirty="0" err="1">
                <a:latin typeface="+mn-lt"/>
              </a:rPr>
              <a:t>of</a:t>
            </a:r>
            <a:r>
              <a:rPr lang="de-DE" sz="2000" dirty="0">
                <a:latin typeface="+mn-lt"/>
              </a:rPr>
              <a:t> GW </a:t>
            </a:r>
            <a:r>
              <a:rPr lang="de-DE" sz="2000" dirty="0" err="1">
                <a:latin typeface="+mn-lt"/>
              </a:rPr>
              <a:t>table</a:t>
            </a:r>
            <a:endParaRPr lang="de-DE" sz="2000" dirty="0">
              <a:latin typeface="+mn-lt"/>
            </a:endParaRPr>
          </a:p>
          <a:p>
            <a:pPr marL="342900" indent="-342900">
              <a:buFont typeface="Arial" panose="020B0604020202020204" pitchFamily="34" charset="0"/>
              <a:buChar char="•"/>
            </a:pPr>
            <a:r>
              <a:rPr lang="de-DE" sz="2000" dirty="0" err="1">
                <a:latin typeface="+mn-lt"/>
              </a:rPr>
              <a:t>Huge</a:t>
            </a:r>
            <a:r>
              <a:rPr lang="de-DE" sz="2000" dirty="0">
                <a:latin typeface="+mn-lt"/>
              </a:rPr>
              <a:t> </a:t>
            </a:r>
            <a:r>
              <a:rPr lang="de-DE" sz="2000" dirty="0" err="1">
                <a:latin typeface="+mn-lt"/>
              </a:rPr>
              <a:t>impacts</a:t>
            </a:r>
            <a:r>
              <a:rPr lang="de-DE" sz="2000" dirty="0">
                <a:latin typeface="+mn-lt"/>
              </a:rPr>
              <a:t> on </a:t>
            </a:r>
            <a:r>
              <a:rPr lang="de-DE" sz="2000" dirty="0" err="1">
                <a:latin typeface="+mn-lt"/>
              </a:rPr>
              <a:t>hydrology</a:t>
            </a:r>
            <a:r>
              <a:rPr lang="de-DE" sz="2000" dirty="0">
                <a:latin typeface="+mn-lt"/>
              </a:rPr>
              <a:t> and </a:t>
            </a:r>
            <a:r>
              <a:rPr lang="de-DE" sz="2000" dirty="0" err="1">
                <a:latin typeface="+mn-lt"/>
              </a:rPr>
              <a:t>ecology</a:t>
            </a:r>
            <a:r>
              <a:rPr lang="de-DE" sz="2000" dirty="0">
                <a:latin typeface="+mn-lt"/>
              </a:rPr>
              <a:t> </a:t>
            </a:r>
            <a:endParaRPr lang="en-DE" sz="2000" dirty="0">
              <a:latin typeface="+mn-lt"/>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normAutofit/>
          </a:bodyPr>
          <a:lstStyle/>
          <a:p>
            <a:pPr>
              <a:defRPr/>
            </a:pPr>
            <a:r>
              <a:rPr lang="en-US" dirty="0"/>
              <a:t>Effects of lignite mining on the soil and water balance</a:t>
            </a:r>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75</a:t>
            </a:fld>
            <a:endParaRPr lang="de-DE"/>
          </a:p>
        </p:txBody>
      </p:sp>
      <p:pic>
        <p:nvPicPr>
          <p:cNvPr id="9220" name="Picture 4" descr="https://www.weiterdenken.de/sites/default/files/styles/var_larger/public/2021-02/kohleatlas_sachsen_2020_grafik_9.jpg?itok=qPDphkSI"/>
          <p:cNvPicPr>
            <a:picLocks noChangeAspect="1" noChangeArrowheads="1"/>
          </p:cNvPicPr>
          <p:nvPr/>
        </p:nvPicPr>
        <p:blipFill>
          <a:blip r:embed="rId2"/>
          <a:srcRect l="50848" t="11963" r="3299"/>
          <a:stretch/>
        </p:blipFill>
        <p:spPr bwMode="auto">
          <a:xfrm>
            <a:off x="4932040" y="1312859"/>
            <a:ext cx="2894949" cy="376325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EC7254C4-328C-4D1C-B027-47296E3998E3}"/>
              </a:ext>
            </a:extLst>
          </p:cNvPr>
          <p:cNvSpPr txBox="1"/>
          <p:nvPr/>
        </p:nvSpPr>
        <p:spPr bwMode="auto">
          <a:xfrm>
            <a:off x="179511" y="1491630"/>
            <a:ext cx="3960441" cy="1938992"/>
          </a:xfrm>
          <a:prstGeom prst="rect">
            <a:avLst/>
          </a:prstGeom>
          <a:noFill/>
        </p:spPr>
        <p:txBody>
          <a:bodyPr wrap="square" rtlCol="0">
            <a:spAutoFit/>
          </a:bodyPr>
          <a:lstStyle/>
          <a:p>
            <a:pPr marL="342900" indent="-342900">
              <a:buFont typeface="Arial" panose="020B0604020202020204" pitchFamily="34" charset="0"/>
              <a:buChar char="•"/>
            </a:pPr>
            <a:r>
              <a:rPr lang="de-DE" sz="2000" dirty="0">
                <a:latin typeface="+mn-lt"/>
              </a:rPr>
              <a:t>Large </a:t>
            </a:r>
            <a:r>
              <a:rPr lang="de-DE" sz="2000" dirty="0" err="1">
                <a:latin typeface="+mn-lt"/>
              </a:rPr>
              <a:t>water</a:t>
            </a:r>
            <a:r>
              <a:rPr lang="de-DE" sz="2000" dirty="0">
                <a:latin typeface="+mn-lt"/>
              </a:rPr>
              <a:t> </a:t>
            </a:r>
            <a:r>
              <a:rPr lang="de-DE" sz="2000" dirty="0" err="1">
                <a:latin typeface="+mn-lt"/>
              </a:rPr>
              <a:t>demand</a:t>
            </a:r>
            <a:r>
              <a:rPr lang="de-DE" sz="2000" dirty="0">
                <a:latin typeface="+mn-lt"/>
              </a:rPr>
              <a:t> </a:t>
            </a:r>
            <a:r>
              <a:rPr lang="de-DE" sz="2000" dirty="0" err="1">
                <a:latin typeface="+mn-lt"/>
              </a:rPr>
              <a:t>for</a:t>
            </a:r>
            <a:r>
              <a:rPr lang="de-DE" sz="2000" dirty="0">
                <a:latin typeface="+mn-lt"/>
              </a:rPr>
              <a:t> </a:t>
            </a:r>
            <a:r>
              <a:rPr lang="de-DE" sz="2000" dirty="0" err="1">
                <a:latin typeface="+mn-lt"/>
              </a:rPr>
              <a:t>flooding</a:t>
            </a:r>
            <a:r>
              <a:rPr lang="de-DE" sz="2000" dirty="0">
                <a:latin typeface="+mn-lt"/>
              </a:rPr>
              <a:t> </a:t>
            </a:r>
            <a:r>
              <a:rPr lang="de-DE" sz="2000" dirty="0" err="1">
                <a:latin typeface="+mn-lt"/>
              </a:rPr>
              <a:t>of</a:t>
            </a:r>
            <a:r>
              <a:rPr lang="de-DE" sz="2000" dirty="0">
                <a:latin typeface="+mn-lt"/>
              </a:rPr>
              <a:t> </a:t>
            </a:r>
            <a:r>
              <a:rPr lang="de-DE" sz="2000" dirty="0" err="1">
                <a:latin typeface="+mn-lt"/>
              </a:rPr>
              <a:t>pits</a:t>
            </a:r>
            <a:endParaRPr lang="de-DE" sz="2000" dirty="0">
              <a:latin typeface="+mn-lt"/>
            </a:endParaRPr>
          </a:p>
          <a:p>
            <a:pPr marL="342900" indent="-342900">
              <a:buFont typeface="Arial" panose="020B0604020202020204" pitchFamily="34" charset="0"/>
              <a:buChar char="•"/>
            </a:pPr>
            <a:r>
              <a:rPr lang="de-DE" sz="2000" dirty="0" err="1">
                <a:latin typeface="+mn-lt"/>
              </a:rPr>
              <a:t>Groundwater</a:t>
            </a:r>
            <a:r>
              <a:rPr lang="de-DE" sz="2000" dirty="0">
                <a:latin typeface="+mn-lt"/>
              </a:rPr>
              <a:t> </a:t>
            </a:r>
            <a:r>
              <a:rPr lang="de-DE" sz="2000" dirty="0" err="1">
                <a:latin typeface="+mn-lt"/>
              </a:rPr>
              <a:t>passes</a:t>
            </a:r>
            <a:r>
              <a:rPr lang="de-DE" sz="2000" dirty="0">
                <a:latin typeface="+mn-lt"/>
              </a:rPr>
              <a:t> </a:t>
            </a:r>
            <a:r>
              <a:rPr lang="de-DE" sz="2000" dirty="0" err="1">
                <a:latin typeface="+mn-lt"/>
              </a:rPr>
              <a:t>browncoal</a:t>
            </a:r>
            <a:r>
              <a:rPr lang="de-DE" sz="2000" dirty="0">
                <a:latin typeface="+mn-lt"/>
              </a:rPr>
              <a:t> </a:t>
            </a:r>
            <a:r>
              <a:rPr lang="de-DE" sz="2000" dirty="0" err="1">
                <a:latin typeface="+mn-lt"/>
              </a:rPr>
              <a:t>layers</a:t>
            </a:r>
            <a:r>
              <a:rPr lang="de-DE" sz="2000" dirty="0">
                <a:latin typeface="+mn-lt"/>
              </a:rPr>
              <a:t> -&gt;</a:t>
            </a:r>
            <a:br>
              <a:rPr lang="de-DE" sz="2000" dirty="0">
                <a:latin typeface="+mn-lt"/>
              </a:rPr>
            </a:br>
            <a:r>
              <a:rPr lang="de-DE" sz="2000" dirty="0">
                <a:latin typeface="+mn-lt"/>
              </a:rPr>
              <a:t>- </a:t>
            </a:r>
            <a:r>
              <a:rPr lang="de-DE" sz="2000" dirty="0" err="1">
                <a:latin typeface="+mn-lt"/>
              </a:rPr>
              <a:t>Acidification</a:t>
            </a:r>
            <a:r>
              <a:rPr lang="de-DE" sz="2000" dirty="0">
                <a:latin typeface="+mn-lt"/>
              </a:rPr>
              <a:t> </a:t>
            </a:r>
            <a:br>
              <a:rPr lang="de-DE" sz="2000" dirty="0">
                <a:latin typeface="+mn-lt"/>
              </a:rPr>
            </a:br>
            <a:r>
              <a:rPr lang="de-DE" sz="2000" dirty="0">
                <a:latin typeface="+mn-lt"/>
              </a:rPr>
              <a:t>- Iron </a:t>
            </a:r>
            <a:r>
              <a:rPr lang="de-DE" sz="2000" dirty="0" err="1">
                <a:latin typeface="+mn-lt"/>
              </a:rPr>
              <a:t>clogging</a:t>
            </a:r>
            <a:r>
              <a:rPr lang="de-DE" sz="2000" dirty="0">
                <a:latin typeface="+mn-lt"/>
              </a:rPr>
              <a:t> (</a:t>
            </a:r>
            <a:r>
              <a:rPr lang="de-DE" sz="2000" dirty="0" err="1">
                <a:latin typeface="+mn-lt"/>
              </a:rPr>
              <a:t>Verockerung</a:t>
            </a:r>
            <a:r>
              <a:rPr lang="de-DE" sz="2000" dirty="0">
                <a:latin typeface="+mn-lt"/>
              </a:rPr>
              <a:t>)</a:t>
            </a:r>
            <a:endParaRPr lang="en-DE" sz="2000" dirty="0">
              <a:latin typeface="+mn-lt"/>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normAutofit/>
          </a:bodyPr>
          <a:lstStyle/>
          <a:p>
            <a:pPr>
              <a:defRPr/>
            </a:pPr>
            <a:r>
              <a:rPr lang="de-DE" dirty="0"/>
              <a:t> Self-</a:t>
            </a:r>
            <a:r>
              <a:rPr lang="de-DE" dirty="0" err="1"/>
              <a:t>flooding</a:t>
            </a:r>
            <a:r>
              <a:rPr lang="de-DE" dirty="0"/>
              <a:t> </a:t>
            </a:r>
            <a:r>
              <a:rPr lang="de-DE" dirty="0" err="1"/>
              <a:t>with</a:t>
            </a:r>
            <a:r>
              <a:rPr lang="de-DE" dirty="0"/>
              <a:t> </a:t>
            </a:r>
            <a:r>
              <a:rPr lang="de-DE" dirty="0" err="1"/>
              <a:t>groundwater</a:t>
            </a:r>
            <a:r>
              <a:rPr lang="de-DE" dirty="0"/>
              <a:t> (GW)</a:t>
            </a:r>
            <a:endParaRPr lang="en-US"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76</a:t>
            </a:fld>
            <a:endParaRPr lang="de-DE"/>
          </a:p>
        </p:txBody>
      </p:sp>
      <p:grpSp>
        <p:nvGrpSpPr>
          <p:cNvPr id="30" name="Group 29"/>
          <p:cNvGrpSpPr/>
          <p:nvPr/>
        </p:nvGrpSpPr>
        <p:grpSpPr bwMode="auto">
          <a:xfrm>
            <a:off x="1240110" y="1552657"/>
            <a:ext cx="6743700" cy="3028950"/>
            <a:chOff x="129480" y="2070209"/>
            <a:chExt cx="8991600" cy="4038600"/>
          </a:xfrm>
        </p:grpSpPr>
        <p:grpSp>
          <p:nvGrpSpPr>
            <p:cNvPr id="5" name="Group 3"/>
            <p:cNvGrpSpPr/>
            <p:nvPr/>
          </p:nvGrpSpPr>
          <p:grpSpPr bwMode="auto">
            <a:xfrm>
              <a:off x="129480" y="2070209"/>
              <a:ext cx="8991600" cy="4038600"/>
              <a:chOff x="96" y="912"/>
              <a:chExt cx="5664" cy="2544"/>
            </a:xfrm>
          </p:grpSpPr>
          <p:sp>
            <p:nvSpPr>
              <p:cNvPr id="6" name="Rectangle 4"/>
              <p:cNvSpPr>
                <a:spLocks noChangeArrowheads="1"/>
              </p:cNvSpPr>
              <p:nvPr/>
            </p:nvSpPr>
            <p:spPr bwMode="auto">
              <a:xfrm>
                <a:off x="96" y="912"/>
                <a:ext cx="5568" cy="2544"/>
              </a:xfrm>
              <a:prstGeom prst="rect">
                <a:avLst/>
              </a:prstGeom>
              <a:solidFill>
                <a:srgbClr val="FFFFFF"/>
              </a:solidFill>
              <a:ln w="6350">
                <a:solidFill>
                  <a:srgbClr val="000000"/>
                </a:solidFill>
                <a:miter lim="800000"/>
                <a:headEnd/>
                <a:tailEnd/>
              </a:ln>
            </p:spPr>
            <p:txBody>
              <a:bodyPr/>
              <a:lstStyle/>
              <a:p>
                <a:pPr>
                  <a:defRPr/>
                </a:pPr>
                <a:endParaRPr lang="en-US" sz="1800"/>
              </a:p>
            </p:txBody>
          </p:sp>
          <p:sp>
            <p:nvSpPr>
              <p:cNvPr id="7" name="Line 5"/>
              <p:cNvSpPr>
                <a:spLocks noChangeShapeType="1"/>
              </p:cNvSpPr>
              <p:nvPr/>
            </p:nvSpPr>
            <p:spPr bwMode="auto">
              <a:xfrm>
                <a:off x="336" y="1440"/>
                <a:ext cx="1186" cy="78"/>
              </a:xfrm>
              <a:prstGeom prst="line">
                <a:avLst/>
              </a:prstGeom>
              <a:noFill/>
              <a:ln w="25400">
                <a:solidFill>
                  <a:srgbClr val="993300"/>
                </a:solidFill>
                <a:round/>
                <a:headEnd/>
                <a:tailEnd/>
              </a:ln>
            </p:spPr>
            <p:txBody>
              <a:bodyPr/>
              <a:lstStyle/>
              <a:p>
                <a:pPr>
                  <a:defRPr/>
                </a:pPr>
                <a:endParaRPr lang="en-US" sz="1800"/>
              </a:p>
            </p:txBody>
          </p:sp>
          <p:sp>
            <p:nvSpPr>
              <p:cNvPr id="8" name="Line 6"/>
              <p:cNvSpPr>
                <a:spLocks noChangeShapeType="1"/>
              </p:cNvSpPr>
              <p:nvPr/>
            </p:nvSpPr>
            <p:spPr bwMode="auto">
              <a:xfrm>
                <a:off x="1522" y="1516"/>
                <a:ext cx="347" cy="677"/>
              </a:xfrm>
              <a:prstGeom prst="line">
                <a:avLst/>
              </a:prstGeom>
              <a:noFill/>
              <a:ln w="25400">
                <a:solidFill>
                  <a:srgbClr val="993300"/>
                </a:solidFill>
                <a:round/>
                <a:headEnd/>
                <a:tailEnd/>
              </a:ln>
            </p:spPr>
            <p:txBody>
              <a:bodyPr/>
              <a:lstStyle/>
              <a:p>
                <a:pPr>
                  <a:defRPr/>
                </a:pPr>
                <a:endParaRPr lang="en-US" sz="1800"/>
              </a:p>
            </p:txBody>
          </p:sp>
          <p:sp>
            <p:nvSpPr>
              <p:cNvPr id="9" name="Line 7"/>
              <p:cNvSpPr>
                <a:spLocks noChangeShapeType="1"/>
              </p:cNvSpPr>
              <p:nvPr/>
            </p:nvSpPr>
            <p:spPr bwMode="auto">
              <a:xfrm>
                <a:off x="1868" y="2194"/>
                <a:ext cx="208" cy="1"/>
              </a:xfrm>
              <a:prstGeom prst="line">
                <a:avLst/>
              </a:prstGeom>
              <a:noFill/>
              <a:ln w="25400">
                <a:solidFill>
                  <a:srgbClr val="993300"/>
                </a:solidFill>
                <a:round/>
                <a:headEnd/>
                <a:tailEnd/>
              </a:ln>
            </p:spPr>
            <p:txBody>
              <a:bodyPr/>
              <a:lstStyle/>
              <a:p>
                <a:pPr>
                  <a:defRPr/>
                </a:pPr>
                <a:endParaRPr lang="en-US" sz="1800"/>
              </a:p>
            </p:txBody>
          </p:sp>
          <p:sp>
            <p:nvSpPr>
              <p:cNvPr id="10" name="Line 8"/>
              <p:cNvSpPr>
                <a:spLocks noChangeShapeType="1"/>
              </p:cNvSpPr>
              <p:nvPr/>
            </p:nvSpPr>
            <p:spPr bwMode="auto">
              <a:xfrm>
                <a:off x="2077" y="2194"/>
                <a:ext cx="208" cy="451"/>
              </a:xfrm>
              <a:prstGeom prst="line">
                <a:avLst/>
              </a:prstGeom>
              <a:noFill/>
              <a:ln w="25400">
                <a:solidFill>
                  <a:srgbClr val="993300"/>
                </a:solidFill>
                <a:round/>
                <a:headEnd/>
                <a:tailEnd/>
              </a:ln>
            </p:spPr>
            <p:txBody>
              <a:bodyPr/>
              <a:lstStyle/>
              <a:p>
                <a:pPr>
                  <a:defRPr/>
                </a:pPr>
                <a:endParaRPr lang="en-US" sz="1800"/>
              </a:p>
            </p:txBody>
          </p:sp>
          <p:sp>
            <p:nvSpPr>
              <p:cNvPr id="11" name="Line 9"/>
              <p:cNvSpPr>
                <a:spLocks noChangeShapeType="1"/>
              </p:cNvSpPr>
              <p:nvPr/>
            </p:nvSpPr>
            <p:spPr bwMode="auto">
              <a:xfrm flipV="1">
                <a:off x="3396" y="2194"/>
                <a:ext cx="138" cy="451"/>
              </a:xfrm>
              <a:prstGeom prst="line">
                <a:avLst/>
              </a:prstGeom>
              <a:noFill/>
              <a:ln w="25400">
                <a:solidFill>
                  <a:srgbClr val="993300"/>
                </a:solidFill>
                <a:round/>
                <a:headEnd/>
                <a:tailEnd/>
              </a:ln>
            </p:spPr>
            <p:txBody>
              <a:bodyPr/>
              <a:lstStyle/>
              <a:p>
                <a:pPr>
                  <a:defRPr/>
                </a:pPr>
                <a:endParaRPr lang="en-US" sz="1800"/>
              </a:p>
            </p:txBody>
          </p:sp>
          <p:sp>
            <p:nvSpPr>
              <p:cNvPr id="12" name="Line 10"/>
              <p:cNvSpPr>
                <a:spLocks noChangeShapeType="1"/>
              </p:cNvSpPr>
              <p:nvPr/>
            </p:nvSpPr>
            <p:spPr bwMode="auto">
              <a:xfrm flipV="1">
                <a:off x="3673" y="1536"/>
                <a:ext cx="215" cy="658"/>
              </a:xfrm>
              <a:prstGeom prst="line">
                <a:avLst/>
              </a:prstGeom>
              <a:noFill/>
              <a:ln w="25400">
                <a:solidFill>
                  <a:srgbClr val="993300"/>
                </a:solidFill>
                <a:round/>
                <a:headEnd/>
                <a:tailEnd/>
              </a:ln>
            </p:spPr>
            <p:txBody>
              <a:bodyPr/>
              <a:lstStyle/>
              <a:p>
                <a:pPr>
                  <a:defRPr/>
                </a:pPr>
                <a:endParaRPr lang="en-US" sz="1800"/>
              </a:p>
            </p:txBody>
          </p:sp>
          <p:sp>
            <p:nvSpPr>
              <p:cNvPr id="13" name="Line 11"/>
              <p:cNvSpPr>
                <a:spLocks noChangeShapeType="1"/>
              </p:cNvSpPr>
              <p:nvPr/>
            </p:nvSpPr>
            <p:spPr bwMode="auto">
              <a:xfrm>
                <a:off x="3883" y="1543"/>
                <a:ext cx="1092" cy="1"/>
              </a:xfrm>
              <a:prstGeom prst="line">
                <a:avLst/>
              </a:prstGeom>
              <a:noFill/>
              <a:ln w="25400">
                <a:solidFill>
                  <a:srgbClr val="993300"/>
                </a:solidFill>
                <a:round/>
                <a:headEnd/>
                <a:tailEnd/>
              </a:ln>
            </p:spPr>
            <p:txBody>
              <a:bodyPr/>
              <a:lstStyle/>
              <a:p>
                <a:pPr>
                  <a:defRPr/>
                </a:pPr>
                <a:endParaRPr lang="en-US" sz="1800"/>
              </a:p>
            </p:txBody>
          </p:sp>
          <p:sp>
            <p:nvSpPr>
              <p:cNvPr id="14" name="Freeform 12"/>
              <p:cNvSpPr/>
              <p:nvPr/>
            </p:nvSpPr>
            <p:spPr bwMode="auto">
              <a:xfrm>
                <a:off x="432" y="2118"/>
                <a:ext cx="4560" cy="614"/>
              </a:xfrm>
              <a:custGeom>
                <a:avLst/>
                <a:gdLst>
                  <a:gd name="T0" fmla="*/ 0 w 10800"/>
                  <a:gd name="T1" fmla="*/ 180 h 1110"/>
                  <a:gd name="T2" fmla="*/ 1260 w 10800"/>
                  <a:gd name="T3" fmla="*/ 180 h 1110"/>
                  <a:gd name="T4" fmla="*/ 2160 w 10800"/>
                  <a:gd name="T5" fmla="*/ 360 h 1110"/>
                  <a:gd name="T6" fmla="*/ 3240 w 10800"/>
                  <a:gd name="T7" fmla="*/ 900 h 1110"/>
                  <a:gd name="T8" fmla="*/ 4140 w 10800"/>
                  <a:gd name="T9" fmla="*/ 1080 h 1110"/>
                  <a:gd name="T10" fmla="*/ 6300 w 10800"/>
                  <a:gd name="T11" fmla="*/ 1080 h 1110"/>
                  <a:gd name="T12" fmla="*/ 7200 w 10800"/>
                  <a:gd name="T13" fmla="*/ 900 h 1110"/>
                  <a:gd name="T14" fmla="*/ 8100 w 10800"/>
                  <a:gd name="T15" fmla="*/ 540 h 1110"/>
                  <a:gd name="T16" fmla="*/ 9180 w 10800"/>
                  <a:gd name="T17" fmla="*/ 180 h 1110"/>
                  <a:gd name="T18" fmla="*/ 10800 w 10800"/>
                  <a:gd name="T19" fmla="*/ 0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00" h="1110" extrusionOk="0">
                    <a:moveTo>
                      <a:pt x="0" y="180"/>
                    </a:moveTo>
                    <a:cubicBezTo>
                      <a:pt x="450" y="165"/>
                      <a:pt x="900" y="150"/>
                      <a:pt x="1260" y="180"/>
                    </a:cubicBezTo>
                    <a:cubicBezTo>
                      <a:pt x="1620" y="210"/>
                      <a:pt x="1830" y="240"/>
                      <a:pt x="2160" y="360"/>
                    </a:cubicBezTo>
                    <a:cubicBezTo>
                      <a:pt x="2490" y="480"/>
                      <a:pt x="2910" y="780"/>
                      <a:pt x="3240" y="900"/>
                    </a:cubicBezTo>
                    <a:cubicBezTo>
                      <a:pt x="3570" y="1020"/>
                      <a:pt x="3630" y="1050"/>
                      <a:pt x="4140" y="1080"/>
                    </a:cubicBezTo>
                    <a:cubicBezTo>
                      <a:pt x="4650" y="1110"/>
                      <a:pt x="5790" y="1110"/>
                      <a:pt x="6300" y="1080"/>
                    </a:cubicBezTo>
                    <a:cubicBezTo>
                      <a:pt x="6810" y="1050"/>
                      <a:pt x="6900" y="990"/>
                      <a:pt x="7200" y="900"/>
                    </a:cubicBezTo>
                    <a:cubicBezTo>
                      <a:pt x="7500" y="810"/>
                      <a:pt x="7770" y="660"/>
                      <a:pt x="8100" y="540"/>
                    </a:cubicBezTo>
                    <a:cubicBezTo>
                      <a:pt x="8430" y="420"/>
                      <a:pt x="8730" y="270"/>
                      <a:pt x="9180" y="180"/>
                    </a:cubicBezTo>
                    <a:cubicBezTo>
                      <a:pt x="9630" y="90"/>
                      <a:pt x="10530" y="30"/>
                      <a:pt x="10800" y="0"/>
                    </a:cubicBezTo>
                  </a:path>
                </a:pathLst>
              </a:custGeom>
              <a:noFill/>
              <a:ln w="25400">
                <a:solidFill>
                  <a:srgbClr val="3366FF"/>
                </a:solidFill>
                <a:prstDash val="lgDash"/>
                <a:round/>
                <a:headEnd/>
                <a:tailEnd/>
              </a:ln>
            </p:spPr>
            <p:txBody>
              <a:bodyPr/>
              <a:lstStyle/>
              <a:p>
                <a:pPr>
                  <a:defRPr/>
                </a:pPr>
                <a:endParaRPr lang="en-US" sz="1800"/>
              </a:p>
            </p:txBody>
          </p:sp>
          <p:sp>
            <p:nvSpPr>
              <p:cNvPr id="15" name="Freeform 13"/>
              <p:cNvSpPr/>
              <p:nvPr/>
            </p:nvSpPr>
            <p:spPr bwMode="auto">
              <a:xfrm>
                <a:off x="432" y="1818"/>
                <a:ext cx="1367" cy="225"/>
              </a:xfrm>
              <a:custGeom>
                <a:avLst/>
                <a:gdLst>
                  <a:gd name="T0" fmla="*/ 2520 w 2520"/>
                  <a:gd name="T1" fmla="*/ 210 h 210"/>
                  <a:gd name="T2" fmla="*/ 1440 w 2520"/>
                  <a:gd name="T3" fmla="*/ 30 h 210"/>
                  <a:gd name="T4" fmla="*/ 0 w 2520"/>
                  <a:gd name="T5" fmla="*/ 30 h 210"/>
                </a:gdLst>
                <a:ahLst/>
                <a:cxnLst>
                  <a:cxn ang="0">
                    <a:pos x="T0" y="T1"/>
                  </a:cxn>
                  <a:cxn ang="0">
                    <a:pos x="T2" y="T3"/>
                  </a:cxn>
                  <a:cxn ang="0">
                    <a:pos x="T4" y="T5"/>
                  </a:cxn>
                </a:cxnLst>
                <a:rect l="0" t="0" r="r" b="b"/>
                <a:pathLst>
                  <a:path w="2520" h="210" extrusionOk="0">
                    <a:moveTo>
                      <a:pt x="2520" y="210"/>
                    </a:moveTo>
                    <a:cubicBezTo>
                      <a:pt x="2190" y="135"/>
                      <a:pt x="1860" y="60"/>
                      <a:pt x="1440" y="30"/>
                    </a:cubicBezTo>
                    <a:cubicBezTo>
                      <a:pt x="1020" y="0"/>
                      <a:pt x="240" y="30"/>
                      <a:pt x="0" y="30"/>
                    </a:cubicBezTo>
                  </a:path>
                </a:pathLst>
              </a:custGeom>
              <a:noFill/>
              <a:ln w="25400">
                <a:solidFill>
                  <a:srgbClr val="3366FF"/>
                </a:solidFill>
                <a:prstDash val="sysDot"/>
                <a:round/>
                <a:headEnd/>
                <a:tailEnd/>
              </a:ln>
            </p:spPr>
            <p:txBody>
              <a:bodyPr/>
              <a:lstStyle/>
              <a:p>
                <a:pPr>
                  <a:defRPr/>
                </a:pPr>
                <a:endParaRPr lang="en-US" sz="1800"/>
              </a:p>
            </p:txBody>
          </p:sp>
          <p:sp>
            <p:nvSpPr>
              <p:cNvPr id="16" name="Freeform 14"/>
              <p:cNvSpPr/>
              <p:nvPr/>
            </p:nvSpPr>
            <p:spPr bwMode="auto">
              <a:xfrm>
                <a:off x="3742" y="1792"/>
                <a:ext cx="1249" cy="251"/>
              </a:xfrm>
              <a:custGeom>
                <a:avLst/>
                <a:gdLst>
                  <a:gd name="T0" fmla="*/ 0 w 3240"/>
                  <a:gd name="T1" fmla="*/ 600 h 600"/>
                  <a:gd name="T2" fmla="*/ 900 w 3240"/>
                  <a:gd name="T3" fmla="*/ 420 h 600"/>
                  <a:gd name="T4" fmla="*/ 1800 w 3240"/>
                  <a:gd name="T5" fmla="*/ 60 h 600"/>
                  <a:gd name="T6" fmla="*/ 3240 w 3240"/>
                  <a:gd name="T7" fmla="*/ 60 h 600"/>
                </a:gdLst>
                <a:ahLst/>
                <a:cxnLst>
                  <a:cxn ang="0">
                    <a:pos x="T0" y="T1"/>
                  </a:cxn>
                  <a:cxn ang="0">
                    <a:pos x="T2" y="T3"/>
                  </a:cxn>
                  <a:cxn ang="0">
                    <a:pos x="T4" y="T5"/>
                  </a:cxn>
                  <a:cxn ang="0">
                    <a:pos x="T6" y="T7"/>
                  </a:cxn>
                </a:cxnLst>
                <a:rect l="0" t="0" r="r" b="b"/>
                <a:pathLst>
                  <a:path w="3240" h="600" extrusionOk="0">
                    <a:moveTo>
                      <a:pt x="0" y="600"/>
                    </a:moveTo>
                    <a:cubicBezTo>
                      <a:pt x="300" y="555"/>
                      <a:pt x="600" y="510"/>
                      <a:pt x="900" y="420"/>
                    </a:cubicBezTo>
                    <a:cubicBezTo>
                      <a:pt x="1200" y="330"/>
                      <a:pt x="1410" y="120"/>
                      <a:pt x="1800" y="60"/>
                    </a:cubicBezTo>
                    <a:cubicBezTo>
                      <a:pt x="2190" y="0"/>
                      <a:pt x="2715" y="30"/>
                      <a:pt x="3240" y="60"/>
                    </a:cubicBezTo>
                  </a:path>
                </a:pathLst>
              </a:custGeom>
              <a:noFill/>
              <a:ln w="25400">
                <a:solidFill>
                  <a:srgbClr val="3366FF"/>
                </a:solidFill>
                <a:prstDash val="sysDot"/>
                <a:round/>
                <a:headEnd/>
                <a:tailEnd/>
              </a:ln>
            </p:spPr>
            <p:txBody>
              <a:bodyPr/>
              <a:lstStyle/>
              <a:p>
                <a:pPr>
                  <a:defRPr/>
                </a:pPr>
                <a:endParaRPr lang="en-US" sz="1800"/>
              </a:p>
            </p:txBody>
          </p:sp>
          <p:sp>
            <p:nvSpPr>
              <p:cNvPr id="17" name="Text Box 15"/>
              <p:cNvSpPr txBox="1">
                <a:spLocks noChangeArrowheads="1"/>
              </p:cNvSpPr>
              <p:nvPr/>
            </p:nvSpPr>
            <p:spPr bwMode="auto">
              <a:xfrm>
                <a:off x="3881" y="2645"/>
                <a:ext cx="1303" cy="523"/>
              </a:xfrm>
              <a:prstGeom prst="rect">
                <a:avLst/>
              </a:prstGeom>
              <a:noFill/>
              <a:ln>
                <a:noFill/>
              </a:ln>
            </p:spPr>
            <p:txBody>
              <a:bodyPr/>
              <a:lstStyle/>
              <a:p>
                <a:pPr>
                  <a:defRPr/>
                </a:pPr>
                <a:r>
                  <a:rPr lang="en-GB" sz="900" dirty="0">
                    <a:latin typeface="Times New Roman"/>
                    <a:cs typeface="Times New Roman"/>
                  </a:rPr>
                  <a:t> </a:t>
                </a:r>
                <a:endParaRPr sz="1800" dirty="0"/>
              </a:p>
              <a:p>
                <a:pPr>
                  <a:defRPr/>
                </a:pPr>
                <a:endParaRPr lang="en-GB" sz="1800" dirty="0">
                  <a:latin typeface="Times New Roman"/>
                </a:endParaRPr>
              </a:p>
            </p:txBody>
          </p:sp>
          <p:sp>
            <p:nvSpPr>
              <p:cNvPr id="18" name="Text Box 16"/>
              <p:cNvSpPr txBox="1">
                <a:spLocks noChangeArrowheads="1"/>
              </p:cNvSpPr>
              <p:nvPr/>
            </p:nvSpPr>
            <p:spPr bwMode="auto">
              <a:xfrm>
                <a:off x="3936" y="1584"/>
                <a:ext cx="625" cy="225"/>
              </a:xfrm>
              <a:prstGeom prst="rect">
                <a:avLst/>
              </a:prstGeom>
              <a:noFill/>
              <a:ln>
                <a:noFill/>
              </a:ln>
            </p:spPr>
            <p:txBody>
              <a:bodyPr/>
              <a:lstStyle/>
              <a:p>
                <a:pPr>
                  <a:defRPr/>
                </a:pPr>
                <a:r>
                  <a:rPr lang="en-GB" sz="1200" b="1">
                    <a:cs typeface="Times New Roman"/>
                  </a:rPr>
                  <a:t>Kippe</a:t>
                </a:r>
                <a:endParaRPr lang="en-GB" sz="1200">
                  <a:latin typeface="Times New Roman"/>
                  <a:cs typeface="Times New Roman"/>
                </a:endParaRPr>
              </a:p>
              <a:p>
                <a:pPr>
                  <a:defRPr/>
                </a:pPr>
                <a:endParaRPr lang="en-GB" sz="1800">
                  <a:latin typeface="Times New Roman"/>
                </a:endParaRPr>
              </a:p>
            </p:txBody>
          </p:sp>
          <p:sp>
            <p:nvSpPr>
              <p:cNvPr id="19" name="AutoShape 17"/>
              <p:cNvSpPr>
                <a:spLocks noChangeArrowheads="1"/>
              </p:cNvSpPr>
              <p:nvPr/>
            </p:nvSpPr>
            <p:spPr bwMode="auto">
              <a:xfrm>
                <a:off x="2640" y="2448"/>
                <a:ext cx="322" cy="530"/>
              </a:xfrm>
              <a:prstGeom prst="upArrow">
                <a:avLst>
                  <a:gd name="adj1" fmla="val 50000"/>
                  <a:gd name="adj2" fmla="val 41149"/>
                </a:avLst>
              </a:prstGeom>
              <a:solidFill>
                <a:srgbClr val="3366FF">
                  <a:alpha val="50000"/>
                </a:srgbClr>
              </a:solidFill>
              <a:ln w="12700">
                <a:solidFill>
                  <a:srgbClr val="3366FF"/>
                </a:solidFill>
                <a:miter lim="800000"/>
                <a:headEnd/>
                <a:tailEnd/>
              </a:ln>
            </p:spPr>
            <p:txBody>
              <a:bodyPr/>
              <a:lstStyle/>
              <a:p>
                <a:pPr>
                  <a:defRPr/>
                </a:pPr>
                <a:endParaRPr lang="en-US" sz="1800"/>
              </a:p>
            </p:txBody>
          </p:sp>
          <p:sp>
            <p:nvSpPr>
              <p:cNvPr id="20" name="AutoShape 18"/>
              <p:cNvSpPr>
                <a:spLocks noChangeArrowheads="1"/>
              </p:cNvSpPr>
              <p:nvPr/>
            </p:nvSpPr>
            <p:spPr bwMode="auto">
              <a:xfrm rot="19799999">
                <a:off x="3902" y="2087"/>
                <a:ext cx="361" cy="615"/>
              </a:xfrm>
              <a:prstGeom prst="upArrow">
                <a:avLst>
                  <a:gd name="adj1" fmla="val 50000"/>
                  <a:gd name="adj2" fmla="val 42590"/>
                </a:avLst>
              </a:prstGeom>
              <a:solidFill>
                <a:srgbClr val="3366FF">
                  <a:alpha val="50000"/>
                </a:srgbClr>
              </a:solidFill>
              <a:ln w="12700">
                <a:solidFill>
                  <a:srgbClr val="3366FF"/>
                </a:solidFill>
                <a:miter lim="800000"/>
                <a:headEnd/>
                <a:tailEnd/>
              </a:ln>
            </p:spPr>
            <p:txBody>
              <a:bodyPr/>
              <a:lstStyle/>
              <a:p>
                <a:pPr>
                  <a:defRPr/>
                </a:pPr>
                <a:endParaRPr lang="en-US" sz="1800"/>
              </a:p>
            </p:txBody>
          </p:sp>
          <p:sp>
            <p:nvSpPr>
              <p:cNvPr id="21" name="AutoShape 19"/>
              <p:cNvSpPr>
                <a:spLocks noChangeArrowheads="1"/>
              </p:cNvSpPr>
              <p:nvPr/>
            </p:nvSpPr>
            <p:spPr bwMode="auto">
              <a:xfrm rot="2040000">
                <a:off x="1478" y="2136"/>
                <a:ext cx="308" cy="501"/>
              </a:xfrm>
              <a:prstGeom prst="upArrow">
                <a:avLst>
                  <a:gd name="adj1" fmla="val 50000"/>
                  <a:gd name="adj2" fmla="val 40666"/>
                </a:avLst>
              </a:prstGeom>
              <a:solidFill>
                <a:srgbClr val="3366FF">
                  <a:alpha val="50000"/>
                </a:srgbClr>
              </a:solidFill>
              <a:ln w="12700">
                <a:solidFill>
                  <a:srgbClr val="3366FF"/>
                </a:solidFill>
                <a:miter lim="800000"/>
                <a:headEnd/>
                <a:tailEnd/>
              </a:ln>
            </p:spPr>
            <p:txBody>
              <a:bodyPr/>
              <a:lstStyle/>
              <a:p>
                <a:pPr>
                  <a:defRPr/>
                </a:pPr>
                <a:endParaRPr lang="en-US" sz="1800"/>
              </a:p>
            </p:txBody>
          </p:sp>
          <p:sp>
            <p:nvSpPr>
              <p:cNvPr id="24" name="Line 22"/>
              <p:cNvSpPr>
                <a:spLocks noChangeShapeType="1"/>
              </p:cNvSpPr>
              <p:nvPr/>
            </p:nvSpPr>
            <p:spPr bwMode="auto">
              <a:xfrm>
                <a:off x="3537" y="2189"/>
                <a:ext cx="144" cy="1"/>
              </a:xfrm>
              <a:prstGeom prst="line">
                <a:avLst/>
              </a:prstGeom>
              <a:noFill/>
              <a:ln w="25400">
                <a:solidFill>
                  <a:srgbClr val="993300"/>
                </a:solidFill>
                <a:round/>
                <a:headEnd/>
                <a:tailEnd/>
              </a:ln>
            </p:spPr>
            <p:txBody>
              <a:bodyPr/>
              <a:lstStyle/>
              <a:p>
                <a:pPr>
                  <a:defRPr/>
                </a:pPr>
                <a:endParaRPr lang="en-US" sz="1800"/>
              </a:p>
            </p:txBody>
          </p:sp>
          <p:sp>
            <p:nvSpPr>
              <p:cNvPr id="25" name="Text Box 23"/>
              <p:cNvSpPr txBox="1">
                <a:spLocks noChangeArrowheads="1"/>
              </p:cNvSpPr>
              <p:nvPr/>
            </p:nvSpPr>
            <p:spPr bwMode="auto">
              <a:xfrm>
                <a:off x="240" y="2256"/>
                <a:ext cx="1056" cy="768"/>
              </a:xfrm>
              <a:prstGeom prst="rect">
                <a:avLst/>
              </a:prstGeom>
              <a:noFill/>
              <a:ln>
                <a:noFill/>
              </a:ln>
            </p:spPr>
            <p:txBody>
              <a:bodyPr/>
              <a:lstStyle/>
              <a:p>
                <a:pPr>
                  <a:defRPr/>
                </a:pPr>
                <a:r>
                  <a:rPr lang="en-GB" sz="1200" b="1" dirty="0">
                    <a:solidFill>
                      <a:srgbClr val="3366FF"/>
                    </a:solidFill>
                    <a:cs typeface="Times New Roman"/>
                  </a:rPr>
                  <a:t>GW level because of mining</a:t>
                </a:r>
                <a:endParaRPr lang="en-GB" sz="900" dirty="0">
                  <a:latin typeface="Times New Roman"/>
                  <a:cs typeface="Times New Roman"/>
                </a:endParaRPr>
              </a:p>
              <a:p>
                <a:pPr>
                  <a:defRPr/>
                </a:pPr>
                <a:endParaRPr lang="en-GB" sz="900" dirty="0">
                  <a:latin typeface="Times New Roman"/>
                  <a:cs typeface="Times New Roman"/>
                </a:endParaRPr>
              </a:p>
              <a:p>
                <a:pPr>
                  <a:defRPr/>
                </a:pPr>
                <a:endParaRPr lang="en-GB" sz="1800" dirty="0">
                  <a:latin typeface="Times New Roman"/>
                </a:endParaRPr>
              </a:p>
            </p:txBody>
          </p:sp>
          <p:sp>
            <p:nvSpPr>
              <p:cNvPr id="26" name="Text Box 24"/>
              <p:cNvSpPr txBox="1">
                <a:spLocks noChangeArrowheads="1"/>
              </p:cNvSpPr>
              <p:nvPr/>
            </p:nvSpPr>
            <p:spPr bwMode="auto">
              <a:xfrm>
                <a:off x="4944" y="1392"/>
                <a:ext cx="816" cy="528"/>
              </a:xfrm>
              <a:prstGeom prst="rect">
                <a:avLst/>
              </a:prstGeom>
              <a:noFill/>
              <a:ln>
                <a:noFill/>
              </a:ln>
            </p:spPr>
            <p:txBody>
              <a:bodyPr/>
              <a:lstStyle/>
              <a:p>
                <a:pPr>
                  <a:defRPr/>
                </a:pPr>
                <a:r>
                  <a:rPr lang="en-GB" sz="1200" b="1" dirty="0">
                    <a:solidFill>
                      <a:srgbClr val="3366FF"/>
                    </a:solidFill>
                    <a:cs typeface="Times New Roman"/>
                  </a:rPr>
                  <a:t>New GW level</a:t>
                </a:r>
                <a:endParaRPr lang="en-GB" sz="1800" dirty="0">
                  <a:latin typeface="Times New Roman"/>
                </a:endParaRPr>
              </a:p>
            </p:txBody>
          </p:sp>
          <p:sp>
            <p:nvSpPr>
              <p:cNvPr id="27" name="AutoShape 25"/>
              <p:cNvSpPr>
                <a:spLocks noChangeArrowheads="1"/>
              </p:cNvSpPr>
              <p:nvPr/>
            </p:nvSpPr>
            <p:spPr bwMode="auto">
              <a:xfrm rot="10800000">
                <a:off x="4800" y="1632"/>
                <a:ext cx="144" cy="144"/>
              </a:xfrm>
              <a:prstGeom prst="triangle">
                <a:avLst>
                  <a:gd name="adj" fmla="val 50000"/>
                </a:avLst>
              </a:prstGeom>
              <a:solidFill>
                <a:srgbClr val="FFFF00"/>
              </a:solidFill>
              <a:ln w="9525">
                <a:solidFill>
                  <a:schemeClr val="tx1"/>
                </a:solidFill>
                <a:miter lim="800000"/>
                <a:headEnd/>
                <a:tailEnd/>
              </a:ln>
              <a:effectLst/>
            </p:spPr>
            <p:txBody>
              <a:bodyPr wrap="none" anchor="ctr"/>
              <a:lstStyle/>
              <a:p>
                <a:pPr>
                  <a:defRPr/>
                </a:pPr>
                <a:endParaRPr lang="en-US" sz="1800"/>
              </a:p>
            </p:txBody>
          </p:sp>
        </p:grpSp>
        <p:sp>
          <p:nvSpPr>
            <p:cNvPr id="28" name="Text Box 31"/>
            <p:cNvSpPr txBox="1">
              <a:spLocks noChangeArrowheads="1"/>
            </p:cNvSpPr>
            <p:nvPr/>
          </p:nvSpPr>
          <p:spPr bwMode="auto">
            <a:xfrm>
              <a:off x="6183411" y="2599554"/>
              <a:ext cx="1800225" cy="492443"/>
            </a:xfrm>
            <a:prstGeom prst="rect">
              <a:avLst/>
            </a:prstGeom>
            <a:noFill/>
            <a:ln>
              <a:noFill/>
            </a:ln>
            <a:effectLst/>
          </p:spPr>
          <p:txBody>
            <a:bodyPr>
              <a:spAutoFit/>
            </a:bodyPr>
            <a:lstStyle/>
            <a:p>
              <a:pPr>
                <a:spcBef>
                  <a:spcPts val="0"/>
                </a:spcBef>
                <a:defRPr/>
              </a:pPr>
              <a:r>
                <a:rPr lang="de-DE" sz="1800" b="1">
                  <a:solidFill>
                    <a:srgbClr val="CC3300"/>
                  </a:solidFill>
                </a:rPr>
                <a:t>Erosion</a:t>
              </a:r>
              <a:endParaRPr sz="1800"/>
            </a:p>
          </p:txBody>
        </p:sp>
        <p:sp>
          <p:nvSpPr>
            <p:cNvPr id="29" name="AutoShape 34"/>
            <p:cNvSpPr>
              <a:spLocks noChangeArrowheads="1"/>
            </p:cNvSpPr>
            <p:nvPr/>
          </p:nvSpPr>
          <p:spPr bwMode="auto">
            <a:xfrm rot="16199999" flipH="1">
              <a:off x="5499198" y="2778942"/>
              <a:ext cx="576263" cy="649288"/>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extrusionOk="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6600"/>
            </a:solidFill>
            <a:ln w="9525">
              <a:solidFill>
                <a:schemeClr val="tx1"/>
              </a:solidFill>
              <a:miter lim="800000"/>
              <a:headEnd/>
              <a:tailEnd/>
            </a:ln>
            <a:effectLst/>
          </p:spPr>
          <p:txBody>
            <a:bodyPr wrap="none" anchor="ctr"/>
            <a:lstStyle/>
            <a:p>
              <a:pPr>
                <a:defRPr/>
              </a:pPr>
              <a:endParaRPr lang="en-US" sz="1800"/>
            </a:p>
          </p:txBody>
        </p:sp>
      </p:grpSp>
      <p:sp>
        <p:nvSpPr>
          <p:cNvPr id="31" name="Line 27"/>
          <p:cNvSpPr>
            <a:spLocks noChangeShapeType="1"/>
          </p:cNvSpPr>
          <p:nvPr/>
        </p:nvSpPr>
        <p:spPr bwMode="auto">
          <a:xfrm>
            <a:off x="3251546" y="2895601"/>
            <a:ext cx="2314575" cy="1190"/>
          </a:xfrm>
          <a:prstGeom prst="line">
            <a:avLst/>
          </a:prstGeom>
          <a:noFill/>
          <a:ln w="25400">
            <a:solidFill>
              <a:srgbClr val="3366FF"/>
            </a:solidFill>
            <a:prstDash val="sysDot"/>
            <a:round/>
            <a:headEnd/>
            <a:tailEnd/>
          </a:ln>
        </p:spPr>
        <p:txBody>
          <a:bodyPr/>
          <a:lstStyle/>
          <a:p>
            <a:pPr>
              <a:defRPr/>
            </a:pPr>
            <a:endParaRPr lang="en-US" sz="1800"/>
          </a:p>
        </p:txBody>
      </p:sp>
      <p:sp>
        <p:nvSpPr>
          <p:cNvPr id="32" name="Text Box 30"/>
          <p:cNvSpPr txBox="1">
            <a:spLocks noChangeArrowheads="1"/>
          </p:cNvSpPr>
          <p:nvPr/>
        </p:nvSpPr>
        <p:spPr bwMode="auto">
          <a:xfrm>
            <a:off x="2049140" y="1671527"/>
            <a:ext cx="809625" cy="369332"/>
          </a:xfrm>
          <a:prstGeom prst="rect">
            <a:avLst/>
          </a:prstGeom>
          <a:noFill/>
          <a:ln>
            <a:noFill/>
          </a:ln>
          <a:effectLst/>
        </p:spPr>
        <p:txBody>
          <a:bodyPr>
            <a:spAutoFit/>
          </a:bodyPr>
          <a:lstStyle/>
          <a:p>
            <a:pPr>
              <a:spcBef>
                <a:spcPts val="0"/>
              </a:spcBef>
              <a:defRPr/>
            </a:pPr>
            <a:r>
              <a:rPr lang="de-DE" sz="1800" b="1" dirty="0"/>
              <a:t>GWN</a:t>
            </a:r>
          </a:p>
        </p:txBody>
      </p:sp>
      <p:sp>
        <p:nvSpPr>
          <p:cNvPr id="33" name="AutoShape 32"/>
          <p:cNvSpPr>
            <a:spLocks noChangeArrowheads="1"/>
          </p:cNvSpPr>
          <p:nvPr/>
        </p:nvSpPr>
        <p:spPr bwMode="auto">
          <a:xfrm>
            <a:off x="2195979" y="1977386"/>
            <a:ext cx="215503" cy="432197"/>
          </a:xfrm>
          <a:prstGeom prst="downArrow">
            <a:avLst>
              <a:gd name="adj1" fmla="val 50000"/>
              <a:gd name="adj2" fmla="val 50138"/>
            </a:avLst>
          </a:prstGeom>
          <a:solidFill>
            <a:schemeClr val="accent1"/>
          </a:solidFill>
          <a:ln w="9525">
            <a:solidFill>
              <a:schemeClr val="tx1"/>
            </a:solidFill>
            <a:miter lim="800000"/>
            <a:headEnd/>
            <a:tailEnd/>
          </a:ln>
          <a:effectLst/>
        </p:spPr>
        <p:txBody>
          <a:bodyPr wrap="none" anchor="ctr"/>
          <a:lstStyle/>
          <a:p>
            <a:pPr>
              <a:defRPr/>
            </a:pPr>
            <a:endParaRPr lang="en-US" sz="1800"/>
          </a:p>
        </p:txBody>
      </p:sp>
      <p:sp>
        <p:nvSpPr>
          <p:cNvPr id="34" name="AutoShape 35"/>
          <p:cNvSpPr>
            <a:spLocks noChangeArrowheads="1"/>
          </p:cNvSpPr>
          <p:nvPr/>
        </p:nvSpPr>
        <p:spPr bwMode="auto">
          <a:xfrm>
            <a:off x="3492568" y="2409583"/>
            <a:ext cx="215504" cy="432197"/>
          </a:xfrm>
          <a:prstGeom prst="downArrow">
            <a:avLst>
              <a:gd name="adj1" fmla="val 50000"/>
              <a:gd name="adj2" fmla="val 50138"/>
            </a:avLst>
          </a:prstGeom>
          <a:solidFill>
            <a:schemeClr val="accent1"/>
          </a:solidFill>
          <a:ln w="9525">
            <a:solidFill>
              <a:schemeClr val="tx1"/>
            </a:solidFill>
            <a:miter lim="800000"/>
            <a:headEnd/>
            <a:tailEnd/>
          </a:ln>
          <a:effectLst/>
        </p:spPr>
        <p:txBody>
          <a:bodyPr wrap="none" anchor="ctr"/>
          <a:lstStyle/>
          <a:p>
            <a:pPr>
              <a:defRPr/>
            </a:pPr>
            <a:endParaRPr lang="en-US" sz="1800"/>
          </a:p>
        </p:txBody>
      </p:sp>
      <p:sp>
        <p:nvSpPr>
          <p:cNvPr id="35" name="Text Box 36"/>
          <p:cNvSpPr txBox="1">
            <a:spLocks noChangeArrowheads="1"/>
          </p:cNvSpPr>
          <p:nvPr/>
        </p:nvSpPr>
        <p:spPr bwMode="auto">
          <a:xfrm>
            <a:off x="3492568" y="2139311"/>
            <a:ext cx="378619" cy="369332"/>
          </a:xfrm>
          <a:prstGeom prst="rect">
            <a:avLst/>
          </a:prstGeom>
          <a:noFill/>
          <a:ln>
            <a:noFill/>
          </a:ln>
          <a:effectLst/>
        </p:spPr>
        <p:txBody>
          <a:bodyPr>
            <a:spAutoFit/>
          </a:bodyPr>
          <a:lstStyle/>
          <a:p>
            <a:pPr>
              <a:spcBef>
                <a:spcPts val="0"/>
              </a:spcBef>
              <a:defRPr/>
            </a:pPr>
            <a:r>
              <a:rPr lang="de-DE" sz="1800" b="1"/>
              <a:t>P</a:t>
            </a:r>
            <a:endParaRPr sz="1800"/>
          </a:p>
        </p:txBody>
      </p:sp>
      <p:sp>
        <p:nvSpPr>
          <p:cNvPr id="36" name="AutoShape 37"/>
          <p:cNvSpPr>
            <a:spLocks noChangeArrowheads="1"/>
          </p:cNvSpPr>
          <p:nvPr/>
        </p:nvSpPr>
        <p:spPr bwMode="auto">
          <a:xfrm>
            <a:off x="4896316" y="2463162"/>
            <a:ext cx="215503" cy="378619"/>
          </a:xfrm>
          <a:prstGeom prst="upArrow">
            <a:avLst>
              <a:gd name="adj1" fmla="val 50000"/>
              <a:gd name="adj2" fmla="val 43923"/>
            </a:avLst>
          </a:prstGeom>
          <a:solidFill>
            <a:schemeClr val="accent1"/>
          </a:solidFill>
          <a:ln w="9525">
            <a:solidFill>
              <a:schemeClr val="tx1"/>
            </a:solidFill>
            <a:miter lim="800000"/>
            <a:headEnd/>
            <a:tailEnd/>
          </a:ln>
          <a:effectLst/>
        </p:spPr>
        <p:txBody>
          <a:bodyPr wrap="none" anchor="ctr"/>
          <a:lstStyle/>
          <a:p>
            <a:pPr>
              <a:defRPr/>
            </a:pPr>
            <a:endParaRPr lang="en-US" sz="1800"/>
          </a:p>
        </p:txBody>
      </p:sp>
      <p:sp>
        <p:nvSpPr>
          <p:cNvPr id="37" name="Text Box 38"/>
          <p:cNvSpPr txBox="1">
            <a:spLocks noChangeArrowheads="1"/>
          </p:cNvSpPr>
          <p:nvPr/>
        </p:nvSpPr>
        <p:spPr bwMode="auto">
          <a:xfrm>
            <a:off x="4842737" y="2139311"/>
            <a:ext cx="486966" cy="369332"/>
          </a:xfrm>
          <a:prstGeom prst="rect">
            <a:avLst/>
          </a:prstGeom>
          <a:noFill/>
          <a:ln>
            <a:noFill/>
          </a:ln>
          <a:effectLst/>
        </p:spPr>
        <p:txBody>
          <a:bodyPr>
            <a:spAutoFit/>
          </a:bodyPr>
          <a:lstStyle/>
          <a:p>
            <a:pPr>
              <a:spcBef>
                <a:spcPts val="0"/>
              </a:spcBef>
              <a:defRPr/>
            </a:pPr>
            <a:r>
              <a:rPr lang="de-DE" sz="1800" b="1"/>
              <a:t>ET</a:t>
            </a:r>
            <a:endParaRPr sz="1800"/>
          </a:p>
        </p:txBody>
      </p:sp>
      <p:sp>
        <p:nvSpPr>
          <p:cNvPr id="23" name="Rectangle 22">
            <a:extLst>
              <a:ext uri="{FF2B5EF4-FFF2-40B4-BE49-F238E27FC236}">
                <a16:creationId xmlns:a16="http://schemas.microsoft.com/office/drawing/2014/main" id="{902639AB-5B11-4283-AF3A-D04CF681A813}"/>
              </a:ext>
            </a:extLst>
          </p:cNvPr>
          <p:cNvSpPr/>
          <p:nvPr/>
        </p:nvSpPr>
        <p:spPr>
          <a:xfrm>
            <a:off x="3143431" y="3994097"/>
            <a:ext cx="1125629" cy="461665"/>
          </a:xfrm>
          <a:prstGeom prst="rect">
            <a:avLst/>
          </a:prstGeom>
        </p:spPr>
        <p:txBody>
          <a:bodyPr wrap="none">
            <a:spAutoFit/>
          </a:bodyPr>
          <a:lstStyle/>
          <a:p>
            <a:pPr>
              <a:spcBef>
                <a:spcPts val="0"/>
              </a:spcBef>
              <a:defRPr/>
            </a:pPr>
            <a:r>
              <a:rPr lang="de-DE" b="1" dirty="0"/>
              <a:t>pH 6-7</a:t>
            </a:r>
          </a:p>
        </p:txBody>
      </p:sp>
      <p:sp>
        <p:nvSpPr>
          <p:cNvPr id="38" name="Rectangle 37">
            <a:extLst>
              <a:ext uri="{FF2B5EF4-FFF2-40B4-BE49-F238E27FC236}">
                <a16:creationId xmlns:a16="http://schemas.microsoft.com/office/drawing/2014/main" id="{74D50221-A39B-47B2-96C0-6BD19402D431}"/>
              </a:ext>
            </a:extLst>
          </p:cNvPr>
          <p:cNvSpPr/>
          <p:nvPr/>
        </p:nvSpPr>
        <p:spPr bwMode="auto">
          <a:xfrm>
            <a:off x="1879677" y="2675369"/>
            <a:ext cx="1125629" cy="461665"/>
          </a:xfrm>
          <a:prstGeom prst="rect">
            <a:avLst/>
          </a:prstGeom>
        </p:spPr>
        <p:txBody>
          <a:bodyPr wrap="none">
            <a:spAutoFit/>
          </a:bodyPr>
          <a:lstStyle/>
          <a:p>
            <a:pPr>
              <a:spcBef>
                <a:spcPts val="0"/>
              </a:spcBef>
              <a:defRPr/>
            </a:pPr>
            <a:r>
              <a:rPr lang="de-DE" b="1" dirty="0"/>
              <a:t>pH 3-5</a:t>
            </a:r>
          </a:p>
        </p:txBody>
      </p:sp>
      <p:sp>
        <p:nvSpPr>
          <p:cNvPr id="39" name="Rectangle 38">
            <a:extLst>
              <a:ext uri="{FF2B5EF4-FFF2-40B4-BE49-F238E27FC236}">
                <a16:creationId xmlns:a16="http://schemas.microsoft.com/office/drawing/2014/main" id="{8222EF71-173D-41BC-9748-05BC98D27FC1}"/>
              </a:ext>
            </a:extLst>
          </p:cNvPr>
          <p:cNvSpPr/>
          <p:nvPr/>
        </p:nvSpPr>
        <p:spPr bwMode="auto">
          <a:xfrm>
            <a:off x="3832857" y="2955666"/>
            <a:ext cx="1116011" cy="461665"/>
          </a:xfrm>
          <a:prstGeom prst="rect">
            <a:avLst/>
          </a:prstGeom>
        </p:spPr>
        <p:txBody>
          <a:bodyPr wrap="none">
            <a:spAutoFit/>
          </a:bodyPr>
          <a:lstStyle/>
          <a:p>
            <a:pPr>
              <a:spcBef>
                <a:spcPts val="0"/>
              </a:spcBef>
              <a:defRPr/>
            </a:pPr>
            <a:r>
              <a:rPr lang="de-DE" b="1" dirty="0"/>
              <a:t>pH &lt; 3</a:t>
            </a:r>
          </a:p>
        </p:txBody>
      </p:sp>
      <p:pic>
        <p:nvPicPr>
          <p:cNvPr id="43" name="Graphic 42">
            <a:extLst>
              <a:ext uri="{FF2B5EF4-FFF2-40B4-BE49-F238E27FC236}">
                <a16:creationId xmlns:a16="http://schemas.microsoft.com/office/drawing/2014/main" id="{A78ECEE4-EBD0-45E7-BE32-356F3A7789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53205" y="4563804"/>
            <a:ext cx="5237589" cy="34686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normAutofit fontScale="90000"/>
          </a:bodyPr>
          <a:lstStyle/>
          <a:p>
            <a:pPr>
              <a:defRPr/>
            </a:pPr>
            <a:r>
              <a:rPr lang="en-US" dirty="0"/>
              <a:t>Discharges of water into the Spree and </a:t>
            </a:r>
            <a:r>
              <a:rPr lang="en-US" dirty="0" err="1"/>
              <a:t>Schwarze</a:t>
            </a:r>
            <a:r>
              <a:rPr lang="en-US" dirty="0"/>
              <a:t> </a:t>
            </a:r>
            <a:r>
              <a:rPr lang="en-US" dirty="0" err="1"/>
              <a:t>Elster</a:t>
            </a:r>
            <a:r>
              <a:rPr lang="en-US" dirty="0"/>
              <a:t> rivers</a:t>
            </a:r>
            <a:endParaRPr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77</a:t>
            </a:fld>
            <a:endParaRPr lang="de-DE"/>
          </a:p>
        </p:txBody>
      </p:sp>
      <p:pic>
        <p:nvPicPr>
          <p:cNvPr id="6" name="Picture 4" descr="Wasserbaum_bis_2004"/>
          <p:cNvPicPr>
            <a:picLocks noChangeAspect="1" noChangeArrowheads="1"/>
          </p:cNvPicPr>
          <p:nvPr/>
        </p:nvPicPr>
        <p:blipFill>
          <a:blip r:embed="rId2"/>
          <a:stretch/>
        </p:blipFill>
        <p:spPr bwMode="auto">
          <a:xfrm>
            <a:off x="1907704" y="1511501"/>
            <a:ext cx="4573950" cy="3426352"/>
          </a:xfrm>
          <a:prstGeom prst="rect">
            <a:avLst/>
          </a:prstGeom>
          <a:solidFill>
            <a:schemeClr val="bg1"/>
          </a:solidFill>
          <a:ln w="9525">
            <a:solidFill>
              <a:schemeClr val="bg1"/>
            </a:solid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noFill/>
          <a:ln/>
        </p:spPr>
        <p:txBody>
          <a:bodyPr/>
          <a:lstStyle/>
          <a:p>
            <a:pPr algn="l"/>
            <a:r>
              <a:rPr lang="de-DE" dirty="0" err="1">
                <a:solidFill>
                  <a:schemeClr val="accent6">
                    <a:lumMod val="50000"/>
                  </a:schemeClr>
                </a:solidFill>
              </a:rPr>
              <a:t>Discharge</a:t>
            </a:r>
            <a:r>
              <a:rPr lang="de-DE" dirty="0">
                <a:solidFill>
                  <a:schemeClr val="accent6">
                    <a:lumMod val="50000"/>
                  </a:schemeClr>
                </a:solidFill>
              </a:rPr>
              <a:t> </a:t>
            </a:r>
            <a:r>
              <a:rPr lang="de-DE" dirty="0" err="1">
                <a:solidFill>
                  <a:schemeClr val="accent6">
                    <a:lumMod val="50000"/>
                  </a:schemeClr>
                </a:solidFill>
              </a:rPr>
              <a:t>below</a:t>
            </a:r>
            <a:r>
              <a:rPr lang="de-DE" dirty="0">
                <a:solidFill>
                  <a:schemeClr val="accent6">
                    <a:lumMod val="50000"/>
                  </a:schemeClr>
                </a:solidFill>
              </a:rPr>
              <a:t> Spreewald</a:t>
            </a:r>
            <a:endParaRPr lang="en-GB" altLang="en-US" dirty="0">
              <a:solidFill>
                <a:schemeClr val="accent6">
                  <a:lumMod val="50000"/>
                </a:schemeClr>
              </a:solidFill>
            </a:endParaRPr>
          </a:p>
        </p:txBody>
      </p:sp>
      <p:sp>
        <p:nvSpPr>
          <p:cNvPr id="4" name="Slide Number Placeholder 1"/>
          <p:cNvSpPr txBox="1">
            <a:spLocks/>
          </p:cNvSpPr>
          <p:nvPr/>
        </p:nvSpPr>
        <p:spPr>
          <a:xfrm>
            <a:off x="7758354" y="4894008"/>
            <a:ext cx="242646" cy="249492"/>
          </a:xfrm>
          <a:prstGeom prst="rect">
            <a:avLst/>
          </a:prstGeom>
        </p:spPr>
        <p:txBody>
          <a:bodyPr/>
          <a:lstStyle>
            <a:defPPr>
              <a:defRPr lang="de-DE"/>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6C6AE60A-B69C-4790-82F7-3882EDF23186}" type="slidenum">
              <a:rPr lang="en-GB" sz="600"/>
              <a:pPr/>
              <a:t>78</a:t>
            </a:fld>
            <a:endParaRPr lang="en-GB" sz="600" dirty="0"/>
          </a:p>
        </p:txBody>
      </p:sp>
      <p:pic>
        <p:nvPicPr>
          <p:cNvPr id="5" name="Picture 5" descr="PegelLeibsch_1980_200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0857" y="1203598"/>
            <a:ext cx="5130404" cy="354925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p:cNvSpPr>
            <a:spLocks noChangeArrowheads="1"/>
          </p:cNvSpPr>
          <p:nvPr/>
        </p:nvSpPr>
        <p:spPr bwMode="auto">
          <a:xfrm>
            <a:off x="7231261" y="4590926"/>
            <a:ext cx="113466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90500" indent="-190500">
              <a:spcBef>
                <a:spcPct val="20000"/>
              </a:spcBef>
              <a:defRPr sz="1600">
                <a:solidFill>
                  <a:schemeClr val="tx1"/>
                </a:solidFill>
                <a:latin typeface="Arial" charset="0"/>
              </a:defRPr>
            </a:lvl1pPr>
            <a:lvl2pPr marL="855663" indent="-285750">
              <a:spcBef>
                <a:spcPct val="20000"/>
              </a:spcBef>
              <a:buChar char="–"/>
              <a:defRPr sz="1600">
                <a:solidFill>
                  <a:schemeClr val="tx1"/>
                </a:solidFill>
                <a:latin typeface="Arial" charset="0"/>
              </a:defRPr>
            </a:lvl2pPr>
            <a:lvl3pPr marL="1274763" indent="-228600">
              <a:spcBef>
                <a:spcPct val="20000"/>
              </a:spcBef>
              <a:buChar char="•"/>
              <a:defRPr sz="1600">
                <a:solidFill>
                  <a:schemeClr val="tx1"/>
                </a:solidFill>
                <a:latin typeface="Arial" charset="0"/>
              </a:defRPr>
            </a:lvl3pPr>
            <a:lvl4pPr marL="1693863" indent="-228600">
              <a:spcBef>
                <a:spcPct val="20000"/>
              </a:spcBef>
              <a:buChar char="–"/>
              <a:defRPr sz="1600">
                <a:solidFill>
                  <a:schemeClr val="tx1"/>
                </a:solidFill>
                <a:latin typeface="Arial" charset="0"/>
              </a:defRPr>
            </a:lvl4pPr>
            <a:lvl5pPr marL="2112963" indent="-228600">
              <a:spcBef>
                <a:spcPct val="20000"/>
              </a:spcBef>
              <a:buChar char="»"/>
              <a:defRPr sz="1600">
                <a:solidFill>
                  <a:schemeClr val="tx1"/>
                </a:solidFill>
                <a:latin typeface="Arial" charset="0"/>
              </a:defRPr>
            </a:lvl5pPr>
            <a:lvl6pPr marL="2570163" indent="-228600" fontAlgn="base">
              <a:spcBef>
                <a:spcPct val="20000"/>
              </a:spcBef>
              <a:spcAft>
                <a:spcPct val="0"/>
              </a:spcAft>
              <a:buChar char="»"/>
              <a:defRPr sz="1600">
                <a:solidFill>
                  <a:schemeClr val="tx1"/>
                </a:solidFill>
                <a:latin typeface="Arial" charset="0"/>
              </a:defRPr>
            </a:lvl6pPr>
            <a:lvl7pPr marL="3027363" indent="-228600" fontAlgn="base">
              <a:spcBef>
                <a:spcPct val="20000"/>
              </a:spcBef>
              <a:spcAft>
                <a:spcPct val="0"/>
              </a:spcAft>
              <a:buChar char="»"/>
              <a:defRPr sz="1600">
                <a:solidFill>
                  <a:schemeClr val="tx1"/>
                </a:solidFill>
                <a:latin typeface="Arial" charset="0"/>
              </a:defRPr>
            </a:lvl7pPr>
            <a:lvl8pPr marL="3484563" indent="-228600" fontAlgn="base">
              <a:spcBef>
                <a:spcPct val="20000"/>
              </a:spcBef>
              <a:spcAft>
                <a:spcPct val="0"/>
              </a:spcAft>
              <a:buChar char="»"/>
              <a:defRPr sz="1600">
                <a:solidFill>
                  <a:schemeClr val="tx1"/>
                </a:solidFill>
                <a:latin typeface="Arial" charset="0"/>
              </a:defRPr>
            </a:lvl8pPr>
            <a:lvl9pPr marL="3941763" indent="-228600" fontAlgn="base">
              <a:spcBef>
                <a:spcPct val="20000"/>
              </a:spcBef>
              <a:spcAft>
                <a:spcPct val="0"/>
              </a:spcAft>
              <a:buChar char="»"/>
              <a:defRPr sz="1600">
                <a:solidFill>
                  <a:schemeClr val="tx1"/>
                </a:solidFill>
                <a:latin typeface="Arial" charset="0"/>
              </a:defRPr>
            </a:lvl9pPr>
          </a:lstStyle>
          <a:p>
            <a:pPr algn="just">
              <a:spcBef>
                <a:spcPct val="0"/>
              </a:spcBef>
            </a:pPr>
            <a:r>
              <a:rPr lang="de-DE" altLang="de-DE" sz="750" dirty="0">
                <a:cs typeface="Times New Roman" pitchFamily="18" charset="0"/>
              </a:rPr>
              <a:t>Daten: LUA Cottbus</a:t>
            </a:r>
          </a:p>
        </p:txBody>
      </p:sp>
    </p:spTree>
    <p:extLst>
      <p:ext uri="{BB962C8B-B14F-4D97-AF65-F5344CB8AC3E}">
        <p14:creationId xmlns:p14="http://schemas.microsoft.com/office/powerpoint/2010/main" val="29438210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2161B-1F32-40B7-85AC-E7A3DAA7EACD}"/>
              </a:ext>
            </a:extLst>
          </p:cNvPr>
          <p:cNvSpPr>
            <a:spLocks noGrp="1"/>
          </p:cNvSpPr>
          <p:nvPr>
            <p:ph type="title"/>
          </p:nvPr>
        </p:nvSpPr>
        <p:spPr/>
        <p:txBody>
          <a:bodyPr/>
          <a:lstStyle/>
          <a:p>
            <a:r>
              <a:rPr lang="en-GB" dirty="0"/>
              <a:t>Iron clogging (</a:t>
            </a:r>
            <a:r>
              <a:rPr lang="en-GB" dirty="0" err="1"/>
              <a:t>Verockerung</a:t>
            </a:r>
            <a:r>
              <a:rPr lang="en-GB" dirty="0"/>
              <a:t>)</a:t>
            </a:r>
            <a:endParaRPr lang="en-DE" dirty="0"/>
          </a:p>
        </p:txBody>
      </p:sp>
      <p:sp>
        <p:nvSpPr>
          <p:cNvPr id="3" name="Text Placeholder 2">
            <a:extLst>
              <a:ext uri="{FF2B5EF4-FFF2-40B4-BE49-F238E27FC236}">
                <a16:creationId xmlns:a16="http://schemas.microsoft.com/office/drawing/2014/main" id="{0B6214C3-4E55-4C13-B2BE-E5F91BB59432}"/>
              </a:ext>
            </a:extLst>
          </p:cNvPr>
          <p:cNvSpPr>
            <a:spLocks noGrp="1"/>
          </p:cNvSpPr>
          <p:nvPr>
            <p:ph type="body" sz="quarter" idx="13"/>
          </p:nvPr>
        </p:nvSpPr>
        <p:spPr>
          <a:xfrm>
            <a:off x="6444208" y="1491853"/>
            <a:ext cx="2071142" cy="3024188"/>
          </a:xfrm>
        </p:spPr>
        <p:txBody>
          <a:bodyPr/>
          <a:lstStyle/>
          <a:p>
            <a:endParaRPr lang="en-DE"/>
          </a:p>
        </p:txBody>
      </p:sp>
      <p:sp>
        <p:nvSpPr>
          <p:cNvPr id="4" name="Slide Number Placeholder 3">
            <a:extLst>
              <a:ext uri="{FF2B5EF4-FFF2-40B4-BE49-F238E27FC236}">
                <a16:creationId xmlns:a16="http://schemas.microsoft.com/office/drawing/2014/main" id="{118A5A21-FE9B-4193-9130-65E31574CFDD}"/>
              </a:ext>
            </a:extLst>
          </p:cNvPr>
          <p:cNvSpPr>
            <a:spLocks noGrp="1"/>
          </p:cNvSpPr>
          <p:nvPr>
            <p:ph type="sldNum" sz="quarter" idx="16"/>
          </p:nvPr>
        </p:nvSpPr>
        <p:spPr/>
        <p:txBody>
          <a:bodyPr/>
          <a:lstStyle/>
          <a:p>
            <a:pPr>
              <a:defRPr/>
            </a:pPr>
            <a:r>
              <a:rPr lang="de-DE"/>
              <a:t>Seite </a:t>
            </a:r>
            <a:fld id="{959D87B1-1F1C-4319-8EA1-6710C33C6049}" type="slidenum">
              <a:rPr lang="de-DE" smtClean="0"/>
              <a:t>79</a:t>
            </a:fld>
            <a:endParaRPr lang="de-DE"/>
          </a:p>
        </p:txBody>
      </p:sp>
      <p:pic>
        <p:nvPicPr>
          <p:cNvPr id="6" name="Picture 5">
            <a:extLst>
              <a:ext uri="{FF2B5EF4-FFF2-40B4-BE49-F238E27FC236}">
                <a16:creationId xmlns:a16="http://schemas.microsoft.com/office/drawing/2014/main" id="{06720E21-B6E0-4CB6-A150-02A483FF1B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018" y="1302789"/>
            <a:ext cx="5102391" cy="34023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1989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8</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t>Erosion</a:t>
            </a:r>
            <a:endParaRPr lang="en-DE" sz="2800" b="1" dirty="0"/>
          </a:p>
        </p:txBody>
      </p:sp>
    </p:spTree>
    <p:extLst>
      <p:ext uri="{BB962C8B-B14F-4D97-AF65-F5344CB8AC3E}">
        <p14:creationId xmlns:p14="http://schemas.microsoft.com/office/powerpoint/2010/main" val="8840299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normAutofit/>
          </a:bodyPr>
          <a:lstStyle/>
          <a:p>
            <a:pPr>
              <a:defRPr/>
            </a:pPr>
            <a:r>
              <a:rPr lang="de-DE" dirty="0" err="1"/>
              <a:t>Water</a:t>
            </a:r>
            <a:r>
              <a:rPr lang="de-DE" dirty="0"/>
              <a:t> </a:t>
            </a:r>
            <a:r>
              <a:rPr lang="de-DE" dirty="0" err="1"/>
              <a:t>transfer</a:t>
            </a:r>
            <a:r>
              <a:rPr lang="de-DE" dirty="0"/>
              <a:t> (</a:t>
            </a:r>
            <a:r>
              <a:rPr lang="de-DE" dirty="0" err="1"/>
              <a:t>flooding</a:t>
            </a:r>
            <a:r>
              <a:rPr lang="de-DE" dirty="0"/>
              <a:t>) </a:t>
            </a:r>
            <a:r>
              <a:rPr lang="de-DE" dirty="0" err="1"/>
              <a:t>from</a:t>
            </a:r>
            <a:r>
              <a:rPr lang="de-DE" dirty="0"/>
              <a:t> </a:t>
            </a:r>
            <a:r>
              <a:rPr lang="de-DE" dirty="0" err="1"/>
              <a:t>next</a:t>
            </a:r>
            <a:r>
              <a:rPr lang="de-DE" dirty="0"/>
              <a:t> </a:t>
            </a:r>
            <a:r>
              <a:rPr lang="de-DE" dirty="0" err="1"/>
              <a:t>rivers</a:t>
            </a:r>
            <a:endParaRPr lang="en-US" dirty="0"/>
          </a:p>
        </p:txBody>
      </p:sp>
      <p:sp>
        <p:nvSpPr>
          <p:cNvPr id="4" name="Slide Number Placeholder 3"/>
          <p:cNvSpPr>
            <a:spLocks noGrp="1"/>
          </p:cNvSpPr>
          <p:nvPr>
            <p:ph type="sldNum" sz="quarter" idx="16"/>
          </p:nvPr>
        </p:nvSpPr>
        <p:spPr bwMode="auto"/>
        <p:txBody>
          <a:bodyPr/>
          <a:lstStyle/>
          <a:p>
            <a:pPr>
              <a:defRPr/>
            </a:pPr>
            <a:r>
              <a:rPr lang="de-DE">
                <a:latin typeface="+mn-lt"/>
              </a:rPr>
              <a:t>Seite </a:t>
            </a:r>
            <a:fld id="{959D87B1-1F1C-4319-8EA1-6710C33C6049}" type="slidenum">
              <a:rPr lang="de-DE">
                <a:latin typeface="+mn-lt"/>
              </a:rPr>
              <a:t>80</a:t>
            </a:fld>
            <a:endParaRPr lang="de-DE">
              <a:latin typeface="+mn-lt"/>
            </a:endParaRPr>
          </a:p>
        </p:txBody>
      </p:sp>
      <p:sp>
        <p:nvSpPr>
          <p:cNvPr id="33" name="Text Box 32"/>
          <p:cNvSpPr txBox="1">
            <a:spLocks noChangeArrowheads="1"/>
          </p:cNvSpPr>
          <p:nvPr/>
        </p:nvSpPr>
        <p:spPr bwMode="auto">
          <a:xfrm>
            <a:off x="2082455" y="4037967"/>
            <a:ext cx="5486400" cy="971550"/>
          </a:xfrm>
          <a:prstGeom prst="rect">
            <a:avLst/>
          </a:prstGeom>
          <a:solidFill>
            <a:schemeClr val="bg1"/>
          </a:solidFill>
          <a:ln>
            <a:noFill/>
          </a:ln>
        </p:spPr>
        <p:txBody>
          <a:bodyPr/>
          <a:lstStyle>
            <a:lvl1pPr marL="282575" indent="-282575">
              <a:defRPr>
                <a:solidFill>
                  <a:schemeClr val="tx1"/>
                </a:solidFill>
                <a:latin typeface="Arial"/>
              </a:defRPr>
            </a:lvl1pPr>
            <a:lvl2pPr marL="571500">
              <a:defRPr>
                <a:solidFill>
                  <a:schemeClr val="tx1"/>
                </a:solidFill>
                <a:latin typeface="Arial"/>
              </a:defRPr>
            </a:lvl2pPr>
            <a:lvl3pPr>
              <a:defRPr>
                <a:solidFill>
                  <a:schemeClr val="tx1"/>
                </a:solidFill>
                <a:latin typeface="Arial"/>
              </a:defRPr>
            </a:lvl3pPr>
            <a:lvl4pPr>
              <a:defRPr>
                <a:solidFill>
                  <a:schemeClr val="tx1"/>
                </a:solidFill>
                <a:latin typeface="Arial"/>
              </a:defRPr>
            </a:lvl4pPr>
            <a:lvl5pPr>
              <a:defRPr>
                <a:solidFill>
                  <a:schemeClr val="tx1"/>
                </a:solidFill>
                <a:latin typeface="Arial"/>
              </a:defRPr>
            </a:lvl5pPr>
            <a:lvl6pPr>
              <a:spcBef>
                <a:spcPts val="0"/>
              </a:spcBef>
              <a:spcAft>
                <a:spcPts val="0"/>
              </a:spcAft>
              <a:defRPr>
                <a:solidFill>
                  <a:schemeClr val="tx1"/>
                </a:solidFill>
                <a:latin typeface="Arial"/>
              </a:defRPr>
            </a:lvl6pPr>
            <a:lvl7pPr>
              <a:spcBef>
                <a:spcPts val="0"/>
              </a:spcBef>
              <a:spcAft>
                <a:spcPts val="0"/>
              </a:spcAft>
              <a:defRPr>
                <a:solidFill>
                  <a:schemeClr val="tx1"/>
                </a:solidFill>
                <a:latin typeface="Arial"/>
              </a:defRPr>
            </a:lvl7pPr>
            <a:lvl8pPr>
              <a:spcBef>
                <a:spcPts val="0"/>
              </a:spcBef>
              <a:spcAft>
                <a:spcPts val="0"/>
              </a:spcAft>
              <a:defRPr>
                <a:solidFill>
                  <a:schemeClr val="tx1"/>
                </a:solidFill>
                <a:latin typeface="Arial"/>
              </a:defRPr>
            </a:lvl8pPr>
            <a:lvl9pPr>
              <a:spcBef>
                <a:spcPts val="0"/>
              </a:spcBef>
              <a:spcAft>
                <a:spcPts val="0"/>
              </a:spcAft>
              <a:defRPr>
                <a:solidFill>
                  <a:schemeClr val="tx1"/>
                </a:solidFill>
                <a:latin typeface="Arial"/>
              </a:defRPr>
            </a:lvl9pPr>
          </a:lstStyle>
          <a:p>
            <a:pPr marL="0" indent="0">
              <a:spcBef>
                <a:spcPts val="0"/>
              </a:spcBef>
              <a:defRPr/>
            </a:pPr>
            <a:r>
              <a:rPr lang="en-US" sz="1600" b="1" dirty="0">
                <a:solidFill>
                  <a:srgbClr val="000000"/>
                </a:solidFill>
                <a:latin typeface="+mn-lt"/>
              </a:rPr>
              <a:t>Benefits:</a:t>
            </a:r>
          </a:p>
          <a:p>
            <a:pPr>
              <a:spcBef>
                <a:spcPts val="0"/>
              </a:spcBef>
              <a:buFontTx/>
              <a:buChar char="•"/>
              <a:defRPr/>
            </a:pPr>
            <a:r>
              <a:rPr lang="en-US" sz="1600" dirty="0">
                <a:solidFill>
                  <a:srgbClr val="000000"/>
                </a:solidFill>
                <a:latin typeface="+mn-lt"/>
              </a:rPr>
              <a:t>Displacement of acid groundwater</a:t>
            </a:r>
          </a:p>
          <a:p>
            <a:pPr>
              <a:spcBef>
                <a:spcPts val="0"/>
              </a:spcBef>
              <a:buFontTx/>
              <a:buChar char="•"/>
              <a:defRPr/>
            </a:pPr>
            <a:r>
              <a:rPr lang="en-US" sz="1600" dirty="0" err="1">
                <a:solidFill>
                  <a:srgbClr val="000000"/>
                </a:solidFill>
                <a:latin typeface="+mn-lt"/>
              </a:rPr>
              <a:t>Dillution</a:t>
            </a:r>
            <a:r>
              <a:rPr lang="en-US" sz="1600" dirty="0">
                <a:solidFill>
                  <a:srgbClr val="000000"/>
                </a:solidFill>
                <a:latin typeface="+mn-lt"/>
              </a:rPr>
              <a:t> of acid lake water</a:t>
            </a:r>
          </a:p>
          <a:p>
            <a:pPr>
              <a:spcBef>
                <a:spcPts val="0"/>
              </a:spcBef>
              <a:buFontTx/>
              <a:buChar char="•"/>
              <a:defRPr/>
            </a:pPr>
            <a:r>
              <a:rPr lang="en-US" sz="1600" dirty="0">
                <a:solidFill>
                  <a:srgbClr val="000000"/>
                </a:solidFill>
                <a:latin typeface="+mn-lt"/>
              </a:rPr>
              <a:t>Chemical compensation/ </a:t>
            </a:r>
            <a:r>
              <a:rPr lang="en-US" sz="1600" dirty="0" err="1">
                <a:solidFill>
                  <a:srgbClr val="000000"/>
                </a:solidFill>
                <a:latin typeface="+mn-lt"/>
              </a:rPr>
              <a:t>neutralisation</a:t>
            </a:r>
            <a:r>
              <a:rPr lang="en-US" sz="1600" dirty="0">
                <a:solidFill>
                  <a:srgbClr val="000000"/>
                </a:solidFill>
                <a:latin typeface="+mn-lt"/>
              </a:rPr>
              <a:t> of the lake water</a:t>
            </a:r>
            <a:endParaRPr lang="en-GB" sz="1600" dirty="0">
              <a:latin typeface="+mn-lt"/>
              <a:cs typeface="Arial"/>
            </a:endParaRPr>
          </a:p>
        </p:txBody>
      </p:sp>
      <p:grpSp>
        <p:nvGrpSpPr>
          <p:cNvPr id="45" name="Group 44"/>
          <p:cNvGrpSpPr/>
          <p:nvPr/>
        </p:nvGrpSpPr>
        <p:grpSpPr bwMode="auto">
          <a:xfrm>
            <a:off x="1599061" y="1466217"/>
            <a:ext cx="6011466" cy="2571750"/>
            <a:chOff x="685800" y="1219200"/>
            <a:chExt cx="8015288" cy="3429000"/>
          </a:xfrm>
        </p:grpSpPr>
        <p:grpSp>
          <p:nvGrpSpPr>
            <p:cNvPr id="5" name="Group 4"/>
            <p:cNvGrpSpPr/>
            <p:nvPr/>
          </p:nvGrpSpPr>
          <p:grpSpPr bwMode="auto">
            <a:xfrm>
              <a:off x="685800" y="1219200"/>
              <a:ext cx="8015288" cy="3429000"/>
              <a:chOff x="528" y="802"/>
              <a:chExt cx="5049" cy="2160"/>
            </a:xfrm>
          </p:grpSpPr>
          <p:sp>
            <p:nvSpPr>
              <p:cNvPr id="6" name="Rectangle 5"/>
              <p:cNvSpPr>
                <a:spLocks noChangeArrowheads="1"/>
              </p:cNvSpPr>
              <p:nvPr/>
            </p:nvSpPr>
            <p:spPr bwMode="auto">
              <a:xfrm>
                <a:off x="528" y="802"/>
                <a:ext cx="4944" cy="2160"/>
              </a:xfrm>
              <a:prstGeom prst="rect">
                <a:avLst/>
              </a:prstGeom>
              <a:solidFill>
                <a:srgbClr val="FFFFFF"/>
              </a:solidFill>
              <a:ln w="6350">
                <a:solidFill>
                  <a:srgbClr val="000000"/>
                </a:solidFill>
                <a:miter lim="800000"/>
                <a:headEnd/>
                <a:tailEnd/>
              </a:ln>
            </p:spPr>
            <p:txBody>
              <a:bodyPr/>
              <a:lstStyle/>
              <a:p>
                <a:pPr>
                  <a:defRPr/>
                </a:pPr>
                <a:endParaRPr lang="en-US" sz="1800">
                  <a:latin typeface="+mn-lt"/>
                </a:endParaRPr>
              </a:p>
            </p:txBody>
          </p:sp>
          <p:sp>
            <p:nvSpPr>
              <p:cNvPr id="7" name="Line 6"/>
              <p:cNvSpPr>
                <a:spLocks noChangeShapeType="1"/>
              </p:cNvSpPr>
              <p:nvPr/>
            </p:nvSpPr>
            <p:spPr bwMode="auto">
              <a:xfrm>
                <a:off x="662" y="1378"/>
                <a:ext cx="720" cy="0"/>
              </a:xfrm>
              <a:prstGeom prst="line">
                <a:avLst/>
              </a:prstGeom>
              <a:noFill/>
              <a:ln w="25400">
                <a:solidFill>
                  <a:srgbClr val="993300"/>
                </a:solidFill>
                <a:round/>
                <a:headEnd/>
                <a:tailEnd/>
              </a:ln>
            </p:spPr>
            <p:txBody>
              <a:bodyPr/>
              <a:lstStyle/>
              <a:p>
                <a:pPr>
                  <a:defRPr/>
                </a:pPr>
                <a:endParaRPr lang="en-US" sz="1800">
                  <a:latin typeface="+mn-lt"/>
                </a:endParaRPr>
              </a:p>
            </p:txBody>
          </p:sp>
          <p:sp>
            <p:nvSpPr>
              <p:cNvPr id="8" name="Line 7"/>
              <p:cNvSpPr>
                <a:spLocks noChangeShapeType="1"/>
              </p:cNvSpPr>
              <p:nvPr/>
            </p:nvSpPr>
            <p:spPr bwMode="auto">
              <a:xfrm>
                <a:off x="1382" y="1378"/>
                <a:ext cx="360" cy="648"/>
              </a:xfrm>
              <a:prstGeom prst="line">
                <a:avLst/>
              </a:prstGeom>
              <a:noFill/>
              <a:ln w="25400">
                <a:solidFill>
                  <a:srgbClr val="993300"/>
                </a:solidFill>
                <a:round/>
                <a:headEnd/>
                <a:tailEnd/>
              </a:ln>
            </p:spPr>
            <p:txBody>
              <a:bodyPr/>
              <a:lstStyle/>
              <a:p>
                <a:pPr>
                  <a:defRPr/>
                </a:pPr>
                <a:endParaRPr lang="en-US" sz="1800">
                  <a:latin typeface="+mn-lt"/>
                </a:endParaRPr>
              </a:p>
            </p:txBody>
          </p:sp>
          <p:sp>
            <p:nvSpPr>
              <p:cNvPr id="9" name="Line 8"/>
              <p:cNvSpPr>
                <a:spLocks noChangeShapeType="1"/>
              </p:cNvSpPr>
              <p:nvPr/>
            </p:nvSpPr>
            <p:spPr bwMode="auto">
              <a:xfrm>
                <a:off x="1741" y="2026"/>
                <a:ext cx="216" cy="0"/>
              </a:xfrm>
              <a:prstGeom prst="line">
                <a:avLst/>
              </a:prstGeom>
              <a:noFill/>
              <a:ln w="25400">
                <a:solidFill>
                  <a:srgbClr val="993300"/>
                </a:solidFill>
                <a:round/>
                <a:headEnd/>
                <a:tailEnd/>
              </a:ln>
            </p:spPr>
            <p:txBody>
              <a:bodyPr/>
              <a:lstStyle/>
              <a:p>
                <a:pPr>
                  <a:defRPr/>
                </a:pPr>
                <a:endParaRPr lang="en-US" sz="1800">
                  <a:latin typeface="+mn-lt"/>
                </a:endParaRPr>
              </a:p>
            </p:txBody>
          </p:sp>
          <p:sp>
            <p:nvSpPr>
              <p:cNvPr id="10" name="Line 9"/>
              <p:cNvSpPr>
                <a:spLocks noChangeShapeType="1"/>
              </p:cNvSpPr>
              <p:nvPr/>
            </p:nvSpPr>
            <p:spPr bwMode="auto">
              <a:xfrm>
                <a:off x="1958" y="2026"/>
                <a:ext cx="216" cy="432"/>
              </a:xfrm>
              <a:prstGeom prst="line">
                <a:avLst/>
              </a:prstGeom>
              <a:noFill/>
              <a:ln w="25400">
                <a:solidFill>
                  <a:srgbClr val="993300"/>
                </a:solidFill>
                <a:round/>
                <a:headEnd/>
                <a:tailEnd/>
              </a:ln>
            </p:spPr>
            <p:txBody>
              <a:bodyPr/>
              <a:lstStyle/>
              <a:p>
                <a:pPr>
                  <a:defRPr/>
                </a:pPr>
                <a:endParaRPr lang="en-US" sz="1800">
                  <a:latin typeface="+mn-lt"/>
                </a:endParaRPr>
              </a:p>
            </p:txBody>
          </p:sp>
          <p:sp>
            <p:nvSpPr>
              <p:cNvPr id="11" name="Line 10"/>
              <p:cNvSpPr>
                <a:spLocks noChangeShapeType="1"/>
              </p:cNvSpPr>
              <p:nvPr/>
            </p:nvSpPr>
            <p:spPr bwMode="auto">
              <a:xfrm>
                <a:off x="2174" y="2458"/>
                <a:ext cx="1152" cy="0"/>
              </a:xfrm>
              <a:prstGeom prst="line">
                <a:avLst/>
              </a:prstGeom>
              <a:noFill/>
              <a:ln w="25400">
                <a:solidFill>
                  <a:srgbClr val="993300"/>
                </a:solidFill>
                <a:round/>
                <a:headEnd/>
                <a:tailEnd/>
              </a:ln>
            </p:spPr>
            <p:txBody>
              <a:bodyPr/>
              <a:lstStyle/>
              <a:p>
                <a:pPr>
                  <a:defRPr/>
                </a:pPr>
                <a:endParaRPr lang="en-US" sz="1800">
                  <a:latin typeface="+mn-lt"/>
                </a:endParaRPr>
              </a:p>
            </p:txBody>
          </p:sp>
          <p:sp>
            <p:nvSpPr>
              <p:cNvPr id="12" name="Line 11"/>
              <p:cNvSpPr>
                <a:spLocks noChangeShapeType="1"/>
              </p:cNvSpPr>
              <p:nvPr/>
            </p:nvSpPr>
            <p:spPr bwMode="auto">
              <a:xfrm flipV="1">
                <a:off x="3326" y="2026"/>
                <a:ext cx="144" cy="432"/>
              </a:xfrm>
              <a:prstGeom prst="line">
                <a:avLst/>
              </a:prstGeom>
              <a:noFill/>
              <a:ln w="25400">
                <a:solidFill>
                  <a:srgbClr val="993300"/>
                </a:solidFill>
                <a:round/>
                <a:headEnd/>
                <a:tailEnd/>
              </a:ln>
            </p:spPr>
            <p:txBody>
              <a:bodyPr/>
              <a:lstStyle/>
              <a:p>
                <a:pPr>
                  <a:defRPr/>
                </a:pPr>
                <a:endParaRPr lang="en-US" sz="1800">
                  <a:latin typeface="+mn-lt"/>
                </a:endParaRPr>
              </a:p>
            </p:txBody>
          </p:sp>
          <p:sp>
            <p:nvSpPr>
              <p:cNvPr id="13" name="Line 12"/>
              <p:cNvSpPr>
                <a:spLocks noChangeShapeType="1"/>
              </p:cNvSpPr>
              <p:nvPr/>
            </p:nvSpPr>
            <p:spPr bwMode="auto">
              <a:xfrm flipV="1">
                <a:off x="3614" y="1330"/>
                <a:ext cx="226" cy="696"/>
              </a:xfrm>
              <a:prstGeom prst="line">
                <a:avLst/>
              </a:prstGeom>
              <a:noFill/>
              <a:ln w="25400">
                <a:solidFill>
                  <a:srgbClr val="993300"/>
                </a:solidFill>
                <a:round/>
                <a:headEnd/>
                <a:tailEnd/>
              </a:ln>
            </p:spPr>
            <p:txBody>
              <a:bodyPr/>
              <a:lstStyle/>
              <a:p>
                <a:pPr>
                  <a:defRPr/>
                </a:pPr>
                <a:endParaRPr lang="en-US" sz="1800">
                  <a:latin typeface="+mn-lt"/>
                </a:endParaRPr>
              </a:p>
            </p:txBody>
          </p:sp>
          <p:sp>
            <p:nvSpPr>
              <p:cNvPr id="14" name="Line 13"/>
              <p:cNvSpPr>
                <a:spLocks noChangeShapeType="1"/>
              </p:cNvSpPr>
              <p:nvPr/>
            </p:nvSpPr>
            <p:spPr bwMode="auto">
              <a:xfrm>
                <a:off x="3840" y="1330"/>
                <a:ext cx="1119" cy="5"/>
              </a:xfrm>
              <a:prstGeom prst="line">
                <a:avLst/>
              </a:prstGeom>
              <a:noFill/>
              <a:ln w="25400">
                <a:solidFill>
                  <a:srgbClr val="993300"/>
                </a:solidFill>
                <a:round/>
                <a:headEnd/>
                <a:tailEnd/>
              </a:ln>
            </p:spPr>
            <p:txBody>
              <a:bodyPr/>
              <a:lstStyle/>
              <a:p>
                <a:pPr>
                  <a:defRPr/>
                </a:pPr>
                <a:endParaRPr lang="en-US" sz="1800">
                  <a:latin typeface="+mn-lt"/>
                </a:endParaRPr>
              </a:p>
            </p:txBody>
          </p:sp>
          <p:sp>
            <p:nvSpPr>
              <p:cNvPr id="15" name="Freeform 14"/>
              <p:cNvSpPr/>
              <p:nvPr/>
            </p:nvSpPr>
            <p:spPr bwMode="auto">
              <a:xfrm>
                <a:off x="3758" y="1738"/>
                <a:ext cx="1224" cy="288"/>
              </a:xfrm>
              <a:custGeom>
                <a:avLst/>
                <a:gdLst>
                  <a:gd name="T0" fmla="*/ 0 w 3060"/>
                  <a:gd name="T1" fmla="*/ 0 h 720"/>
                  <a:gd name="T2" fmla="*/ 900 w 3060"/>
                  <a:gd name="T3" fmla="*/ 180 h 720"/>
                  <a:gd name="T4" fmla="*/ 1620 w 3060"/>
                  <a:gd name="T5" fmla="*/ 540 h 720"/>
                  <a:gd name="T6" fmla="*/ 3060 w 3060"/>
                  <a:gd name="T7" fmla="*/ 720 h 720"/>
                </a:gdLst>
                <a:ahLst/>
                <a:cxnLst>
                  <a:cxn ang="0">
                    <a:pos x="T0" y="T1"/>
                  </a:cxn>
                  <a:cxn ang="0">
                    <a:pos x="T2" y="T3"/>
                  </a:cxn>
                  <a:cxn ang="0">
                    <a:pos x="T4" y="T5"/>
                  </a:cxn>
                  <a:cxn ang="0">
                    <a:pos x="T6" y="T7"/>
                  </a:cxn>
                </a:cxnLst>
                <a:rect l="0" t="0" r="r" b="b"/>
                <a:pathLst>
                  <a:path w="3060" h="720" extrusionOk="0">
                    <a:moveTo>
                      <a:pt x="0" y="0"/>
                    </a:moveTo>
                    <a:cubicBezTo>
                      <a:pt x="315" y="45"/>
                      <a:pt x="630" y="90"/>
                      <a:pt x="900" y="180"/>
                    </a:cubicBezTo>
                    <a:cubicBezTo>
                      <a:pt x="1170" y="270"/>
                      <a:pt x="1260" y="450"/>
                      <a:pt x="1620" y="540"/>
                    </a:cubicBezTo>
                    <a:cubicBezTo>
                      <a:pt x="1980" y="630"/>
                      <a:pt x="2820" y="690"/>
                      <a:pt x="3060" y="720"/>
                    </a:cubicBezTo>
                  </a:path>
                </a:pathLst>
              </a:custGeom>
              <a:noFill/>
              <a:ln w="25400">
                <a:solidFill>
                  <a:srgbClr val="3366FF"/>
                </a:solidFill>
                <a:prstDash val="sysDot"/>
                <a:round/>
                <a:headEnd/>
                <a:tailEnd/>
              </a:ln>
            </p:spPr>
            <p:txBody>
              <a:bodyPr/>
              <a:lstStyle/>
              <a:p>
                <a:pPr>
                  <a:defRPr/>
                </a:pPr>
                <a:endParaRPr lang="en-US" sz="1800">
                  <a:latin typeface="+mn-lt"/>
                </a:endParaRPr>
              </a:p>
            </p:txBody>
          </p:sp>
          <p:sp>
            <p:nvSpPr>
              <p:cNvPr id="16" name="AutoShape 15"/>
              <p:cNvSpPr>
                <a:spLocks noChangeArrowheads="1"/>
              </p:cNvSpPr>
              <p:nvPr/>
            </p:nvSpPr>
            <p:spPr bwMode="auto">
              <a:xfrm>
                <a:off x="2606" y="2530"/>
                <a:ext cx="144" cy="216"/>
              </a:xfrm>
              <a:prstGeom prst="upArrow">
                <a:avLst>
                  <a:gd name="adj1" fmla="val 50000"/>
                  <a:gd name="adj2" fmla="val 37500"/>
                </a:avLst>
              </a:prstGeom>
              <a:solidFill>
                <a:srgbClr val="3366FF">
                  <a:alpha val="50000"/>
                </a:srgbClr>
              </a:solidFill>
              <a:ln w="9525">
                <a:solidFill>
                  <a:srgbClr val="3366FF"/>
                </a:solidFill>
                <a:miter lim="800000"/>
                <a:headEnd/>
                <a:tailEnd/>
              </a:ln>
            </p:spPr>
            <p:txBody>
              <a:bodyPr/>
              <a:lstStyle/>
              <a:p>
                <a:pPr>
                  <a:defRPr/>
                </a:pPr>
                <a:endParaRPr lang="en-US" sz="1800">
                  <a:latin typeface="+mn-lt"/>
                </a:endParaRPr>
              </a:p>
            </p:txBody>
          </p:sp>
          <p:sp>
            <p:nvSpPr>
              <p:cNvPr id="17" name="AutoShape 16"/>
              <p:cNvSpPr>
                <a:spLocks noChangeArrowheads="1"/>
              </p:cNvSpPr>
              <p:nvPr/>
            </p:nvSpPr>
            <p:spPr bwMode="auto">
              <a:xfrm rot="19799999">
                <a:off x="3686" y="2314"/>
                <a:ext cx="144" cy="206"/>
              </a:xfrm>
              <a:prstGeom prst="upArrow">
                <a:avLst>
                  <a:gd name="adj1" fmla="val 50000"/>
                  <a:gd name="adj2" fmla="val 35764"/>
                </a:avLst>
              </a:prstGeom>
              <a:solidFill>
                <a:srgbClr val="3366FF">
                  <a:alpha val="50000"/>
                </a:srgbClr>
              </a:solidFill>
              <a:ln w="9525">
                <a:solidFill>
                  <a:srgbClr val="3366FF"/>
                </a:solidFill>
                <a:miter lim="800000"/>
                <a:headEnd/>
                <a:tailEnd/>
              </a:ln>
            </p:spPr>
            <p:txBody>
              <a:bodyPr/>
              <a:lstStyle/>
              <a:p>
                <a:pPr>
                  <a:defRPr/>
                </a:pPr>
                <a:endParaRPr lang="en-US" sz="1800">
                  <a:latin typeface="+mn-lt"/>
                </a:endParaRPr>
              </a:p>
            </p:txBody>
          </p:sp>
          <p:sp>
            <p:nvSpPr>
              <p:cNvPr id="18" name="AutoShape 17"/>
              <p:cNvSpPr>
                <a:spLocks noChangeArrowheads="1"/>
              </p:cNvSpPr>
              <p:nvPr/>
            </p:nvSpPr>
            <p:spPr bwMode="auto">
              <a:xfrm rot="1799999">
                <a:off x="1670" y="2242"/>
                <a:ext cx="144" cy="211"/>
              </a:xfrm>
              <a:prstGeom prst="upArrow">
                <a:avLst>
                  <a:gd name="adj1" fmla="val 50000"/>
                  <a:gd name="adj2" fmla="val 36632"/>
                </a:avLst>
              </a:prstGeom>
              <a:solidFill>
                <a:srgbClr val="3366FF">
                  <a:alpha val="50000"/>
                </a:srgbClr>
              </a:solidFill>
              <a:ln w="9525">
                <a:solidFill>
                  <a:srgbClr val="3366FF"/>
                </a:solidFill>
                <a:miter lim="800000"/>
                <a:headEnd/>
                <a:tailEnd/>
              </a:ln>
            </p:spPr>
            <p:txBody>
              <a:bodyPr/>
              <a:lstStyle/>
              <a:p>
                <a:pPr>
                  <a:defRPr/>
                </a:pPr>
                <a:endParaRPr lang="en-US" sz="1800">
                  <a:latin typeface="+mn-lt"/>
                </a:endParaRPr>
              </a:p>
            </p:txBody>
          </p:sp>
          <p:sp>
            <p:nvSpPr>
              <p:cNvPr id="20" name="Text Box 19"/>
              <p:cNvSpPr txBox="1">
                <a:spLocks noChangeArrowheads="1"/>
              </p:cNvSpPr>
              <p:nvPr/>
            </p:nvSpPr>
            <p:spPr bwMode="auto">
              <a:xfrm>
                <a:off x="3840" y="2304"/>
                <a:ext cx="1152" cy="432"/>
              </a:xfrm>
              <a:prstGeom prst="rect">
                <a:avLst/>
              </a:prstGeom>
              <a:noFill/>
              <a:ln>
                <a:noFill/>
              </a:ln>
            </p:spPr>
            <p:txBody>
              <a:bodyPr/>
              <a:lstStyle/>
              <a:p>
                <a:pPr>
                  <a:defRPr/>
                </a:pPr>
                <a:r>
                  <a:rPr lang="en-GB" sz="1400" b="1" dirty="0">
                    <a:solidFill>
                      <a:srgbClr val="000000"/>
                    </a:solidFill>
                    <a:latin typeface="+mn-lt"/>
                    <a:cs typeface="Times New Roman"/>
                  </a:rPr>
                  <a:t>Old GW level</a:t>
                </a:r>
                <a:endParaRPr lang="en-GB" sz="2000" dirty="0">
                  <a:latin typeface="+mn-lt"/>
                </a:endParaRPr>
              </a:p>
            </p:txBody>
          </p:sp>
          <p:sp>
            <p:nvSpPr>
              <p:cNvPr id="21" name="AutoShape 20"/>
              <p:cNvSpPr>
                <a:spLocks noChangeArrowheads="1"/>
              </p:cNvSpPr>
              <p:nvPr/>
            </p:nvSpPr>
            <p:spPr bwMode="auto">
              <a:xfrm rot="10800000">
                <a:off x="2606" y="2242"/>
                <a:ext cx="144" cy="216"/>
              </a:xfrm>
              <a:prstGeom prst="upArrow">
                <a:avLst>
                  <a:gd name="adj1" fmla="val 50000"/>
                  <a:gd name="adj2" fmla="val 37500"/>
                </a:avLst>
              </a:prstGeom>
              <a:solidFill>
                <a:srgbClr val="3366FF">
                  <a:alpha val="50000"/>
                </a:srgbClr>
              </a:solidFill>
              <a:ln w="9525">
                <a:solidFill>
                  <a:srgbClr val="3366FF"/>
                </a:solidFill>
                <a:miter lim="800000"/>
                <a:headEnd/>
                <a:tailEnd/>
              </a:ln>
            </p:spPr>
            <p:txBody>
              <a:bodyPr/>
              <a:lstStyle/>
              <a:p>
                <a:pPr>
                  <a:defRPr/>
                </a:pPr>
                <a:endParaRPr lang="en-US" sz="1800">
                  <a:latin typeface="+mn-lt"/>
                </a:endParaRPr>
              </a:p>
            </p:txBody>
          </p:sp>
          <p:sp>
            <p:nvSpPr>
              <p:cNvPr id="22" name="AutoShape 21"/>
              <p:cNvSpPr>
                <a:spLocks noChangeArrowheads="1"/>
              </p:cNvSpPr>
              <p:nvPr/>
            </p:nvSpPr>
            <p:spPr bwMode="auto">
              <a:xfrm rot="13200000">
                <a:off x="1837" y="1962"/>
                <a:ext cx="144" cy="216"/>
              </a:xfrm>
              <a:prstGeom prst="upArrow">
                <a:avLst>
                  <a:gd name="adj1" fmla="val 50000"/>
                  <a:gd name="adj2" fmla="val 37500"/>
                </a:avLst>
              </a:prstGeom>
              <a:solidFill>
                <a:srgbClr val="3366FF">
                  <a:alpha val="50000"/>
                </a:srgbClr>
              </a:solidFill>
              <a:ln w="9525">
                <a:solidFill>
                  <a:srgbClr val="3366FF"/>
                </a:solidFill>
                <a:miter lim="800000"/>
                <a:headEnd/>
                <a:tailEnd/>
              </a:ln>
            </p:spPr>
            <p:txBody>
              <a:bodyPr/>
              <a:lstStyle/>
              <a:p>
                <a:pPr>
                  <a:defRPr/>
                </a:pPr>
                <a:endParaRPr lang="en-US" sz="1800">
                  <a:latin typeface="+mn-lt"/>
                </a:endParaRPr>
              </a:p>
            </p:txBody>
          </p:sp>
          <p:sp>
            <p:nvSpPr>
              <p:cNvPr id="23" name="AutoShape 22"/>
              <p:cNvSpPr>
                <a:spLocks noChangeArrowheads="1"/>
              </p:cNvSpPr>
              <p:nvPr/>
            </p:nvSpPr>
            <p:spPr bwMode="auto">
              <a:xfrm rot="9000000">
                <a:off x="3504" y="1954"/>
                <a:ext cx="144" cy="216"/>
              </a:xfrm>
              <a:prstGeom prst="upArrow">
                <a:avLst>
                  <a:gd name="adj1" fmla="val 50000"/>
                  <a:gd name="adj2" fmla="val 37500"/>
                </a:avLst>
              </a:prstGeom>
              <a:solidFill>
                <a:srgbClr val="3366FF">
                  <a:alpha val="50000"/>
                </a:srgbClr>
              </a:solidFill>
              <a:ln w="9525">
                <a:solidFill>
                  <a:srgbClr val="3366FF"/>
                </a:solidFill>
                <a:miter lim="800000"/>
                <a:headEnd/>
                <a:tailEnd/>
              </a:ln>
            </p:spPr>
            <p:txBody>
              <a:bodyPr/>
              <a:lstStyle/>
              <a:p>
                <a:pPr>
                  <a:defRPr/>
                </a:pPr>
                <a:endParaRPr lang="en-US" sz="1800">
                  <a:latin typeface="+mn-lt"/>
                </a:endParaRPr>
              </a:p>
            </p:txBody>
          </p:sp>
          <p:sp>
            <p:nvSpPr>
              <p:cNvPr id="24" name="Line 23"/>
              <p:cNvSpPr>
                <a:spLocks noChangeShapeType="1"/>
              </p:cNvSpPr>
              <p:nvPr/>
            </p:nvSpPr>
            <p:spPr bwMode="auto">
              <a:xfrm>
                <a:off x="1560" y="1733"/>
                <a:ext cx="2160" cy="0"/>
              </a:xfrm>
              <a:prstGeom prst="line">
                <a:avLst/>
              </a:prstGeom>
              <a:noFill/>
              <a:ln w="25400">
                <a:solidFill>
                  <a:srgbClr val="3366FF"/>
                </a:solidFill>
                <a:prstDash val="sysDot"/>
                <a:round/>
                <a:headEnd/>
                <a:tailEnd/>
              </a:ln>
            </p:spPr>
            <p:txBody>
              <a:bodyPr/>
              <a:lstStyle/>
              <a:p>
                <a:pPr>
                  <a:defRPr/>
                </a:pPr>
                <a:endParaRPr lang="en-US" sz="1800">
                  <a:latin typeface="+mn-lt"/>
                </a:endParaRPr>
              </a:p>
            </p:txBody>
          </p:sp>
          <p:sp>
            <p:nvSpPr>
              <p:cNvPr id="25" name="Freeform 24"/>
              <p:cNvSpPr/>
              <p:nvPr/>
            </p:nvSpPr>
            <p:spPr bwMode="auto">
              <a:xfrm>
                <a:off x="624" y="1733"/>
                <a:ext cx="936" cy="288"/>
              </a:xfrm>
              <a:custGeom>
                <a:avLst/>
                <a:gdLst>
                  <a:gd name="T0" fmla="*/ 2340 w 2340"/>
                  <a:gd name="T1" fmla="*/ 0 h 720"/>
                  <a:gd name="T2" fmla="*/ 1620 w 2340"/>
                  <a:gd name="T3" fmla="*/ 180 h 720"/>
                  <a:gd name="T4" fmla="*/ 1260 w 2340"/>
                  <a:gd name="T5" fmla="*/ 360 h 720"/>
                  <a:gd name="T6" fmla="*/ 720 w 2340"/>
                  <a:gd name="T7" fmla="*/ 540 h 720"/>
                  <a:gd name="T8" fmla="*/ 0 w 2340"/>
                  <a:gd name="T9" fmla="*/ 720 h 720"/>
                </a:gdLst>
                <a:ahLst/>
                <a:cxnLst>
                  <a:cxn ang="0">
                    <a:pos x="T0" y="T1"/>
                  </a:cxn>
                  <a:cxn ang="0">
                    <a:pos x="T2" y="T3"/>
                  </a:cxn>
                  <a:cxn ang="0">
                    <a:pos x="T4" y="T5"/>
                  </a:cxn>
                  <a:cxn ang="0">
                    <a:pos x="T6" y="T7"/>
                  </a:cxn>
                  <a:cxn ang="0">
                    <a:pos x="T8" y="T9"/>
                  </a:cxn>
                </a:cxnLst>
                <a:rect l="0" t="0" r="r" b="b"/>
                <a:pathLst>
                  <a:path w="2340" h="720" extrusionOk="0">
                    <a:moveTo>
                      <a:pt x="2340" y="0"/>
                    </a:moveTo>
                    <a:cubicBezTo>
                      <a:pt x="2070" y="60"/>
                      <a:pt x="1800" y="120"/>
                      <a:pt x="1620" y="180"/>
                    </a:cubicBezTo>
                    <a:cubicBezTo>
                      <a:pt x="1440" y="240"/>
                      <a:pt x="1410" y="300"/>
                      <a:pt x="1260" y="360"/>
                    </a:cubicBezTo>
                    <a:cubicBezTo>
                      <a:pt x="1110" y="420"/>
                      <a:pt x="930" y="480"/>
                      <a:pt x="720" y="540"/>
                    </a:cubicBezTo>
                    <a:cubicBezTo>
                      <a:pt x="510" y="600"/>
                      <a:pt x="255" y="660"/>
                      <a:pt x="0" y="720"/>
                    </a:cubicBezTo>
                  </a:path>
                </a:pathLst>
              </a:custGeom>
              <a:noFill/>
              <a:ln w="25400">
                <a:solidFill>
                  <a:srgbClr val="3366FF"/>
                </a:solidFill>
                <a:prstDash val="sysDot"/>
                <a:round/>
                <a:headEnd/>
                <a:tailEnd/>
              </a:ln>
            </p:spPr>
            <p:txBody>
              <a:bodyPr/>
              <a:lstStyle/>
              <a:p>
                <a:pPr>
                  <a:defRPr/>
                </a:pPr>
                <a:endParaRPr lang="en-US" sz="1800">
                  <a:latin typeface="+mn-lt"/>
                </a:endParaRPr>
              </a:p>
            </p:txBody>
          </p:sp>
          <p:sp>
            <p:nvSpPr>
              <p:cNvPr id="26" name="Freeform 25"/>
              <p:cNvSpPr/>
              <p:nvPr/>
            </p:nvSpPr>
            <p:spPr bwMode="auto">
              <a:xfrm>
                <a:off x="665" y="2027"/>
                <a:ext cx="4320" cy="587"/>
              </a:xfrm>
              <a:custGeom>
                <a:avLst/>
                <a:gdLst>
                  <a:gd name="T0" fmla="*/ 0 w 10800"/>
                  <a:gd name="T1" fmla="*/ 180 h 1110"/>
                  <a:gd name="T2" fmla="*/ 1260 w 10800"/>
                  <a:gd name="T3" fmla="*/ 180 h 1110"/>
                  <a:gd name="T4" fmla="*/ 2160 w 10800"/>
                  <a:gd name="T5" fmla="*/ 360 h 1110"/>
                  <a:gd name="T6" fmla="*/ 3240 w 10800"/>
                  <a:gd name="T7" fmla="*/ 900 h 1110"/>
                  <a:gd name="T8" fmla="*/ 4140 w 10800"/>
                  <a:gd name="T9" fmla="*/ 1080 h 1110"/>
                  <a:gd name="T10" fmla="*/ 6300 w 10800"/>
                  <a:gd name="T11" fmla="*/ 1080 h 1110"/>
                  <a:gd name="T12" fmla="*/ 7200 w 10800"/>
                  <a:gd name="T13" fmla="*/ 900 h 1110"/>
                  <a:gd name="T14" fmla="*/ 8100 w 10800"/>
                  <a:gd name="T15" fmla="*/ 540 h 1110"/>
                  <a:gd name="T16" fmla="*/ 9180 w 10800"/>
                  <a:gd name="T17" fmla="*/ 180 h 1110"/>
                  <a:gd name="T18" fmla="*/ 10800 w 10800"/>
                  <a:gd name="T19" fmla="*/ 0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00" h="1110" extrusionOk="0">
                    <a:moveTo>
                      <a:pt x="0" y="180"/>
                    </a:moveTo>
                    <a:cubicBezTo>
                      <a:pt x="450" y="165"/>
                      <a:pt x="900" y="150"/>
                      <a:pt x="1260" y="180"/>
                    </a:cubicBezTo>
                    <a:cubicBezTo>
                      <a:pt x="1620" y="210"/>
                      <a:pt x="1830" y="240"/>
                      <a:pt x="2160" y="360"/>
                    </a:cubicBezTo>
                    <a:cubicBezTo>
                      <a:pt x="2490" y="480"/>
                      <a:pt x="2910" y="780"/>
                      <a:pt x="3240" y="900"/>
                    </a:cubicBezTo>
                    <a:cubicBezTo>
                      <a:pt x="3570" y="1020"/>
                      <a:pt x="3630" y="1050"/>
                      <a:pt x="4140" y="1080"/>
                    </a:cubicBezTo>
                    <a:cubicBezTo>
                      <a:pt x="4650" y="1110"/>
                      <a:pt x="5790" y="1110"/>
                      <a:pt x="6300" y="1080"/>
                    </a:cubicBezTo>
                    <a:cubicBezTo>
                      <a:pt x="6810" y="1050"/>
                      <a:pt x="6900" y="990"/>
                      <a:pt x="7200" y="900"/>
                    </a:cubicBezTo>
                    <a:cubicBezTo>
                      <a:pt x="7500" y="810"/>
                      <a:pt x="7770" y="660"/>
                      <a:pt x="8100" y="540"/>
                    </a:cubicBezTo>
                    <a:cubicBezTo>
                      <a:pt x="8430" y="420"/>
                      <a:pt x="8730" y="270"/>
                      <a:pt x="9180" y="180"/>
                    </a:cubicBezTo>
                    <a:cubicBezTo>
                      <a:pt x="9630" y="90"/>
                      <a:pt x="10530" y="30"/>
                      <a:pt x="10800" y="0"/>
                    </a:cubicBezTo>
                  </a:path>
                </a:pathLst>
              </a:custGeom>
              <a:noFill/>
              <a:ln w="25400">
                <a:solidFill>
                  <a:srgbClr val="3366FF"/>
                </a:solidFill>
                <a:prstDash val="lgDash"/>
                <a:round/>
                <a:headEnd/>
                <a:tailEnd/>
              </a:ln>
            </p:spPr>
            <p:txBody>
              <a:bodyPr/>
              <a:lstStyle/>
              <a:p>
                <a:pPr>
                  <a:defRPr/>
                </a:pPr>
                <a:endParaRPr lang="en-US" sz="1800">
                  <a:latin typeface="+mn-lt"/>
                </a:endParaRPr>
              </a:p>
            </p:txBody>
          </p:sp>
          <p:sp>
            <p:nvSpPr>
              <p:cNvPr id="27" name="AutoShape 26"/>
              <p:cNvSpPr>
                <a:spLocks noChangeArrowheads="1"/>
              </p:cNvSpPr>
              <p:nvPr/>
            </p:nvSpPr>
            <p:spPr bwMode="auto">
              <a:xfrm rot="5400000">
                <a:off x="1246" y="632"/>
                <a:ext cx="748" cy="1268"/>
              </a:xfrm>
              <a:custGeom>
                <a:avLst/>
                <a:gdLst>
                  <a:gd name="G0" fmla="+- 12427 0 0"/>
                  <a:gd name="G1" fmla="+- 3768 0 0"/>
                  <a:gd name="G2" fmla="+- 12158 0 3768"/>
                  <a:gd name="G3" fmla="+- G2 0 3768"/>
                  <a:gd name="G4" fmla="*/ G3 32768 32059"/>
                  <a:gd name="G5" fmla="*/ G4 1 2"/>
                  <a:gd name="G6" fmla="+- 21600 0 12427"/>
                  <a:gd name="G7" fmla="*/ G6 3768 6079"/>
                  <a:gd name="G8" fmla="+- G7 12427 0"/>
                  <a:gd name="T0" fmla="*/ 12427 w 21600"/>
                  <a:gd name="T1" fmla="*/ 0 h 21600"/>
                  <a:gd name="T2" fmla="*/ 12427 w 21600"/>
                  <a:gd name="T3" fmla="*/ 12158 h 21600"/>
                  <a:gd name="T4" fmla="*/ 2362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extrusionOk="0">
                    <a:moveTo>
                      <a:pt x="21600" y="6079"/>
                    </a:moveTo>
                    <a:lnTo>
                      <a:pt x="12427" y="0"/>
                    </a:lnTo>
                    <a:lnTo>
                      <a:pt x="12427" y="3768"/>
                    </a:lnTo>
                    <a:cubicBezTo>
                      <a:pt x="5564" y="3768"/>
                      <a:pt x="0" y="7524"/>
                      <a:pt x="0" y="12158"/>
                    </a:cubicBezTo>
                    <a:lnTo>
                      <a:pt x="0" y="21600"/>
                    </a:lnTo>
                    <a:lnTo>
                      <a:pt x="4724" y="21600"/>
                    </a:lnTo>
                    <a:lnTo>
                      <a:pt x="4724" y="12158"/>
                    </a:lnTo>
                    <a:cubicBezTo>
                      <a:pt x="4724" y="10077"/>
                      <a:pt x="8173" y="8390"/>
                      <a:pt x="12427" y="8390"/>
                    </a:cubicBezTo>
                    <a:lnTo>
                      <a:pt x="12427" y="12158"/>
                    </a:lnTo>
                    <a:close/>
                  </a:path>
                </a:pathLst>
              </a:custGeom>
              <a:solidFill>
                <a:srgbClr val="3366FF">
                  <a:alpha val="50000"/>
                </a:srgbClr>
              </a:solidFill>
              <a:ln w="9525">
                <a:solidFill>
                  <a:srgbClr val="3366FF"/>
                </a:solidFill>
                <a:miter lim="800000"/>
                <a:headEnd/>
                <a:tailEnd/>
              </a:ln>
            </p:spPr>
            <p:txBody>
              <a:bodyPr/>
              <a:lstStyle/>
              <a:p>
                <a:pPr>
                  <a:defRPr/>
                </a:pPr>
                <a:endParaRPr lang="en-US" sz="1800">
                  <a:latin typeface="+mn-lt"/>
                </a:endParaRPr>
              </a:p>
            </p:txBody>
          </p:sp>
          <p:sp>
            <p:nvSpPr>
              <p:cNvPr id="28" name="Text Box 27"/>
              <p:cNvSpPr txBox="1">
                <a:spLocks noChangeArrowheads="1"/>
              </p:cNvSpPr>
              <p:nvPr/>
            </p:nvSpPr>
            <p:spPr bwMode="auto">
              <a:xfrm>
                <a:off x="3984" y="1522"/>
                <a:ext cx="768" cy="233"/>
              </a:xfrm>
              <a:prstGeom prst="rect">
                <a:avLst/>
              </a:prstGeom>
              <a:noFill/>
              <a:ln>
                <a:noFill/>
              </a:ln>
              <a:effectLst/>
            </p:spPr>
            <p:txBody>
              <a:bodyPr>
                <a:spAutoFit/>
              </a:bodyPr>
              <a:lstStyle/>
              <a:p>
                <a:pPr>
                  <a:spcBef>
                    <a:spcPts val="0"/>
                  </a:spcBef>
                  <a:defRPr/>
                </a:pPr>
                <a:r>
                  <a:rPr lang="de-DE" sz="1200" b="1">
                    <a:latin typeface="+mn-lt"/>
                  </a:rPr>
                  <a:t>Kippe</a:t>
                </a:r>
                <a:endParaRPr lang="en-GB" sz="1200" b="1">
                  <a:latin typeface="+mn-lt"/>
                </a:endParaRPr>
              </a:p>
            </p:txBody>
          </p:sp>
          <p:sp>
            <p:nvSpPr>
              <p:cNvPr id="29" name="Text Box 28"/>
              <p:cNvSpPr txBox="1">
                <a:spLocks noChangeArrowheads="1"/>
              </p:cNvSpPr>
              <p:nvPr/>
            </p:nvSpPr>
            <p:spPr bwMode="auto">
              <a:xfrm>
                <a:off x="663" y="891"/>
                <a:ext cx="936" cy="216"/>
              </a:xfrm>
              <a:prstGeom prst="rect">
                <a:avLst/>
              </a:prstGeom>
              <a:noFill/>
              <a:ln>
                <a:noFill/>
              </a:ln>
            </p:spPr>
            <p:txBody>
              <a:bodyPr/>
              <a:lstStyle/>
              <a:p>
                <a:pPr>
                  <a:defRPr/>
                </a:pPr>
                <a:r>
                  <a:rPr lang="en-GB" sz="1200" b="1">
                    <a:latin typeface="+mn-lt"/>
                    <a:cs typeface="Times New Roman"/>
                  </a:rPr>
                  <a:t>OW</a:t>
                </a:r>
                <a:endParaRPr lang="en-GB" sz="1200">
                  <a:latin typeface="+mn-lt"/>
                  <a:cs typeface="Times New Roman"/>
                </a:endParaRPr>
              </a:p>
              <a:p>
                <a:pPr>
                  <a:defRPr/>
                </a:pPr>
                <a:endParaRPr lang="en-GB" sz="1800">
                  <a:latin typeface="+mn-lt"/>
                </a:endParaRPr>
              </a:p>
            </p:txBody>
          </p:sp>
          <p:sp>
            <p:nvSpPr>
              <p:cNvPr id="30" name="AutoShape 29"/>
              <p:cNvSpPr>
                <a:spLocks noChangeArrowheads="1"/>
              </p:cNvSpPr>
              <p:nvPr/>
            </p:nvSpPr>
            <p:spPr bwMode="auto">
              <a:xfrm rot="10800000">
                <a:off x="3984" y="2064"/>
                <a:ext cx="144" cy="144"/>
              </a:xfrm>
              <a:prstGeom prst="triangle">
                <a:avLst>
                  <a:gd name="adj" fmla="val 50000"/>
                </a:avLst>
              </a:prstGeom>
              <a:solidFill>
                <a:srgbClr val="FFFF00"/>
              </a:solidFill>
              <a:ln w="9525">
                <a:solidFill>
                  <a:schemeClr val="tx1"/>
                </a:solidFill>
                <a:miter lim="800000"/>
                <a:headEnd/>
                <a:tailEnd/>
              </a:ln>
              <a:effectLst/>
            </p:spPr>
            <p:txBody>
              <a:bodyPr wrap="none" anchor="ctr"/>
              <a:lstStyle/>
              <a:p>
                <a:pPr>
                  <a:defRPr/>
                </a:pPr>
                <a:endParaRPr lang="en-US" sz="1800">
                  <a:latin typeface="+mn-lt"/>
                </a:endParaRPr>
              </a:p>
            </p:txBody>
          </p:sp>
          <p:sp>
            <p:nvSpPr>
              <p:cNvPr id="31" name="AutoShape 30"/>
              <p:cNvSpPr>
                <a:spLocks noChangeArrowheads="1"/>
              </p:cNvSpPr>
              <p:nvPr/>
            </p:nvSpPr>
            <p:spPr bwMode="auto">
              <a:xfrm rot="10800000">
                <a:off x="4560" y="1824"/>
                <a:ext cx="144" cy="144"/>
              </a:xfrm>
              <a:prstGeom prst="triangle">
                <a:avLst>
                  <a:gd name="adj" fmla="val 50000"/>
                </a:avLst>
              </a:prstGeom>
              <a:solidFill>
                <a:srgbClr val="FFFF00"/>
              </a:solidFill>
              <a:ln w="9525">
                <a:solidFill>
                  <a:schemeClr val="tx1"/>
                </a:solidFill>
                <a:miter lim="800000"/>
                <a:headEnd/>
                <a:tailEnd/>
              </a:ln>
              <a:effectLst/>
            </p:spPr>
            <p:txBody>
              <a:bodyPr wrap="none" anchor="ctr"/>
              <a:lstStyle/>
              <a:p>
                <a:pPr>
                  <a:defRPr/>
                </a:pPr>
                <a:endParaRPr lang="en-US" sz="1800">
                  <a:latin typeface="+mn-lt"/>
                </a:endParaRPr>
              </a:p>
            </p:txBody>
          </p:sp>
          <p:sp>
            <p:nvSpPr>
              <p:cNvPr id="32" name="Text Box 31"/>
              <p:cNvSpPr txBox="1">
                <a:spLocks noChangeArrowheads="1"/>
              </p:cNvSpPr>
              <p:nvPr/>
            </p:nvSpPr>
            <p:spPr bwMode="auto">
              <a:xfrm>
                <a:off x="4521" y="1334"/>
                <a:ext cx="1056" cy="432"/>
              </a:xfrm>
              <a:prstGeom prst="rect">
                <a:avLst/>
              </a:prstGeom>
              <a:noFill/>
              <a:ln>
                <a:noFill/>
              </a:ln>
            </p:spPr>
            <p:txBody>
              <a:bodyPr/>
              <a:lstStyle/>
              <a:p>
                <a:pPr>
                  <a:defRPr/>
                </a:pPr>
                <a:r>
                  <a:rPr lang="en-GB" sz="1400" b="1" dirty="0">
                    <a:solidFill>
                      <a:srgbClr val="000000"/>
                    </a:solidFill>
                    <a:latin typeface="+mn-lt"/>
                    <a:cs typeface="Times New Roman"/>
                  </a:rPr>
                  <a:t>GW level while flooding</a:t>
                </a:r>
                <a:endParaRPr lang="en-GB" sz="2000" dirty="0">
                  <a:latin typeface="+mn-lt"/>
                </a:endParaRPr>
              </a:p>
            </p:txBody>
          </p:sp>
        </p:grpSp>
        <p:sp>
          <p:nvSpPr>
            <p:cNvPr id="35" name="Line 34"/>
            <p:cNvSpPr>
              <a:spLocks noChangeShapeType="1"/>
            </p:cNvSpPr>
            <p:nvPr/>
          </p:nvSpPr>
          <p:spPr bwMode="auto">
            <a:xfrm>
              <a:off x="5359400" y="3140075"/>
              <a:ext cx="228600" cy="0"/>
            </a:xfrm>
            <a:prstGeom prst="line">
              <a:avLst/>
            </a:prstGeom>
            <a:noFill/>
            <a:ln w="31750">
              <a:solidFill>
                <a:srgbClr val="993300"/>
              </a:solidFill>
              <a:round/>
              <a:headEnd/>
              <a:tailEnd/>
            </a:ln>
            <a:effectLst/>
          </p:spPr>
          <p:txBody>
            <a:bodyPr/>
            <a:lstStyle/>
            <a:p>
              <a:pPr>
                <a:defRPr/>
              </a:pPr>
              <a:endParaRPr lang="en-US" sz="1800">
                <a:latin typeface="+mn-lt"/>
              </a:endParaRPr>
            </a:p>
          </p:txBody>
        </p:sp>
        <p:sp>
          <p:nvSpPr>
            <p:cNvPr id="37" name="AutoShape 40"/>
            <p:cNvSpPr>
              <a:spLocks noChangeArrowheads="1"/>
            </p:cNvSpPr>
            <p:nvPr/>
          </p:nvSpPr>
          <p:spPr bwMode="auto">
            <a:xfrm>
              <a:off x="3635375" y="2060575"/>
              <a:ext cx="287338" cy="576263"/>
            </a:xfrm>
            <a:prstGeom prst="downArrow">
              <a:avLst>
                <a:gd name="adj1" fmla="val 50000"/>
                <a:gd name="adj2" fmla="val 50138"/>
              </a:avLst>
            </a:prstGeom>
            <a:solidFill>
              <a:schemeClr val="accent1"/>
            </a:solidFill>
            <a:ln w="9525">
              <a:solidFill>
                <a:schemeClr val="tx1"/>
              </a:solidFill>
              <a:miter lim="800000"/>
              <a:headEnd/>
              <a:tailEnd/>
            </a:ln>
            <a:effectLst/>
          </p:spPr>
          <p:txBody>
            <a:bodyPr wrap="none" anchor="ctr"/>
            <a:lstStyle/>
            <a:p>
              <a:pPr>
                <a:defRPr/>
              </a:pPr>
              <a:endParaRPr lang="en-US" sz="1800">
                <a:latin typeface="+mn-lt"/>
              </a:endParaRPr>
            </a:p>
          </p:txBody>
        </p:sp>
        <p:sp>
          <p:nvSpPr>
            <p:cNvPr id="38" name="Text Box 41"/>
            <p:cNvSpPr txBox="1">
              <a:spLocks noChangeArrowheads="1"/>
            </p:cNvSpPr>
            <p:nvPr/>
          </p:nvSpPr>
          <p:spPr bwMode="auto">
            <a:xfrm>
              <a:off x="3635375" y="1700212"/>
              <a:ext cx="504825" cy="492443"/>
            </a:xfrm>
            <a:prstGeom prst="rect">
              <a:avLst/>
            </a:prstGeom>
            <a:noFill/>
            <a:ln>
              <a:noFill/>
            </a:ln>
            <a:effectLst/>
          </p:spPr>
          <p:txBody>
            <a:bodyPr>
              <a:spAutoFit/>
            </a:bodyPr>
            <a:lstStyle/>
            <a:p>
              <a:pPr>
                <a:spcBef>
                  <a:spcPts val="0"/>
                </a:spcBef>
                <a:defRPr/>
              </a:pPr>
              <a:r>
                <a:rPr lang="de-DE" sz="1800" b="1">
                  <a:latin typeface="+mn-lt"/>
                </a:rPr>
                <a:t>P</a:t>
              </a:r>
              <a:endParaRPr sz="1800">
                <a:latin typeface="+mn-lt"/>
              </a:endParaRPr>
            </a:p>
          </p:txBody>
        </p:sp>
        <p:sp>
          <p:nvSpPr>
            <p:cNvPr id="39" name="AutoShape 42"/>
            <p:cNvSpPr>
              <a:spLocks noChangeArrowheads="1"/>
            </p:cNvSpPr>
            <p:nvPr/>
          </p:nvSpPr>
          <p:spPr bwMode="auto">
            <a:xfrm>
              <a:off x="4643438" y="2132013"/>
              <a:ext cx="287337" cy="504825"/>
            </a:xfrm>
            <a:prstGeom prst="upArrow">
              <a:avLst>
                <a:gd name="adj1" fmla="val 50000"/>
                <a:gd name="adj2" fmla="val 43923"/>
              </a:avLst>
            </a:prstGeom>
            <a:solidFill>
              <a:schemeClr val="accent1"/>
            </a:solidFill>
            <a:ln w="9525">
              <a:solidFill>
                <a:schemeClr val="tx1"/>
              </a:solidFill>
              <a:miter lim="800000"/>
              <a:headEnd/>
              <a:tailEnd/>
            </a:ln>
            <a:effectLst/>
          </p:spPr>
          <p:txBody>
            <a:bodyPr wrap="none" anchor="ctr"/>
            <a:lstStyle/>
            <a:p>
              <a:pPr>
                <a:defRPr/>
              </a:pPr>
              <a:endParaRPr lang="en-US" sz="1800">
                <a:latin typeface="+mn-lt"/>
              </a:endParaRPr>
            </a:p>
          </p:txBody>
        </p:sp>
        <p:sp>
          <p:nvSpPr>
            <p:cNvPr id="40" name="Text Box 43"/>
            <p:cNvSpPr txBox="1">
              <a:spLocks noChangeArrowheads="1"/>
            </p:cNvSpPr>
            <p:nvPr/>
          </p:nvSpPr>
          <p:spPr bwMode="auto">
            <a:xfrm>
              <a:off x="4572000" y="1700212"/>
              <a:ext cx="649288" cy="492443"/>
            </a:xfrm>
            <a:prstGeom prst="rect">
              <a:avLst/>
            </a:prstGeom>
            <a:noFill/>
            <a:ln>
              <a:noFill/>
            </a:ln>
            <a:effectLst/>
          </p:spPr>
          <p:txBody>
            <a:bodyPr>
              <a:spAutoFit/>
            </a:bodyPr>
            <a:lstStyle/>
            <a:p>
              <a:pPr>
                <a:spcBef>
                  <a:spcPts val="0"/>
                </a:spcBef>
                <a:defRPr/>
              </a:pPr>
              <a:r>
                <a:rPr lang="de-DE" sz="1800" b="1">
                  <a:latin typeface="+mn-lt"/>
                </a:rPr>
                <a:t>ET</a:t>
              </a:r>
              <a:endParaRPr sz="1800">
                <a:latin typeface="+mn-lt"/>
              </a:endParaRPr>
            </a:p>
          </p:txBody>
        </p:sp>
        <p:sp>
          <p:nvSpPr>
            <p:cNvPr id="41" name="Text Box 44"/>
            <p:cNvSpPr txBox="1">
              <a:spLocks noChangeArrowheads="1"/>
            </p:cNvSpPr>
            <p:nvPr/>
          </p:nvSpPr>
          <p:spPr bwMode="auto">
            <a:xfrm>
              <a:off x="6156325" y="1557337"/>
              <a:ext cx="1800225" cy="492443"/>
            </a:xfrm>
            <a:prstGeom prst="rect">
              <a:avLst/>
            </a:prstGeom>
            <a:noFill/>
            <a:ln>
              <a:noFill/>
            </a:ln>
            <a:effectLst/>
          </p:spPr>
          <p:txBody>
            <a:bodyPr>
              <a:spAutoFit/>
            </a:bodyPr>
            <a:lstStyle/>
            <a:p>
              <a:pPr>
                <a:spcBef>
                  <a:spcPts val="0"/>
                </a:spcBef>
                <a:defRPr/>
              </a:pPr>
              <a:r>
                <a:rPr lang="de-DE" sz="1800" b="1">
                  <a:solidFill>
                    <a:srgbClr val="CC3300"/>
                  </a:solidFill>
                  <a:latin typeface="+mn-lt"/>
                </a:rPr>
                <a:t>Erosion</a:t>
              </a:r>
              <a:endParaRPr sz="1800">
                <a:latin typeface="+mn-lt"/>
              </a:endParaRPr>
            </a:p>
          </p:txBody>
        </p:sp>
        <p:sp>
          <p:nvSpPr>
            <p:cNvPr id="42" name="AutoShape 45"/>
            <p:cNvSpPr>
              <a:spLocks noChangeArrowheads="1"/>
            </p:cNvSpPr>
            <p:nvPr/>
          </p:nvSpPr>
          <p:spPr bwMode="auto">
            <a:xfrm rot="16199999" flipH="1">
              <a:off x="5472113" y="1736725"/>
              <a:ext cx="576262" cy="649288"/>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extrusionOk="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6600"/>
            </a:solidFill>
            <a:ln w="9525">
              <a:solidFill>
                <a:schemeClr val="tx1"/>
              </a:solidFill>
              <a:miter lim="800000"/>
              <a:headEnd/>
              <a:tailEnd/>
            </a:ln>
            <a:effectLst/>
          </p:spPr>
          <p:txBody>
            <a:bodyPr wrap="none" anchor="ctr"/>
            <a:lstStyle/>
            <a:p>
              <a:pPr>
                <a:defRPr/>
              </a:pPr>
              <a:endParaRPr lang="en-US" sz="1800">
                <a:latin typeface="+mn-lt"/>
              </a:endParaRPr>
            </a:p>
          </p:txBody>
        </p:sp>
        <p:sp>
          <p:nvSpPr>
            <p:cNvPr id="43" name="Text Box 46"/>
            <p:cNvSpPr txBox="1">
              <a:spLocks noChangeArrowheads="1"/>
            </p:cNvSpPr>
            <p:nvPr/>
          </p:nvSpPr>
          <p:spPr bwMode="auto">
            <a:xfrm>
              <a:off x="1222375" y="1767312"/>
              <a:ext cx="1079500" cy="492443"/>
            </a:xfrm>
            <a:prstGeom prst="rect">
              <a:avLst/>
            </a:prstGeom>
            <a:noFill/>
            <a:ln>
              <a:noFill/>
            </a:ln>
            <a:effectLst/>
          </p:spPr>
          <p:txBody>
            <a:bodyPr>
              <a:spAutoFit/>
            </a:bodyPr>
            <a:lstStyle/>
            <a:p>
              <a:pPr>
                <a:spcBef>
                  <a:spcPts val="0"/>
                </a:spcBef>
                <a:defRPr/>
              </a:pPr>
              <a:r>
                <a:rPr lang="de-DE" sz="1800" b="1">
                  <a:latin typeface="+mn-lt"/>
                </a:rPr>
                <a:t>GWN</a:t>
              </a:r>
            </a:p>
          </p:txBody>
        </p:sp>
        <p:sp>
          <p:nvSpPr>
            <p:cNvPr id="44" name="AutoShape 47"/>
            <p:cNvSpPr>
              <a:spLocks noChangeArrowheads="1"/>
            </p:cNvSpPr>
            <p:nvPr/>
          </p:nvSpPr>
          <p:spPr bwMode="auto">
            <a:xfrm>
              <a:off x="1042988" y="1773238"/>
              <a:ext cx="287337" cy="576262"/>
            </a:xfrm>
            <a:prstGeom prst="downArrow">
              <a:avLst>
                <a:gd name="adj1" fmla="val 50000"/>
                <a:gd name="adj2" fmla="val 50138"/>
              </a:avLst>
            </a:prstGeom>
            <a:solidFill>
              <a:schemeClr val="accent1"/>
            </a:solidFill>
            <a:ln w="9525">
              <a:solidFill>
                <a:schemeClr val="tx1"/>
              </a:solidFill>
              <a:miter lim="800000"/>
              <a:headEnd/>
              <a:tailEnd/>
            </a:ln>
            <a:effectLst/>
          </p:spPr>
          <p:txBody>
            <a:bodyPr wrap="none" anchor="ctr"/>
            <a:lstStyle/>
            <a:p>
              <a:pPr>
                <a:defRPr/>
              </a:pPr>
              <a:endParaRPr lang="en-US" sz="1800">
                <a:latin typeface="+mn-lt"/>
              </a:endParaRPr>
            </a:p>
          </p:txBody>
        </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normAutofit/>
          </a:bodyPr>
          <a:lstStyle/>
          <a:p>
            <a:pPr>
              <a:defRPr/>
            </a:pPr>
            <a:r>
              <a:rPr lang="de-DE" dirty="0" err="1"/>
              <a:t>Challenges</a:t>
            </a:r>
            <a:r>
              <a:rPr lang="de-DE" dirty="0"/>
              <a:t> </a:t>
            </a:r>
            <a:r>
              <a:rPr lang="de-DE" dirty="0" err="1"/>
              <a:t>to</a:t>
            </a:r>
            <a:r>
              <a:rPr lang="de-DE" dirty="0"/>
              <a:t> restore </a:t>
            </a:r>
            <a:r>
              <a:rPr lang="de-DE" dirty="0" err="1"/>
              <a:t>the</a:t>
            </a:r>
            <a:r>
              <a:rPr lang="de-DE" dirty="0"/>
              <a:t> </a:t>
            </a:r>
            <a:r>
              <a:rPr lang="de-DE" dirty="0" err="1"/>
              <a:t>mining</a:t>
            </a:r>
            <a:r>
              <a:rPr lang="de-DE" dirty="0"/>
              <a:t> </a:t>
            </a:r>
            <a:r>
              <a:rPr lang="de-DE" dirty="0" err="1"/>
              <a:t>landscapes</a:t>
            </a:r>
            <a:endParaRPr lang="en-US" dirty="0"/>
          </a:p>
        </p:txBody>
      </p:sp>
      <p:sp>
        <p:nvSpPr>
          <p:cNvPr id="4" name="Slide Number Placeholder 3"/>
          <p:cNvSpPr>
            <a:spLocks noGrp="1"/>
          </p:cNvSpPr>
          <p:nvPr>
            <p:ph type="sldNum" sz="quarter" idx="16"/>
          </p:nvPr>
        </p:nvSpPr>
        <p:spPr bwMode="auto"/>
        <p:txBody>
          <a:bodyPr/>
          <a:lstStyle/>
          <a:p>
            <a:pPr>
              <a:defRPr/>
            </a:pPr>
            <a:r>
              <a:rPr lang="de-DE" sz="1400">
                <a:latin typeface="+mn-lt"/>
              </a:rPr>
              <a:t>Seite </a:t>
            </a:r>
            <a:fld id="{959D87B1-1F1C-4319-8EA1-6710C33C6049}" type="slidenum">
              <a:rPr lang="de-DE" sz="1400">
                <a:latin typeface="+mn-lt"/>
              </a:rPr>
              <a:t>81</a:t>
            </a:fld>
            <a:endParaRPr lang="de-DE" sz="1400">
              <a:latin typeface="+mn-lt"/>
            </a:endParaRPr>
          </a:p>
        </p:txBody>
      </p:sp>
      <p:sp>
        <p:nvSpPr>
          <p:cNvPr id="5" name="TextBox 4"/>
          <p:cNvSpPr txBox="1"/>
          <p:nvPr/>
        </p:nvSpPr>
        <p:spPr bwMode="auto">
          <a:xfrm>
            <a:off x="116637" y="2327068"/>
            <a:ext cx="1215004" cy="646331"/>
          </a:xfrm>
          <a:prstGeom prst="rect">
            <a:avLst/>
          </a:prstGeom>
          <a:noFill/>
        </p:spPr>
        <p:txBody>
          <a:bodyPr wrap="square" rtlCol="0">
            <a:spAutoFit/>
          </a:bodyPr>
          <a:lstStyle/>
          <a:p>
            <a:pPr algn="ctr">
              <a:defRPr/>
            </a:pPr>
            <a:r>
              <a:rPr lang="de-DE" sz="1800" dirty="0">
                <a:solidFill>
                  <a:srgbClr val="0070C0"/>
                </a:solidFill>
                <a:latin typeface="+mn-lt"/>
                <a:cs typeface="Arial"/>
              </a:rPr>
              <a:t>Low </a:t>
            </a:r>
            <a:r>
              <a:rPr lang="de-DE" sz="1800" dirty="0" err="1">
                <a:solidFill>
                  <a:srgbClr val="0070C0"/>
                </a:solidFill>
                <a:latin typeface="+mn-lt"/>
                <a:cs typeface="Arial"/>
              </a:rPr>
              <a:t>water</a:t>
            </a:r>
            <a:r>
              <a:rPr lang="de-DE" sz="1800" dirty="0">
                <a:solidFill>
                  <a:srgbClr val="0070C0"/>
                </a:solidFill>
                <a:latin typeface="+mn-lt"/>
                <a:cs typeface="Arial"/>
              </a:rPr>
              <a:t> </a:t>
            </a:r>
            <a:r>
              <a:rPr lang="de-DE" sz="1800" dirty="0" err="1">
                <a:solidFill>
                  <a:srgbClr val="0070C0"/>
                </a:solidFill>
                <a:latin typeface="+mn-lt"/>
                <a:cs typeface="Arial"/>
              </a:rPr>
              <a:t>availability</a:t>
            </a:r>
            <a:endParaRPr lang="en-US" sz="1800" dirty="0">
              <a:solidFill>
                <a:srgbClr val="0070C0"/>
              </a:solidFill>
              <a:latin typeface="+mn-lt"/>
              <a:cs typeface="Arial"/>
            </a:endParaRPr>
          </a:p>
        </p:txBody>
      </p:sp>
      <p:pic>
        <p:nvPicPr>
          <p:cNvPr id="2050" name="Picture 2" descr="Bergbausanierung: In der Lausitz herrscht noch ein großes Wasserdefizit |  Lausitzer Rundschau"/>
          <p:cNvPicPr>
            <a:picLocks noChangeAspect="1" noChangeArrowheads="1"/>
          </p:cNvPicPr>
          <p:nvPr/>
        </p:nvPicPr>
        <p:blipFill>
          <a:blip r:embed="rId2"/>
          <a:stretch/>
        </p:blipFill>
        <p:spPr bwMode="auto">
          <a:xfrm>
            <a:off x="2744581" y="1599642"/>
            <a:ext cx="3654839" cy="2057400"/>
          </a:xfrm>
          <a:prstGeom prst="rect">
            <a:avLst/>
          </a:prstGeom>
          <a:noFill/>
        </p:spPr>
      </p:pic>
      <p:sp>
        <p:nvSpPr>
          <p:cNvPr id="7" name="TextBox 6"/>
          <p:cNvSpPr txBox="1"/>
          <p:nvPr/>
        </p:nvSpPr>
        <p:spPr bwMode="auto">
          <a:xfrm>
            <a:off x="36054" y="3679293"/>
            <a:ext cx="1366294" cy="646331"/>
          </a:xfrm>
          <a:prstGeom prst="rect">
            <a:avLst/>
          </a:prstGeom>
          <a:noFill/>
        </p:spPr>
        <p:txBody>
          <a:bodyPr wrap="square" rtlCol="0">
            <a:spAutoFit/>
          </a:bodyPr>
          <a:lstStyle/>
          <a:p>
            <a:pPr algn="ctr">
              <a:defRPr/>
            </a:pPr>
            <a:r>
              <a:rPr lang="de-DE" sz="1800" dirty="0">
                <a:solidFill>
                  <a:srgbClr val="0070C0"/>
                </a:solidFill>
                <a:latin typeface="+mn-lt"/>
                <a:cs typeface="Arial"/>
              </a:rPr>
              <a:t>Low </a:t>
            </a:r>
            <a:r>
              <a:rPr lang="de-DE" sz="1800" dirty="0" err="1">
                <a:solidFill>
                  <a:srgbClr val="0070C0"/>
                </a:solidFill>
                <a:latin typeface="+mn-lt"/>
                <a:cs typeface="Arial"/>
              </a:rPr>
              <a:t>discharge</a:t>
            </a:r>
            <a:endParaRPr lang="en-US" sz="1800" dirty="0">
              <a:solidFill>
                <a:srgbClr val="0070C0"/>
              </a:solidFill>
              <a:latin typeface="+mn-lt"/>
              <a:cs typeface="Arial"/>
            </a:endParaRPr>
          </a:p>
        </p:txBody>
      </p:sp>
      <p:sp>
        <p:nvSpPr>
          <p:cNvPr id="8" name="TextBox 7"/>
          <p:cNvSpPr txBox="1"/>
          <p:nvPr/>
        </p:nvSpPr>
        <p:spPr bwMode="auto">
          <a:xfrm>
            <a:off x="6410246" y="1599642"/>
            <a:ext cx="1619939" cy="523220"/>
          </a:xfrm>
          <a:prstGeom prst="rect">
            <a:avLst/>
          </a:prstGeom>
          <a:noFill/>
        </p:spPr>
        <p:txBody>
          <a:bodyPr wrap="square" rtlCol="0">
            <a:spAutoFit/>
          </a:bodyPr>
          <a:lstStyle/>
          <a:p>
            <a:pPr algn="ctr">
              <a:defRPr/>
            </a:pPr>
            <a:r>
              <a:rPr lang="de-DE" sz="1400" dirty="0">
                <a:solidFill>
                  <a:srgbClr val="00B050"/>
                </a:solidFill>
                <a:latin typeface="+mn-lt"/>
                <a:cs typeface="Arial"/>
              </a:rPr>
              <a:t>High </a:t>
            </a:r>
            <a:r>
              <a:rPr lang="de-DE" sz="1400" dirty="0" err="1">
                <a:solidFill>
                  <a:srgbClr val="00B050"/>
                </a:solidFill>
                <a:latin typeface="+mn-lt"/>
                <a:cs typeface="Arial"/>
              </a:rPr>
              <a:t>concentration</a:t>
            </a:r>
            <a:r>
              <a:rPr lang="de-DE" sz="1400" dirty="0">
                <a:solidFill>
                  <a:srgbClr val="00B050"/>
                </a:solidFill>
                <a:latin typeface="+mn-lt"/>
                <a:cs typeface="Arial"/>
              </a:rPr>
              <a:t> </a:t>
            </a:r>
            <a:r>
              <a:rPr lang="de-DE" sz="1400" dirty="0" err="1">
                <a:solidFill>
                  <a:srgbClr val="00B050"/>
                </a:solidFill>
                <a:latin typeface="+mn-lt"/>
                <a:cs typeface="Arial"/>
              </a:rPr>
              <a:t>of</a:t>
            </a:r>
            <a:r>
              <a:rPr lang="de-DE" sz="1400" dirty="0">
                <a:solidFill>
                  <a:srgbClr val="00B050"/>
                </a:solidFill>
                <a:latin typeface="+mn-lt"/>
                <a:cs typeface="Arial"/>
              </a:rPr>
              <a:t> </a:t>
            </a:r>
            <a:r>
              <a:rPr lang="de-DE" sz="1400" dirty="0" err="1">
                <a:solidFill>
                  <a:srgbClr val="00B050"/>
                </a:solidFill>
                <a:latin typeface="+mn-lt"/>
                <a:cs typeface="Arial"/>
              </a:rPr>
              <a:t>sulfate</a:t>
            </a:r>
            <a:endParaRPr lang="en-US" sz="1400" dirty="0">
              <a:solidFill>
                <a:srgbClr val="00B050"/>
              </a:solidFill>
              <a:latin typeface="+mn-lt"/>
              <a:cs typeface="Arial"/>
            </a:endParaRPr>
          </a:p>
        </p:txBody>
      </p:sp>
      <p:sp>
        <p:nvSpPr>
          <p:cNvPr id="9" name="TextBox 8"/>
          <p:cNvSpPr txBox="1"/>
          <p:nvPr/>
        </p:nvSpPr>
        <p:spPr bwMode="auto">
          <a:xfrm>
            <a:off x="6498901" y="3194545"/>
            <a:ext cx="1619939" cy="307777"/>
          </a:xfrm>
          <a:prstGeom prst="rect">
            <a:avLst/>
          </a:prstGeom>
          <a:noFill/>
        </p:spPr>
        <p:txBody>
          <a:bodyPr wrap="square" rtlCol="0">
            <a:spAutoFit/>
          </a:bodyPr>
          <a:lstStyle/>
          <a:p>
            <a:pPr algn="ctr">
              <a:defRPr/>
            </a:pPr>
            <a:r>
              <a:rPr lang="en-US" sz="1400" dirty="0">
                <a:solidFill>
                  <a:srgbClr val="00B050"/>
                </a:solidFill>
                <a:latin typeface="+mn-lt"/>
                <a:cs typeface="Arial"/>
              </a:rPr>
              <a:t>Iron clogging</a:t>
            </a:r>
          </a:p>
        </p:txBody>
      </p:sp>
      <p:sp>
        <p:nvSpPr>
          <p:cNvPr id="10" name="TextBox 9"/>
          <p:cNvSpPr txBox="1"/>
          <p:nvPr/>
        </p:nvSpPr>
        <p:spPr bwMode="auto">
          <a:xfrm>
            <a:off x="5058054" y="3651869"/>
            <a:ext cx="1619939" cy="307777"/>
          </a:xfrm>
          <a:prstGeom prst="rect">
            <a:avLst/>
          </a:prstGeom>
          <a:noFill/>
        </p:spPr>
        <p:txBody>
          <a:bodyPr wrap="square" rtlCol="0">
            <a:spAutoFit/>
          </a:bodyPr>
          <a:lstStyle/>
          <a:p>
            <a:pPr algn="ctr">
              <a:defRPr/>
            </a:pPr>
            <a:r>
              <a:rPr lang="de-DE" sz="1400" dirty="0" err="1">
                <a:solidFill>
                  <a:srgbClr val="00B050"/>
                </a:solidFill>
                <a:latin typeface="+mn-lt"/>
                <a:cs typeface="Arial"/>
              </a:rPr>
              <a:t>acidification</a:t>
            </a:r>
            <a:endParaRPr lang="en-US" sz="1400" dirty="0">
              <a:solidFill>
                <a:srgbClr val="00B050"/>
              </a:solidFill>
              <a:latin typeface="+mn-lt"/>
              <a:cs typeface="Arial"/>
            </a:endParaRPr>
          </a:p>
        </p:txBody>
      </p:sp>
      <p:pic>
        <p:nvPicPr>
          <p:cNvPr id="6" name="Picture 5"/>
          <p:cNvPicPr>
            <a:picLocks noChangeAspect="1"/>
          </p:cNvPicPr>
          <p:nvPr/>
        </p:nvPicPr>
        <p:blipFill>
          <a:blip r:embed="rId3"/>
          <a:stretch/>
        </p:blipFill>
        <p:spPr bwMode="auto">
          <a:xfrm>
            <a:off x="1352288" y="2070225"/>
            <a:ext cx="1215005" cy="1139273"/>
          </a:xfrm>
          <a:prstGeom prst="rect">
            <a:avLst/>
          </a:prstGeom>
        </p:spPr>
      </p:pic>
      <p:pic>
        <p:nvPicPr>
          <p:cNvPr id="13" name="Picture 12"/>
          <p:cNvPicPr>
            <a:picLocks noChangeAspect="1"/>
          </p:cNvPicPr>
          <p:nvPr/>
        </p:nvPicPr>
        <p:blipFill>
          <a:blip r:embed="rId4"/>
          <a:stretch/>
        </p:blipFill>
        <p:spPr bwMode="auto">
          <a:xfrm>
            <a:off x="1365556" y="3485295"/>
            <a:ext cx="1188470" cy="1177438"/>
          </a:xfrm>
          <a:prstGeom prst="rect">
            <a:avLst/>
          </a:prstGeom>
        </p:spPr>
      </p:pic>
      <p:pic>
        <p:nvPicPr>
          <p:cNvPr id="14" name="Picture 13"/>
          <p:cNvPicPr>
            <a:picLocks noChangeAspect="1"/>
          </p:cNvPicPr>
          <p:nvPr/>
        </p:nvPicPr>
        <p:blipFill>
          <a:blip r:embed="rId5"/>
          <a:stretch/>
        </p:blipFill>
        <p:spPr bwMode="auto">
          <a:xfrm>
            <a:off x="6785684" y="3679293"/>
            <a:ext cx="955969" cy="947175"/>
          </a:xfrm>
          <a:prstGeom prst="rect">
            <a:avLst/>
          </a:prstGeom>
        </p:spPr>
      </p:pic>
      <p:pic>
        <p:nvPicPr>
          <p:cNvPr id="15" name="Picture 14"/>
          <p:cNvPicPr>
            <a:picLocks noChangeAspect="1"/>
          </p:cNvPicPr>
          <p:nvPr/>
        </p:nvPicPr>
        <p:blipFill>
          <a:blip r:embed="rId6"/>
          <a:stretch/>
        </p:blipFill>
        <p:spPr bwMode="auto">
          <a:xfrm>
            <a:off x="5285646" y="3916185"/>
            <a:ext cx="1164755" cy="1110040"/>
          </a:xfrm>
          <a:prstGeom prst="rect">
            <a:avLst/>
          </a:prstGeom>
        </p:spPr>
      </p:pic>
      <p:pic>
        <p:nvPicPr>
          <p:cNvPr id="16" name="Picture 15"/>
          <p:cNvPicPr>
            <a:picLocks noChangeAspect="1"/>
          </p:cNvPicPr>
          <p:nvPr/>
        </p:nvPicPr>
        <p:blipFill>
          <a:blip r:embed="rId7"/>
          <a:stretch/>
        </p:blipFill>
        <p:spPr bwMode="auto">
          <a:xfrm>
            <a:off x="6829136" y="2110468"/>
            <a:ext cx="869063" cy="960150"/>
          </a:xfrm>
          <a:prstGeom prst="rect">
            <a:avLst/>
          </a:prstGeom>
        </p:spPr>
      </p:pic>
      <p:sp>
        <p:nvSpPr>
          <p:cNvPr id="17" name="Left Arrow 16"/>
          <p:cNvSpPr/>
          <p:nvPr/>
        </p:nvSpPr>
        <p:spPr bwMode="auto">
          <a:xfrm>
            <a:off x="2645098" y="3657043"/>
            <a:ext cx="1724468" cy="750911"/>
          </a:xfrm>
          <a:prstGeom prst="lef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400" dirty="0" err="1"/>
              <a:t>Water</a:t>
            </a:r>
            <a:r>
              <a:rPr lang="de-DE" sz="1400" dirty="0"/>
              <a:t> </a:t>
            </a:r>
            <a:r>
              <a:rPr lang="de-DE" sz="1400" dirty="0" err="1"/>
              <a:t>quantity</a:t>
            </a:r>
            <a:endParaRPr lang="en-US" sz="1400" dirty="0"/>
          </a:p>
        </p:txBody>
      </p:sp>
      <p:sp>
        <p:nvSpPr>
          <p:cNvPr id="18" name="Right Arrow 17"/>
          <p:cNvSpPr/>
          <p:nvPr/>
        </p:nvSpPr>
        <p:spPr bwMode="auto">
          <a:xfrm>
            <a:off x="3186385" y="4137924"/>
            <a:ext cx="1601639" cy="756084"/>
          </a:xfrm>
          <a:prstGeom prst="rightArrow">
            <a:avLst>
              <a:gd name="adj1" fmla="val 50000"/>
              <a:gd name="adj2"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400" dirty="0" err="1"/>
              <a:t>Water</a:t>
            </a:r>
            <a:r>
              <a:rPr lang="de-DE" sz="1400" dirty="0"/>
              <a:t> </a:t>
            </a:r>
            <a:r>
              <a:rPr lang="de-DE" sz="1400" dirty="0" err="1"/>
              <a:t>quality</a:t>
            </a:r>
            <a:endParaRPr lang="en-US" sz="1400" dirty="0"/>
          </a:p>
        </p:txBody>
      </p:sp>
      <p:sp>
        <p:nvSpPr>
          <p:cNvPr id="20" name="TextBox 19"/>
          <p:cNvSpPr txBox="1"/>
          <p:nvPr/>
        </p:nvSpPr>
        <p:spPr bwMode="auto">
          <a:xfrm>
            <a:off x="1352288" y="4626468"/>
            <a:ext cx="1392293" cy="196208"/>
          </a:xfrm>
          <a:prstGeom prst="rect">
            <a:avLst/>
          </a:prstGeom>
          <a:noFill/>
        </p:spPr>
        <p:txBody>
          <a:bodyPr wrap="square" rtlCol="0">
            <a:spAutoFit/>
          </a:bodyPr>
          <a:lstStyle/>
          <a:p>
            <a:pPr>
              <a:defRPr/>
            </a:pPr>
            <a:r>
              <a:rPr lang="de-DE" sz="675">
                <a:latin typeface="+mn-lt"/>
                <a:cs typeface="Arial"/>
              </a:rPr>
              <a:t>Schwarze Elster bei Buchwalde</a:t>
            </a:r>
            <a:endParaRPr lang="en-US" sz="675">
              <a:latin typeface="+mn-lt"/>
              <a:cs typeface="Arial"/>
            </a:endParaRPr>
          </a:p>
        </p:txBody>
      </p:sp>
      <p:sp>
        <p:nvSpPr>
          <p:cNvPr id="22" name="TextBox 21"/>
          <p:cNvSpPr txBox="1"/>
          <p:nvPr/>
        </p:nvSpPr>
        <p:spPr bwMode="auto">
          <a:xfrm>
            <a:off x="5299139" y="4680499"/>
            <a:ext cx="1392293" cy="307777"/>
          </a:xfrm>
          <a:prstGeom prst="rect">
            <a:avLst/>
          </a:prstGeom>
          <a:noFill/>
        </p:spPr>
        <p:txBody>
          <a:bodyPr wrap="square" rtlCol="0">
            <a:spAutoFit/>
          </a:bodyPr>
          <a:lstStyle/>
          <a:p>
            <a:pPr>
              <a:defRPr/>
            </a:pPr>
            <a:r>
              <a:rPr lang="de-DE" sz="1400" dirty="0" err="1">
                <a:latin typeface="+mn-lt"/>
                <a:cs typeface="Arial"/>
              </a:rPr>
              <a:t>Partwitzer</a:t>
            </a:r>
            <a:r>
              <a:rPr lang="de-DE" sz="1400" dirty="0">
                <a:latin typeface="+mn-lt"/>
                <a:cs typeface="Arial"/>
              </a:rPr>
              <a:t> See</a:t>
            </a:r>
            <a:endParaRPr lang="en-US" sz="1400" dirty="0">
              <a:latin typeface="+mn-lt"/>
              <a:cs typeface="Arial"/>
            </a:endParaRPr>
          </a:p>
        </p:txBody>
      </p:sp>
      <p:sp>
        <p:nvSpPr>
          <p:cNvPr id="23" name="TextBox 22"/>
          <p:cNvSpPr txBox="1"/>
          <p:nvPr/>
        </p:nvSpPr>
        <p:spPr bwMode="auto">
          <a:xfrm>
            <a:off x="6948022" y="4616324"/>
            <a:ext cx="1392293" cy="523220"/>
          </a:xfrm>
          <a:prstGeom prst="rect">
            <a:avLst/>
          </a:prstGeom>
          <a:noFill/>
        </p:spPr>
        <p:txBody>
          <a:bodyPr wrap="square" rtlCol="0">
            <a:spAutoFit/>
          </a:bodyPr>
          <a:lstStyle/>
          <a:p>
            <a:pPr>
              <a:defRPr/>
            </a:pPr>
            <a:r>
              <a:rPr lang="de-DE" sz="1400">
                <a:latin typeface="+mn-lt"/>
                <a:cs typeface="Arial"/>
              </a:rPr>
              <a:t>Spree bei Bühlow</a:t>
            </a:r>
            <a:endParaRPr lang="en-US" sz="1400">
              <a:latin typeface="+mn-lt"/>
              <a:cs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normAutofit/>
          </a:bodyPr>
          <a:lstStyle/>
          <a:p>
            <a:pPr>
              <a:defRPr/>
            </a:pPr>
            <a:r>
              <a:rPr lang="de-DE" dirty="0" err="1"/>
              <a:t>Water</a:t>
            </a:r>
            <a:r>
              <a:rPr lang="de-DE" dirty="0"/>
              <a:t> </a:t>
            </a:r>
            <a:r>
              <a:rPr lang="de-DE" dirty="0" err="1"/>
              <a:t>management</a:t>
            </a:r>
            <a:r>
              <a:rPr lang="de-DE" dirty="0"/>
              <a:t> </a:t>
            </a:r>
            <a:r>
              <a:rPr lang="de-DE" dirty="0" err="1"/>
              <a:t>concept</a:t>
            </a:r>
            <a:r>
              <a:rPr lang="de-DE" dirty="0"/>
              <a:t> – </a:t>
            </a:r>
            <a:r>
              <a:rPr lang="de-DE" dirty="0" err="1"/>
              <a:t>flooding</a:t>
            </a:r>
            <a:r>
              <a:rPr lang="de-DE" dirty="0"/>
              <a:t> </a:t>
            </a:r>
            <a:r>
              <a:rPr lang="de-DE" dirty="0" err="1"/>
              <a:t>of</a:t>
            </a:r>
            <a:r>
              <a:rPr lang="de-DE" dirty="0"/>
              <a:t> </a:t>
            </a:r>
            <a:r>
              <a:rPr lang="de-DE" dirty="0" err="1"/>
              <a:t>the</a:t>
            </a:r>
            <a:r>
              <a:rPr lang="de-DE" dirty="0"/>
              <a:t> </a:t>
            </a:r>
            <a:r>
              <a:rPr lang="de-DE" dirty="0" err="1"/>
              <a:t>pits</a:t>
            </a:r>
            <a:endParaRPr lang="en-US" b="0" dirty="0"/>
          </a:p>
        </p:txBody>
      </p:sp>
      <p:sp>
        <p:nvSpPr>
          <p:cNvPr id="3" name="Text Placeholder 2">
            <a:extLst>
              <a:ext uri="{FF2B5EF4-FFF2-40B4-BE49-F238E27FC236}">
                <a16:creationId xmlns:a16="http://schemas.microsoft.com/office/drawing/2014/main" id="{339C70EC-F92F-4B7A-8CFD-6E410DF9CEC9}"/>
              </a:ext>
            </a:extLst>
          </p:cNvPr>
          <p:cNvSpPr>
            <a:spLocks noGrp="1"/>
          </p:cNvSpPr>
          <p:nvPr>
            <p:ph type="body" sz="quarter" idx="13"/>
          </p:nvPr>
        </p:nvSpPr>
        <p:spPr/>
        <p:txBody>
          <a:bodyPr/>
          <a:lstStyle/>
          <a:p>
            <a:endParaRPr lang="en-DE"/>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82</a:t>
            </a:fld>
            <a:endParaRPr lang="de-DE"/>
          </a:p>
        </p:txBody>
      </p:sp>
      <p:pic>
        <p:nvPicPr>
          <p:cNvPr id="5" name="Picture 4" descr="Wasserwirtschaftplan"/>
          <p:cNvPicPr>
            <a:picLocks noChangeAspect="1" noChangeArrowheads="1"/>
          </p:cNvPicPr>
          <p:nvPr/>
        </p:nvPicPr>
        <p:blipFill>
          <a:blip r:embed="rId2"/>
          <a:srcRect l="1382" t="6178" b="2141"/>
          <a:stretch/>
        </p:blipFill>
        <p:spPr bwMode="auto">
          <a:xfrm>
            <a:off x="1145695" y="1488790"/>
            <a:ext cx="5648222" cy="3634740"/>
          </a:xfrm>
          <a:prstGeom prst="rect">
            <a:avLst/>
          </a:prstGeom>
          <a:noFill/>
          <a:ln>
            <a:noFill/>
          </a:ln>
        </p:spPr>
      </p:pic>
      <p:sp>
        <p:nvSpPr>
          <p:cNvPr id="6" name="Rectangle 3"/>
          <p:cNvSpPr>
            <a:spLocks noChangeArrowheads="1"/>
          </p:cNvSpPr>
          <p:nvPr/>
        </p:nvSpPr>
        <p:spPr bwMode="auto">
          <a:xfrm>
            <a:off x="5866548" y="1424905"/>
            <a:ext cx="2214246" cy="702469"/>
          </a:xfrm>
          <a:prstGeom prst="rect">
            <a:avLst/>
          </a:prstGeom>
          <a:noFill/>
          <a:ln>
            <a:noFill/>
          </a:ln>
        </p:spPr>
        <p:txBody>
          <a:bodyPr/>
          <a:lstStyle>
            <a:lvl1pPr>
              <a:tabLst>
                <a:tab pos="190500" algn="l"/>
              </a:tabLst>
              <a:defRPr sz="2400">
                <a:solidFill>
                  <a:schemeClr val="tx1"/>
                </a:solidFill>
                <a:latin typeface="Calibri"/>
                <a:ea typeface="ヒラギノ角ゴ Pro W3"/>
              </a:defRPr>
            </a:lvl1pPr>
            <a:lvl2pPr marL="742950" indent="-285750">
              <a:tabLst>
                <a:tab pos="190500" algn="l"/>
              </a:tabLst>
              <a:defRPr sz="2400">
                <a:solidFill>
                  <a:schemeClr val="tx1"/>
                </a:solidFill>
                <a:latin typeface="Calibri"/>
                <a:ea typeface="ヒラギノ角ゴ Pro W3"/>
              </a:defRPr>
            </a:lvl2pPr>
            <a:lvl3pPr marL="1143000" indent="-228600">
              <a:tabLst>
                <a:tab pos="190500" algn="l"/>
              </a:tabLst>
              <a:defRPr sz="2400">
                <a:solidFill>
                  <a:schemeClr val="tx1"/>
                </a:solidFill>
                <a:latin typeface="Calibri"/>
                <a:ea typeface="ヒラギノ角ゴ Pro W3"/>
              </a:defRPr>
            </a:lvl3pPr>
            <a:lvl4pPr marL="1600200" indent="-228600">
              <a:tabLst>
                <a:tab pos="190500" algn="l"/>
              </a:tabLst>
              <a:defRPr sz="2400">
                <a:solidFill>
                  <a:schemeClr val="tx1"/>
                </a:solidFill>
                <a:latin typeface="Calibri"/>
                <a:ea typeface="ヒラギノ角ゴ Pro W3"/>
              </a:defRPr>
            </a:lvl4pPr>
            <a:lvl5pPr marL="2057400" indent="-228600">
              <a:tabLst>
                <a:tab pos="190500" algn="l"/>
              </a:tabLst>
              <a:defRPr sz="2400">
                <a:solidFill>
                  <a:schemeClr val="tx1"/>
                </a:solidFill>
                <a:latin typeface="Calibri"/>
                <a:ea typeface="ヒラギノ角ゴ Pro W3"/>
              </a:defRPr>
            </a:lvl5pPr>
            <a:lvl6pPr marL="2514600" indent="-228600">
              <a:spcBef>
                <a:spcPts val="0"/>
              </a:spcBef>
              <a:spcAft>
                <a:spcPts val="0"/>
              </a:spcAft>
              <a:tabLst>
                <a:tab pos="190500" algn="l"/>
              </a:tabLst>
              <a:defRPr sz="2400">
                <a:solidFill>
                  <a:schemeClr val="tx1"/>
                </a:solidFill>
                <a:latin typeface="Calibri"/>
                <a:ea typeface="ヒラギノ角ゴ Pro W3"/>
              </a:defRPr>
            </a:lvl6pPr>
            <a:lvl7pPr marL="2971800" indent="-228600">
              <a:spcBef>
                <a:spcPts val="0"/>
              </a:spcBef>
              <a:spcAft>
                <a:spcPts val="0"/>
              </a:spcAft>
              <a:tabLst>
                <a:tab pos="190500" algn="l"/>
              </a:tabLst>
              <a:defRPr sz="2400">
                <a:solidFill>
                  <a:schemeClr val="tx1"/>
                </a:solidFill>
                <a:latin typeface="Calibri"/>
                <a:ea typeface="ヒラギノ角ゴ Pro W3"/>
              </a:defRPr>
            </a:lvl7pPr>
            <a:lvl8pPr marL="3429000" indent="-228600">
              <a:spcBef>
                <a:spcPts val="0"/>
              </a:spcBef>
              <a:spcAft>
                <a:spcPts val="0"/>
              </a:spcAft>
              <a:tabLst>
                <a:tab pos="190500" algn="l"/>
              </a:tabLst>
              <a:defRPr sz="2400">
                <a:solidFill>
                  <a:schemeClr val="tx1"/>
                </a:solidFill>
                <a:latin typeface="Calibri"/>
                <a:ea typeface="ヒラギノ角ゴ Pro W3"/>
              </a:defRPr>
            </a:lvl8pPr>
            <a:lvl9pPr marL="3886200" indent="-228600">
              <a:spcBef>
                <a:spcPts val="0"/>
              </a:spcBef>
              <a:spcAft>
                <a:spcPts val="0"/>
              </a:spcAft>
              <a:tabLst>
                <a:tab pos="190500" algn="l"/>
              </a:tabLst>
              <a:defRPr sz="2400">
                <a:solidFill>
                  <a:schemeClr val="tx1"/>
                </a:solidFill>
                <a:latin typeface="Calibri"/>
                <a:ea typeface="ヒラギノ角ゴ Pro W3"/>
              </a:defRPr>
            </a:lvl9pPr>
          </a:lstStyle>
          <a:p>
            <a:pPr>
              <a:lnSpc>
                <a:spcPts val="1500"/>
              </a:lnSpc>
              <a:spcBef>
                <a:spcPts val="750"/>
              </a:spcBef>
              <a:defRPr/>
            </a:pPr>
            <a:r>
              <a:rPr lang="de-DE" sz="1200">
                <a:latin typeface="Arial"/>
                <a:cs typeface="Arial"/>
              </a:rPr>
              <a:t>Bereits entstandene</a:t>
            </a:r>
            <a:br>
              <a:rPr lang="de-DE" sz="1200">
                <a:latin typeface="Arial"/>
                <a:cs typeface="Arial"/>
              </a:rPr>
            </a:br>
            <a:r>
              <a:rPr lang="de-DE" sz="1200">
                <a:latin typeface="Arial"/>
                <a:cs typeface="Arial"/>
              </a:rPr>
              <a:t>Wasserfläche = 14.000 ha</a:t>
            </a:r>
            <a:endParaRPr sz="1800"/>
          </a:p>
          <a:p>
            <a:pPr>
              <a:lnSpc>
                <a:spcPts val="1500"/>
              </a:lnSpc>
              <a:spcBef>
                <a:spcPts val="750"/>
              </a:spcBef>
              <a:defRPr/>
            </a:pPr>
            <a:r>
              <a:rPr lang="de-DE" sz="1200">
                <a:latin typeface="Arial"/>
                <a:cs typeface="Arial"/>
              </a:rPr>
              <a:t>Geplant: ~16.000 ha (LMBV +  7.700 Hektar der LEAG)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Water</a:t>
            </a:r>
            <a:r>
              <a:rPr lang="de-DE" dirty="0"/>
              <a:t> </a:t>
            </a:r>
            <a:r>
              <a:rPr lang="de-DE" dirty="0" err="1"/>
              <a:t>quantity</a:t>
            </a:r>
            <a:r>
              <a:rPr lang="de-DE" dirty="0"/>
              <a:t> – </a:t>
            </a:r>
            <a:r>
              <a:rPr lang="de-DE" dirty="0" err="1"/>
              <a:t>water</a:t>
            </a:r>
            <a:r>
              <a:rPr lang="de-DE" dirty="0"/>
              <a:t> </a:t>
            </a:r>
            <a:r>
              <a:rPr lang="de-DE" dirty="0" err="1"/>
              <a:t>deficits</a:t>
            </a:r>
            <a:endParaRPr lang="en-US" dirty="0"/>
          </a:p>
        </p:txBody>
      </p:sp>
      <p:sp>
        <p:nvSpPr>
          <p:cNvPr id="4" name="Slide Number Placeholder 3"/>
          <p:cNvSpPr>
            <a:spLocks noGrp="1"/>
          </p:cNvSpPr>
          <p:nvPr>
            <p:ph type="sldNum" sz="quarter" idx="16"/>
          </p:nvPr>
        </p:nvSpPr>
        <p:spPr bwMode="auto"/>
        <p:txBody>
          <a:bodyPr/>
          <a:lstStyle/>
          <a:p>
            <a:pPr>
              <a:defRPr/>
            </a:pPr>
            <a:r>
              <a:rPr lang="de-DE"/>
              <a:t>Seite </a:t>
            </a:r>
            <a:fld id="{959D87B1-1F1C-4319-8EA1-6710C33C6049}" type="slidenum">
              <a:rPr lang="de-DE"/>
              <a:t>83</a:t>
            </a:fld>
            <a:endParaRPr lang="de-DE"/>
          </a:p>
        </p:txBody>
      </p:sp>
      <p:pic>
        <p:nvPicPr>
          <p:cNvPr id="5" name="Picture 4"/>
          <p:cNvPicPr>
            <a:picLocks noChangeAspect="1"/>
          </p:cNvPicPr>
          <p:nvPr/>
        </p:nvPicPr>
        <p:blipFill>
          <a:blip r:embed="rId2"/>
          <a:stretch/>
        </p:blipFill>
        <p:spPr bwMode="auto">
          <a:xfrm>
            <a:off x="1844697" y="1653649"/>
            <a:ext cx="5454606" cy="310436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txBox="1">
            <a:spLocks/>
          </p:cNvSpPr>
          <p:nvPr/>
        </p:nvSpPr>
        <p:spPr>
          <a:xfrm>
            <a:off x="7758354" y="4894008"/>
            <a:ext cx="486054" cy="249492"/>
          </a:xfrm>
          <a:prstGeom prst="rect">
            <a:avLst/>
          </a:prstGeom>
        </p:spPr>
        <p:txBody>
          <a:bodyPr/>
          <a:lstStyle>
            <a:defPPr>
              <a:defRPr lang="de-DE"/>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6C6AE60A-B69C-4790-82F7-3882EDF23186}" type="slidenum">
              <a:rPr lang="en-GB" sz="600"/>
              <a:pPr/>
              <a:t>84</a:t>
            </a:fld>
            <a:endParaRPr lang="en-GB" sz="600" dirty="0"/>
          </a:p>
        </p:txBody>
      </p:sp>
      <p:sp>
        <p:nvSpPr>
          <p:cNvPr id="8" name="Rectangle 1030"/>
          <p:cNvSpPr>
            <a:spLocks noChangeArrowheads="1"/>
          </p:cNvSpPr>
          <p:nvPr/>
        </p:nvSpPr>
        <p:spPr bwMode="auto">
          <a:xfrm>
            <a:off x="3851920" y="4876006"/>
            <a:ext cx="4608512" cy="24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90500" indent="-190500">
              <a:spcBef>
                <a:spcPct val="20000"/>
              </a:spcBef>
              <a:defRPr sz="1600">
                <a:solidFill>
                  <a:schemeClr val="tx1"/>
                </a:solidFill>
                <a:latin typeface="Arial" charset="0"/>
              </a:defRPr>
            </a:lvl1pPr>
            <a:lvl2pPr marL="855663" indent="-285750">
              <a:spcBef>
                <a:spcPct val="20000"/>
              </a:spcBef>
              <a:buChar char="–"/>
              <a:defRPr sz="1600">
                <a:solidFill>
                  <a:schemeClr val="tx1"/>
                </a:solidFill>
                <a:latin typeface="Arial" charset="0"/>
              </a:defRPr>
            </a:lvl2pPr>
            <a:lvl3pPr marL="1274763" indent="-228600">
              <a:spcBef>
                <a:spcPct val="20000"/>
              </a:spcBef>
              <a:buChar char="•"/>
              <a:defRPr sz="1600">
                <a:solidFill>
                  <a:schemeClr val="tx1"/>
                </a:solidFill>
                <a:latin typeface="Arial" charset="0"/>
              </a:defRPr>
            </a:lvl3pPr>
            <a:lvl4pPr marL="1693863" indent="-228600">
              <a:spcBef>
                <a:spcPct val="20000"/>
              </a:spcBef>
              <a:buChar char="–"/>
              <a:defRPr sz="1600">
                <a:solidFill>
                  <a:schemeClr val="tx1"/>
                </a:solidFill>
                <a:latin typeface="Arial" charset="0"/>
              </a:defRPr>
            </a:lvl4pPr>
            <a:lvl5pPr marL="2112963" indent="-228600">
              <a:spcBef>
                <a:spcPct val="20000"/>
              </a:spcBef>
              <a:buChar char="»"/>
              <a:defRPr sz="1600">
                <a:solidFill>
                  <a:schemeClr val="tx1"/>
                </a:solidFill>
                <a:latin typeface="Arial" charset="0"/>
              </a:defRPr>
            </a:lvl5pPr>
            <a:lvl6pPr marL="2570163" indent="-228600" fontAlgn="base">
              <a:spcBef>
                <a:spcPct val="20000"/>
              </a:spcBef>
              <a:spcAft>
                <a:spcPct val="0"/>
              </a:spcAft>
              <a:buChar char="»"/>
              <a:defRPr sz="1600">
                <a:solidFill>
                  <a:schemeClr val="tx1"/>
                </a:solidFill>
                <a:latin typeface="Arial" charset="0"/>
              </a:defRPr>
            </a:lvl6pPr>
            <a:lvl7pPr marL="3027363" indent="-228600" fontAlgn="base">
              <a:spcBef>
                <a:spcPct val="20000"/>
              </a:spcBef>
              <a:spcAft>
                <a:spcPct val="0"/>
              </a:spcAft>
              <a:buChar char="»"/>
              <a:defRPr sz="1600">
                <a:solidFill>
                  <a:schemeClr val="tx1"/>
                </a:solidFill>
                <a:latin typeface="Arial" charset="0"/>
              </a:defRPr>
            </a:lvl7pPr>
            <a:lvl8pPr marL="3484563" indent="-228600" fontAlgn="base">
              <a:spcBef>
                <a:spcPct val="20000"/>
              </a:spcBef>
              <a:spcAft>
                <a:spcPct val="0"/>
              </a:spcAft>
              <a:buChar char="»"/>
              <a:defRPr sz="1600">
                <a:solidFill>
                  <a:schemeClr val="tx1"/>
                </a:solidFill>
                <a:latin typeface="Arial" charset="0"/>
              </a:defRPr>
            </a:lvl8pPr>
            <a:lvl9pPr marL="3941763" indent="-228600" fontAlgn="base">
              <a:spcBef>
                <a:spcPct val="20000"/>
              </a:spcBef>
              <a:spcAft>
                <a:spcPct val="0"/>
              </a:spcAft>
              <a:buChar char="»"/>
              <a:defRPr sz="1600">
                <a:solidFill>
                  <a:schemeClr val="tx1"/>
                </a:solidFill>
                <a:latin typeface="Arial" charset="0"/>
              </a:defRPr>
            </a:lvl9pPr>
          </a:lstStyle>
          <a:p>
            <a:pPr marL="135000" indent="0">
              <a:spcBef>
                <a:spcPct val="0"/>
              </a:spcBef>
            </a:pPr>
            <a:r>
              <a:rPr lang="de-DE" altLang="en-US" sz="1200" dirty="0">
                <a:latin typeface="+mn-lt"/>
                <a:cs typeface="Times New Roman" pitchFamily="18" charset="0"/>
              </a:rPr>
              <a:t>Pohle, et al. 2016, Hydrologie und Wasserbewirtschaftung</a:t>
            </a:r>
          </a:p>
        </p:txBody>
      </p:sp>
      <p:pic>
        <p:nvPicPr>
          <p:cNvPr id="9" name="Grafik 5"/>
          <p:cNvPicPr/>
          <p:nvPr/>
        </p:nvPicPr>
        <p:blipFill>
          <a:blip r:embed="rId2" cstate="print">
            <a:extLst>
              <a:ext uri="{28A0092B-C50C-407E-A947-70E740481C1C}">
                <a14:useLocalDpi xmlns:a14="http://schemas.microsoft.com/office/drawing/2010/main" val="0"/>
              </a:ext>
            </a:extLst>
          </a:blip>
          <a:stretch>
            <a:fillRect/>
          </a:stretch>
        </p:blipFill>
        <p:spPr>
          <a:xfrm>
            <a:off x="1871700" y="1851670"/>
            <a:ext cx="5400600" cy="2342796"/>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2987824" y="1422010"/>
            <a:ext cx="3314654" cy="369332"/>
          </a:xfrm>
          <a:prstGeom prst="rect">
            <a:avLst/>
          </a:prstGeom>
        </p:spPr>
        <p:txBody>
          <a:bodyPr wrap="square">
            <a:spAutoFit/>
          </a:bodyPr>
          <a:lstStyle/>
          <a:p>
            <a:r>
              <a:rPr lang="de-DE" sz="1800" dirty="0" err="1">
                <a:latin typeface="+mn-lt"/>
              </a:rPr>
              <a:t>Un-managed</a:t>
            </a:r>
            <a:r>
              <a:rPr lang="de-DE" sz="1800" dirty="0">
                <a:latin typeface="+mn-lt"/>
              </a:rPr>
              <a:t> </a:t>
            </a:r>
            <a:r>
              <a:rPr lang="de-DE" sz="1800" dirty="0" err="1">
                <a:latin typeface="+mn-lt"/>
              </a:rPr>
              <a:t>flow</a:t>
            </a:r>
            <a:r>
              <a:rPr lang="de-DE" sz="1800" dirty="0">
                <a:latin typeface="+mn-lt"/>
              </a:rPr>
              <a:t> Große Tränke</a:t>
            </a:r>
          </a:p>
        </p:txBody>
      </p:sp>
      <p:sp>
        <p:nvSpPr>
          <p:cNvPr id="13" name="Rectangle 12"/>
          <p:cNvSpPr/>
          <p:nvPr/>
        </p:nvSpPr>
        <p:spPr>
          <a:xfrm>
            <a:off x="2519772" y="2053526"/>
            <a:ext cx="2484276" cy="253916"/>
          </a:xfrm>
          <a:prstGeom prst="rect">
            <a:avLst/>
          </a:prstGeom>
        </p:spPr>
        <p:txBody>
          <a:bodyPr wrap="square">
            <a:spAutoFit/>
          </a:bodyPr>
          <a:lstStyle/>
          <a:p>
            <a:pPr algn="ctr"/>
            <a:r>
              <a:rPr lang="de-DE" sz="1050" dirty="0"/>
              <a:t>SWIM                           EGMO</a:t>
            </a:r>
          </a:p>
        </p:txBody>
      </p:sp>
      <p:sp>
        <p:nvSpPr>
          <p:cNvPr id="3" name="Title 2">
            <a:extLst>
              <a:ext uri="{FF2B5EF4-FFF2-40B4-BE49-F238E27FC236}">
                <a16:creationId xmlns:a16="http://schemas.microsoft.com/office/drawing/2014/main" id="{BF78FF0D-2C76-47D7-B296-09FC4C65B5D7}"/>
              </a:ext>
            </a:extLst>
          </p:cNvPr>
          <p:cNvSpPr>
            <a:spLocks noGrp="1"/>
          </p:cNvSpPr>
          <p:nvPr>
            <p:ph type="title"/>
          </p:nvPr>
        </p:nvSpPr>
        <p:spPr/>
        <p:txBody>
          <a:bodyPr/>
          <a:lstStyle/>
          <a:p>
            <a:r>
              <a:rPr lang="de-DE" dirty="0"/>
              <a:t>Climate </a:t>
            </a:r>
            <a:r>
              <a:rPr lang="de-DE" dirty="0" err="1"/>
              <a:t>change</a:t>
            </a:r>
            <a:r>
              <a:rPr lang="de-DE" dirty="0"/>
              <a:t> </a:t>
            </a:r>
            <a:r>
              <a:rPr lang="de-DE" dirty="0" err="1"/>
              <a:t>impacts</a:t>
            </a:r>
            <a:r>
              <a:rPr lang="de-DE" dirty="0"/>
              <a:t> on Berlin </a:t>
            </a:r>
            <a:r>
              <a:rPr lang="de-DE" dirty="0" err="1"/>
              <a:t>inflow</a:t>
            </a:r>
            <a:r>
              <a:rPr lang="de-DE" dirty="0"/>
              <a:t> </a:t>
            </a:r>
            <a:r>
              <a:rPr lang="de-DE" sz="2000" dirty="0">
                <a:solidFill>
                  <a:srgbClr val="C00000"/>
                </a:solidFill>
              </a:rPr>
              <a:t>(8 m</a:t>
            </a:r>
            <a:r>
              <a:rPr lang="de-DE" sz="2000" baseline="30000" dirty="0">
                <a:solidFill>
                  <a:srgbClr val="C00000"/>
                </a:solidFill>
              </a:rPr>
              <a:t>3</a:t>
            </a:r>
            <a:r>
              <a:rPr lang="de-DE" sz="2000" dirty="0">
                <a:solidFill>
                  <a:srgbClr val="C00000"/>
                </a:solidFill>
              </a:rPr>
              <a:t>/s </a:t>
            </a:r>
            <a:r>
              <a:rPr lang="de-DE" sz="2000" dirty="0" err="1">
                <a:solidFill>
                  <a:srgbClr val="C00000"/>
                </a:solidFill>
              </a:rPr>
              <a:t>needed</a:t>
            </a:r>
            <a:r>
              <a:rPr lang="de-DE" sz="2000" dirty="0">
                <a:solidFill>
                  <a:srgbClr val="C00000"/>
                </a:solidFill>
              </a:rPr>
              <a:t>) </a:t>
            </a:r>
            <a:endParaRPr lang="en-DE" dirty="0">
              <a:solidFill>
                <a:srgbClr val="C00000"/>
              </a:solidFill>
            </a:endParaRPr>
          </a:p>
        </p:txBody>
      </p:sp>
      <p:cxnSp>
        <p:nvCxnSpPr>
          <p:cNvPr id="14" name="Straight Connector 13">
            <a:extLst>
              <a:ext uri="{FF2B5EF4-FFF2-40B4-BE49-F238E27FC236}">
                <a16:creationId xmlns:a16="http://schemas.microsoft.com/office/drawing/2014/main" id="{4F49CA2B-7AC0-49E8-95CD-0303C5036968}"/>
              </a:ext>
            </a:extLst>
          </p:cNvPr>
          <p:cNvCxnSpPr>
            <a:cxnSpLocks/>
          </p:cNvCxnSpPr>
          <p:nvPr/>
        </p:nvCxnSpPr>
        <p:spPr>
          <a:xfrm>
            <a:off x="1547664" y="3219822"/>
            <a:ext cx="5400600"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17" name="Text Box 10">
            <a:extLst>
              <a:ext uri="{FF2B5EF4-FFF2-40B4-BE49-F238E27FC236}">
                <a16:creationId xmlns:a16="http://schemas.microsoft.com/office/drawing/2014/main" id="{6460B86E-782C-481E-8906-D3EFDE943A0F}"/>
              </a:ext>
            </a:extLst>
          </p:cNvPr>
          <p:cNvSpPr txBox="1">
            <a:spLocks noChangeArrowheads="1"/>
          </p:cNvSpPr>
          <p:nvPr/>
        </p:nvSpPr>
        <p:spPr bwMode="auto">
          <a:xfrm>
            <a:off x="251520" y="3082503"/>
            <a:ext cx="12731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dirty="0" err="1">
                <a:solidFill>
                  <a:srgbClr val="0070C0"/>
                </a:solidFill>
              </a:rPr>
              <a:t>Q</a:t>
            </a:r>
            <a:r>
              <a:rPr lang="de-DE" altLang="de-DE" sz="1200" b="1" baseline="-25000" dirty="0" err="1">
                <a:solidFill>
                  <a:srgbClr val="0070C0"/>
                </a:solidFill>
              </a:rPr>
              <a:t>min</a:t>
            </a:r>
            <a:r>
              <a:rPr lang="de-DE" altLang="de-DE" sz="1200" b="1" dirty="0">
                <a:solidFill>
                  <a:srgbClr val="0070C0"/>
                </a:solidFill>
              </a:rPr>
              <a:t>= 8,00 m</a:t>
            </a:r>
            <a:r>
              <a:rPr lang="de-DE" altLang="de-DE" sz="1200" b="1" baseline="30000" dirty="0">
                <a:solidFill>
                  <a:srgbClr val="0070C0"/>
                </a:solidFill>
              </a:rPr>
              <a:t>3</a:t>
            </a:r>
            <a:r>
              <a:rPr lang="de-DE" altLang="de-DE" sz="1200" b="1" dirty="0">
                <a:solidFill>
                  <a:srgbClr val="0070C0"/>
                </a:solidFill>
              </a:rPr>
              <a:t>/s</a:t>
            </a:r>
          </a:p>
        </p:txBody>
      </p:sp>
    </p:spTree>
    <p:extLst>
      <p:ext uri="{BB962C8B-B14F-4D97-AF65-F5344CB8AC3E}">
        <p14:creationId xmlns:p14="http://schemas.microsoft.com/office/powerpoint/2010/main" val="40259985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24462-C53B-41D4-A34D-8824356369E1}"/>
              </a:ext>
            </a:extLst>
          </p:cNvPr>
          <p:cNvSpPr>
            <a:spLocks noGrp="1"/>
          </p:cNvSpPr>
          <p:nvPr>
            <p:ph type="title"/>
          </p:nvPr>
        </p:nvSpPr>
        <p:spPr/>
        <p:txBody>
          <a:bodyPr/>
          <a:lstStyle/>
          <a:p>
            <a:endParaRPr lang="en-DE" dirty="0"/>
          </a:p>
        </p:txBody>
      </p:sp>
      <p:sp>
        <p:nvSpPr>
          <p:cNvPr id="4" name="Slide Number Placeholder 3">
            <a:extLst>
              <a:ext uri="{FF2B5EF4-FFF2-40B4-BE49-F238E27FC236}">
                <a16:creationId xmlns:a16="http://schemas.microsoft.com/office/drawing/2014/main" id="{B12BB348-545C-44B8-BA89-25C3A421E883}"/>
              </a:ext>
            </a:extLst>
          </p:cNvPr>
          <p:cNvSpPr>
            <a:spLocks noGrp="1"/>
          </p:cNvSpPr>
          <p:nvPr>
            <p:ph type="sldNum" sz="quarter" idx="16"/>
          </p:nvPr>
        </p:nvSpPr>
        <p:spPr/>
        <p:txBody>
          <a:bodyPr/>
          <a:lstStyle/>
          <a:p>
            <a:pPr>
              <a:defRPr/>
            </a:pPr>
            <a:r>
              <a:rPr lang="de-DE"/>
              <a:t>Seite </a:t>
            </a:r>
            <a:fld id="{959D87B1-1F1C-4319-8EA1-6710C33C6049}" type="slidenum">
              <a:rPr lang="de-DE" smtClean="0"/>
              <a:t>85</a:t>
            </a:fld>
            <a:endParaRPr lang="de-DE"/>
          </a:p>
        </p:txBody>
      </p:sp>
      <p:sp>
        <p:nvSpPr>
          <p:cNvPr id="5" name="Rectangle 4">
            <a:extLst>
              <a:ext uri="{FF2B5EF4-FFF2-40B4-BE49-F238E27FC236}">
                <a16:creationId xmlns:a16="http://schemas.microsoft.com/office/drawing/2014/main" id="{79AF790F-9A8D-4934-9DBE-4C30FB82B147}"/>
              </a:ext>
            </a:extLst>
          </p:cNvPr>
          <p:cNvSpPr/>
          <p:nvPr/>
        </p:nvSpPr>
        <p:spPr>
          <a:xfrm>
            <a:off x="0" y="1923678"/>
            <a:ext cx="9144000" cy="165618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t>Adaptation </a:t>
            </a:r>
            <a:r>
              <a:rPr lang="de-DE" sz="3200" b="1" dirty="0" err="1"/>
              <a:t>options</a:t>
            </a:r>
            <a:endParaRPr lang="en-DE" sz="3200" b="1" dirty="0"/>
          </a:p>
        </p:txBody>
      </p:sp>
    </p:spTree>
    <p:extLst>
      <p:ext uri="{BB962C8B-B14F-4D97-AF65-F5344CB8AC3E}">
        <p14:creationId xmlns:p14="http://schemas.microsoft.com/office/powerpoint/2010/main" val="23674158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B05DCBD-CAFD-46C7-BDA7-A63E3EAAC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350" y="1293670"/>
            <a:ext cx="5179527" cy="2589764"/>
          </a:xfrm>
          <a:prstGeom prst="rect">
            <a:avLst/>
          </a:prstGeom>
        </p:spPr>
      </p:pic>
      <p:pic>
        <p:nvPicPr>
          <p:cNvPr id="13" name="Picture 12">
            <a:extLst>
              <a:ext uri="{FF2B5EF4-FFF2-40B4-BE49-F238E27FC236}">
                <a16:creationId xmlns:a16="http://schemas.microsoft.com/office/drawing/2014/main" id="{75214EAB-8509-40AE-A7DA-6ECF53D04A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390" y="1523950"/>
            <a:ext cx="5357813" cy="3014663"/>
          </a:xfrm>
          <a:prstGeom prst="rect">
            <a:avLst/>
          </a:prstGeom>
        </p:spPr>
      </p:pic>
      <p:sp>
        <p:nvSpPr>
          <p:cNvPr id="4" name="Title 3"/>
          <p:cNvSpPr>
            <a:spLocks noGrp="1"/>
          </p:cNvSpPr>
          <p:nvPr>
            <p:ph type="title"/>
          </p:nvPr>
        </p:nvSpPr>
        <p:spPr/>
        <p:txBody>
          <a:bodyPr>
            <a:normAutofit/>
          </a:bodyPr>
          <a:lstStyle/>
          <a:p>
            <a:r>
              <a:rPr lang="en-GB" dirty="0">
                <a:solidFill>
                  <a:schemeClr val="accent6">
                    <a:lumMod val="50000"/>
                  </a:schemeClr>
                </a:solidFill>
              </a:rPr>
              <a:t>Water deficit in Germany </a:t>
            </a:r>
            <a:endParaRPr lang="en-GB" b="1" dirty="0">
              <a:solidFill>
                <a:schemeClr val="accent6">
                  <a:lumMod val="50000"/>
                </a:schemeClr>
              </a:solidFill>
            </a:endParaRPr>
          </a:p>
        </p:txBody>
      </p:sp>
      <p:pic>
        <p:nvPicPr>
          <p:cNvPr id="3" name="Picture 2">
            <a:extLst>
              <a:ext uri="{FF2B5EF4-FFF2-40B4-BE49-F238E27FC236}">
                <a16:creationId xmlns:a16="http://schemas.microsoft.com/office/drawing/2014/main" id="{0F742906-FFFC-49E1-97D2-9EC636FD4F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5829" y="1362242"/>
            <a:ext cx="3360420" cy="189166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D624688-6F1A-4767-B73C-960D862B74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8172" y="632710"/>
            <a:ext cx="3350730" cy="1675365"/>
          </a:xfrm>
          <a:prstGeom prst="rect">
            <a:avLst/>
          </a:prstGeom>
          <a:ln>
            <a:noFill/>
          </a:ln>
          <a:effectLst>
            <a:outerShdw blurRad="292100" dist="139700" dir="2700000" algn="tl" rotWithShape="0">
              <a:srgbClr val="333333">
                <a:alpha val="65000"/>
              </a:srgbClr>
            </a:outerShdw>
          </a:effectLst>
        </p:spPr>
      </p:pic>
      <p:pic>
        <p:nvPicPr>
          <p:cNvPr id="10" name="Content Placeholder 5">
            <a:extLst>
              <a:ext uri="{FF2B5EF4-FFF2-40B4-BE49-F238E27FC236}">
                <a16:creationId xmlns:a16="http://schemas.microsoft.com/office/drawing/2014/main" id="{755D99DE-9017-424D-B4D8-A8DAEEFCBCD2}"/>
              </a:ext>
            </a:extLst>
          </p:cNvPr>
          <p:cNvPicPr>
            <a:picLocks noChangeAspect="1"/>
          </p:cNvPicPr>
          <p:nvPr/>
        </p:nvPicPr>
        <p:blipFill rotWithShape="1">
          <a:blip r:embed="rId7">
            <a:extLst>
              <a:ext uri="{28A0092B-C50C-407E-A947-70E740481C1C}">
                <a14:useLocalDpi xmlns:a14="http://schemas.microsoft.com/office/drawing/2010/main" val="0"/>
              </a:ext>
            </a:extLst>
          </a:blip>
          <a:srcRect t="12669" b="12847"/>
          <a:stretch/>
        </p:blipFill>
        <p:spPr>
          <a:xfrm>
            <a:off x="4998771" y="2938505"/>
            <a:ext cx="3429000" cy="1915511"/>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C52BD94B-6A19-401B-90BD-AF9FD7EF14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93345" y="2204995"/>
            <a:ext cx="2553275" cy="14357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926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E4B87-B611-4BE2-BA41-553FB5F7F20C}"/>
              </a:ext>
            </a:extLst>
          </p:cNvPr>
          <p:cNvSpPr>
            <a:spLocks noGrp="1"/>
          </p:cNvSpPr>
          <p:nvPr>
            <p:ph type="title"/>
          </p:nvPr>
        </p:nvSpPr>
        <p:spPr/>
        <p:txBody>
          <a:bodyPr/>
          <a:lstStyle/>
          <a:p>
            <a:r>
              <a:rPr lang="de-DE" dirty="0"/>
              <a:t>Energy – Water – Carbon </a:t>
            </a:r>
            <a:endParaRPr lang="en-DE" dirty="0"/>
          </a:p>
        </p:txBody>
      </p:sp>
      <p:sp>
        <p:nvSpPr>
          <p:cNvPr id="4" name="Slide Number Placeholder 3">
            <a:extLst>
              <a:ext uri="{FF2B5EF4-FFF2-40B4-BE49-F238E27FC236}">
                <a16:creationId xmlns:a16="http://schemas.microsoft.com/office/drawing/2014/main" id="{801A996C-8AD4-4A6C-B78E-9C7A691BD9F2}"/>
              </a:ext>
            </a:extLst>
          </p:cNvPr>
          <p:cNvSpPr>
            <a:spLocks noGrp="1"/>
          </p:cNvSpPr>
          <p:nvPr>
            <p:ph type="sldNum" sz="quarter" idx="16"/>
          </p:nvPr>
        </p:nvSpPr>
        <p:spPr/>
        <p:txBody>
          <a:bodyPr/>
          <a:lstStyle/>
          <a:p>
            <a:pPr>
              <a:defRPr/>
            </a:pPr>
            <a:r>
              <a:rPr lang="de-DE"/>
              <a:t>Seite </a:t>
            </a:r>
            <a:fld id="{959D87B1-1F1C-4319-8EA1-6710C33C6049}" type="slidenum">
              <a:rPr lang="de-DE" smtClean="0"/>
              <a:t>87</a:t>
            </a:fld>
            <a:endParaRPr lang="de-DE"/>
          </a:p>
        </p:txBody>
      </p:sp>
      <p:pic>
        <p:nvPicPr>
          <p:cNvPr id="6" name="Picture 5">
            <a:extLst>
              <a:ext uri="{FF2B5EF4-FFF2-40B4-BE49-F238E27FC236}">
                <a16:creationId xmlns:a16="http://schemas.microsoft.com/office/drawing/2014/main" id="{1222A8D8-4EBA-49D8-B67F-C8B3C06AD15F}"/>
              </a:ext>
            </a:extLst>
          </p:cNvPr>
          <p:cNvPicPr>
            <a:picLocks noChangeAspect="1"/>
          </p:cNvPicPr>
          <p:nvPr/>
        </p:nvPicPr>
        <p:blipFill rotWithShape="1">
          <a:blip r:embed="rId2">
            <a:extLst>
              <a:ext uri="{28A0092B-C50C-407E-A947-70E740481C1C}">
                <a14:useLocalDpi xmlns:a14="http://schemas.microsoft.com/office/drawing/2010/main" val="0"/>
              </a:ext>
            </a:extLst>
          </a:blip>
          <a:srcRect l="2280" t="24324" r="-2280" b="1934"/>
          <a:stretch/>
        </p:blipFill>
        <p:spPr>
          <a:xfrm>
            <a:off x="1475656" y="1258989"/>
            <a:ext cx="6315483" cy="3492896"/>
          </a:xfrm>
          <a:prstGeom prst="rect">
            <a:avLst/>
          </a:prstGeom>
          <a:ln>
            <a:noFill/>
          </a:ln>
          <a:effectLst>
            <a:outerShdw blurRad="292100" dist="139700" dir="2700000" algn="tl" rotWithShape="0">
              <a:srgbClr val="333333">
                <a:alpha val="65000"/>
              </a:srgbClr>
            </a:outerShdw>
          </a:effectLst>
        </p:spPr>
      </p:pic>
      <p:sp>
        <p:nvSpPr>
          <p:cNvPr id="3" name="Rectangle: Rounded Corners 2">
            <a:extLst>
              <a:ext uri="{FF2B5EF4-FFF2-40B4-BE49-F238E27FC236}">
                <a16:creationId xmlns:a16="http://schemas.microsoft.com/office/drawing/2014/main" id="{DC7231BB-D213-4DF9-942F-F6ADB19C5F8A}"/>
              </a:ext>
            </a:extLst>
          </p:cNvPr>
          <p:cNvSpPr/>
          <p:nvPr/>
        </p:nvSpPr>
        <p:spPr>
          <a:xfrm>
            <a:off x="1979712" y="1347193"/>
            <a:ext cx="2016224" cy="288032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Rectangle: Rounded Corners 9">
            <a:extLst>
              <a:ext uri="{FF2B5EF4-FFF2-40B4-BE49-F238E27FC236}">
                <a16:creationId xmlns:a16="http://schemas.microsoft.com/office/drawing/2014/main" id="{BAEE71F1-EC54-4A1B-9647-5F89BE08D67A}"/>
              </a:ext>
            </a:extLst>
          </p:cNvPr>
          <p:cNvSpPr/>
          <p:nvPr/>
        </p:nvSpPr>
        <p:spPr>
          <a:xfrm>
            <a:off x="3995936" y="1339619"/>
            <a:ext cx="1800200" cy="288032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1" name="Rectangle: Rounded Corners 10">
            <a:extLst>
              <a:ext uri="{FF2B5EF4-FFF2-40B4-BE49-F238E27FC236}">
                <a16:creationId xmlns:a16="http://schemas.microsoft.com/office/drawing/2014/main" id="{8174846E-EF8C-4A4C-B39F-C1A7C04D7003}"/>
              </a:ext>
            </a:extLst>
          </p:cNvPr>
          <p:cNvSpPr/>
          <p:nvPr/>
        </p:nvSpPr>
        <p:spPr>
          <a:xfrm>
            <a:off x="5794145" y="1349936"/>
            <a:ext cx="1586167" cy="288032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240579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BD638-AED3-4339-85E1-08C2637053AE}"/>
              </a:ext>
            </a:extLst>
          </p:cNvPr>
          <p:cNvSpPr>
            <a:spLocks noGrp="1"/>
          </p:cNvSpPr>
          <p:nvPr>
            <p:ph type="title"/>
          </p:nvPr>
        </p:nvSpPr>
        <p:spPr/>
        <p:txBody>
          <a:bodyPr/>
          <a:lstStyle/>
          <a:p>
            <a:r>
              <a:rPr lang="de-DE" dirty="0"/>
              <a:t>Thermal image (Landsat, August)</a:t>
            </a:r>
            <a:endParaRPr lang="en-DE" dirty="0"/>
          </a:p>
        </p:txBody>
      </p:sp>
      <p:sp>
        <p:nvSpPr>
          <p:cNvPr id="4" name="Slide Number Placeholder 3">
            <a:extLst>
              <a:ext uri="{FF2B5EF4-FFF2-40B4-BE49-F238E27FC236}">
                <a16:creationId xmlns:a16="http://schemas.microsoft.com/office/drawing/2014/main" id="{96D0F8C3-2BB8-4E07-8D1B-B33F8FF51223}"/>
              </a:ext>
            </a:extLst>
          </p:cNvPr>
          <p:cNvSpPr>
            <a:spLocks noGrp="1"/>
          </p:cNvSpPr>
          <p:nvPr>
            <p:ph type="sldNum" sz="quarter" idx="16"/>
          </p:nvPr>
        </p:nvSpPr>
        <p:spPr/>
        <p:txBody>
          <a:bodyPr/>
          <a:lstStyle/>
          <a:p>
            <a:pPr>
              <a:defRPr/>
            </a:pPr>
            <a:r>
              <a:rPr lang="de-DE"/>
              <a:t>Seite </a:t>
            </a:r>
            <a:fld id="{959D87B1-1F1C-4319-8EA1-6710C33C6049}" type="slidenum">
              <a:rPr lang="de-DE" smtClean="0"/>
              <a:t>88</a:t>
            </a:fld>
            <a:endParaRPr lang="de-DE"/>
          </a:p>
        </p:txBody>
      </p:sp>
      <p:pic>
        <p:nvPicPr>
          <p:cNvPr id="8" name="Picture 7">
            <a:extLst>
              <a:ext uri="{FF2B5EF4-FFF2-40B4-BE49-F238E27FC236}">
                <a16:creationId xmlns:a16="http://schemas.microsoft.com/office/drawing/2014/main" id="{A806A3C8-05FC-4284-A389-0DD181D77D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609"/>
          <a:stretch/>
        </p:blipFill>
        <p:spPr>
          <a:xfrm>
            <a:off x="1413476" y="1244443"/>
            <a:ext cx="4012792" cy="3574642"/>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5D86F861-C29E-43C7-9E5E-5F117DF576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458" t="90599" r="17936"/>
          <a:stretch/>
        </p:blipFill>
        <p:spPr>
          <a:xfrm>
            <a:off x="5508104" y="4510182"/>
            <a:ext cx="2157691" cy="29569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5D65D5C6-12D9-4A76-A377-5B0F96E6E8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2771" y="67386"/>
            <a:ext cx="2771710" cy="39313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97832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0487C-5DB5-4741-9619-CC1004CFF293}"/>
              </a:ext>
            </a:extLst>
          </p:cNvPr>
          <p:cNvSpPr>
            <a:spLocks noGrp="1"/>
          </p:cNvSpPr>
          <p:nvPr>
            <p:ph type="title"/>
          </p:nvPr>
        </p:nvSpPr>
        <p:spPr/>
        <p:txBody>
          <a:bodyPr/>
          <a:lstStyle/>
          <a:p>
            <a:r>
              <a:rPr lang="en-US" sz="2000" dirty="0"/>
              <a:t>Predominant regional biophysical cooling from recent land cover changes in Europe </a:t>
            </a:r>
            <a:r>
              <a:rPr lang="en-US" sz="1600" dirty="0"/>
              <a:t>(Huang et al. 2020, </a:t>
            </a:r>
            <a:r>
              <a:rPr lang="en-US" sz="1600" i="1" dirty="0"/>
              <a:t>Nature Communications</a:t>
            </a:r>
            <a:r>
              <a:rPr lang="en-US" sz="1600" dirty="0"/>
              <a:t>)</a:t>
            </a:r>
            <a:endParaRPr lang="en-DE" sz="2000" dirty="0"/>
          </a:p>
        </p:txBody>
      </p:sp>
      <p:sp>
        <p:nvSpPr>
          <p:cNvPr id="3" name="Text Placeholder 2">
            <a:extLst>
              <a:ext uri="{FF2B5EF4-FFF2-40B4-BE49-F238E27FC236}">
                <a16:creationId xmlns:a16="http://schemas.microsoft.com/office/drawing/2014/main" id="{CFEC1550-B93F-4DAC-AD41-D3821CCF166C}"/>
              </a:ext>
            </a:extLst>
          </p:cNvPr>
          <p:cNvSpPr>
            <a:spLocks noGrp="1"/>
          </p:cNvSpPr>
          <p:nvPr>
            <p:ph type="body" sz="quarter" idx="13"/>
          </p:nvPr>
        </p:nvSpPr>
        <p:spPr>
          <a:xfrm>
            <a:off x="226935" y="1613407"/>
            <a:ext cx="3551312" cy="2205612"/>
          </a:xfrm>
        </p:spPr>
        <p:txBody>
          <a:bodyPr>
            <a:normAutofit lnSpcReduction="10000"/>
          </a:bodyPr>
          <a:lstStyle/>
          <a:p>
            <a:pPr marL="0" indent="0">
              <a:buNone/>
            </a:pPr>
            <a:r>
              <a:rPr lang="en-US" sz="1400" dirty="0">
                <a:latin typeface="+mn-lt"/>
              </a:rPr>
              <a:t>From 1992 to 2015, approximately 25 </a:t>
            </a:r>
            <a:r>
              <a:rPr lang="en-US" sz="1400" dirty="0" err="1">
                <a:latin typeface="+mn-lt"/>
              </a:rPr>
              <a:t>Mha</a:t>
            </a:r>
            <a:r>
              <a:rPr lang="en-US" sz="1400" dirty="0">
                <a:latin typeface="+mn-lt"/>
              </a:rPr>
              <a:t> of agricultural land was left abandoned. </a:t>
            </a:r>
            <a:r>
              <a:rPr lang="en-US" sz="1400" b="1" dirty="0">
                <a:latin typeface="+mn-lt"/>
              </a:rPr>
              <a:t>Declines in agricultural land mostly occurred in favor of forests (15 </a:t>
            </a:r>
            <a:r>
              <a:rPr lang="en-US" sz="1400" b="1" dirty="0" err="1">
                <a:latin typeface="+mn-lt"/>
              </a:rPr>
              <a:t>Mha</a:t>
            </a:r>
            <a:r>
              <a:rPr lang="en-US" sz="1400" b="1" dirty="0">
                <a:latin typeface="+mn-lt"/>
              </a:rPr>
              <a:t>, 7 </a:t>
            </a:r>
            <a:r>
              <a:rPr lang="en-US" sz="1400" b="1" dirty="0" err="1">
                <a:latin typeface="+mn-lt"/>
              </a:rPr>
              <a:t>Mha</a:t>
            </a:r>
            <a:r>
              <a:rPr lang="en-US" sz="1400" b="1" dirty="0">
                <a:latin typeface="+mn-lt"/>
              </a:rPr>
              <a:t> of net gain) and urban settlements (8 </a:t>
            </a:r>
            <a:r>
              <a:rPr lang="en-US" sz="1400" b="1" dirty="0" err="1">
                <a:latin typeface="+mn-lt"/>
              </a:rPr>
              <a:t>Mha</a:t>
            </a:r>
            <a:r>
              <a:rPr lang="en-US" sz="1400" b="1" dirty="0">
                <a:latin typeface="+mn-lt"/>
              </a:rPr>
              <a:t>).</a:t>
            </a:r>
          </a:p>
          <a:p>
            <a:pPr marL="0" indent="0">
              <a:buNone/>
            </a:pPr>
            <a:r>
              <a:rPr lang="en-US" sz="1400" dirty="0">
                <a:latin typeface="+mn-lt"/>
              </a:rPr>
              <a:t>Two simulations with the land cover in 1992 and 2015 are performed and the resulting relative differences in 2-m air temperature and surface air humidity investigated. </a:t>
            </a:r>
          </a:p>
          <a:p>
            <a:pPr marL="0" indent="0">
              <a:buNone/>
            </a:pPr>
            <a:r>
              <a:rPr lang="en-US" sz="1400" dirty="0">
                <a:latin typeface="+mn-lt"/>
              </a:rPr>
              <a:t>Regional climate model WRF (Weather Research and Forecasting model)</a:t>
            </a:r>
          </a:p>
        </p:txBody>
      </p:sp>
      <p:sp>
        <p:nvSpPr>
          <p:cNvPr id="4" name="Slide Number Placeholder 3">
            <a:extLst>
              <a:ext uri="{FF2B5EF4-FFF2-40B4-BE49-F238E27FC236}">
                <a16:creationId xmlns:a16="http://schemas.microsoft.com/office/drawing/2014/main" id="{25624328-4C2F-4C0C-A564-88C0EF3D45CC}"/>
              </a:ext>
            </a:extLst>
          </p:cNvPr>
          <p:cNvSpPr>
            <a:spLocks noGrp="1"/>
          </p:cNvSpPr>
          <p:nvPr>
            <p:ph type="sldNum" sz="quarter" idx="16"/>
          </p:nvPr>
        </p:nvSpPr>
        <p:spPr/>
        <p:txBody>
          <a:bodyPr/>
          <a:lstStyle/>
          <a:p>
            <a:pPr>
              <a:defRPr/>
            </a:pPr>
            <a:r>
              <a:rPr lang="de-DE"/>
              <a:t>Seite </a:t>
            </a:r>
            <a:fld id="{959D87B1-1F1C-4319-8EA1-6710C33C6049}" type="slidenum">
              <a:rPr lang="de-DE" smtClean="0"/>
              <a:t>89</a:t>
            </a:fld>
            <a:endParaRPr lang="de-DE"/>
          </a:p>
        </p:txBody>
      </p:sp>
      <p:pic>
        <p:nvPicPr>
          <p:cNvPr id="5" name="Picture 4">
            <a:extLst>
              <a:ext uri="{FF2B5EF4-FFF2-40B4-BE49-F238E27FC236}">
                <a16:creationId xmlns:a16="http://schemas.microsoft.com/office/drawing/2014/main" id="{B7624F20-8036-4F06-8DF6-AE7EBD420F06}"/>
              </a:ext>
            </a:extLst>
          </p:cNvPr>
          <p:cNvPicPr>
            <a:picLocks noChangeAspect="1"/>
          </p:cNvPicPr>
          <p:nvPr/>
        </p:nvPicPr>
        <p:blipFill>
          <a:blip r:embed="rId2"/>
          <a:stretch>
            <a:fillRect/>
          </a:stretch>
        </p:blipFill>
        <p:spPr>
          <a:xfrm>
            <a:off x="3883459" y="1275606"/>
            <a:ext cx="4206716" cy="361473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01E5F7B1-A1D6-4FD8-AE86-FE722100D614}"/>
              </a:ext>
            </a:extLst>
          </p:cNvPr>
          <p:cNvPicPr>
            <a:picLocks noChangeAspect="1"/>
          </p:cNvPicPr>
          <p:nvPr/>
        </p:nvPicPr>
        <p:blipFill>
          <a:blip r:embed="rId3"/>
          <a:stretch>
            <a:fillRect/>
          </a:stretch>
        </p:blipFill>
        <p:spPr>
          <a:xfrm>
            <a:off x="8300600" y="1554213"/>
            <a:ext cx="420053" cy="3057525"/>
          </a:xfrm>
          <a:prstGeom prst="rect">
            <a:avLst/>
          </a:prstGeom>
        </p:spPr>
      </p:pic>
      <p:pic>
        <p:nvPicPr>
          <p:cNvPr id="7" name="Picture 6">
            <a:extLst>
              <a:ext uri="{FF2B5EF4-FFF2-40B4-BE49-F238E27FC236}">
                <a16:creationId xmlns:a16="http://schemas.microsoft.com/office/drawing/2014/main" id="{E5602516-842C-4346-ACEE-505DE08838A1}"/>
              </a:ext>
            </a:extLst>
          </p:cNvPr>
          <p:cNvPicPr>
            <a:picLocks noChangeAspect="1"/>
          </p:cNvPicPr>
          <p:nvPr/>
        </p:nvPicPr>
        <p:blipFill>
          <a:blip r:embed="rId4"/>
          <a:stretch>
            <a:fillRect/>
          </a:stretch>
        </p:blipFill>
        <p:spPr>
          <a:xfrm>
            <a:off x="3883459" y="1203810"/>
            <a:ext cx="4206715" cy="3914073"/>
          </a:xfrm>
          <a:prstGeom prst="rect">
            <a:avLst/>
          </a:prstGeom>
        </p:spPr>
      </p:pic>
    </p:spTree>
    <p:extLst>
      <p:ext uri="{BB962C8B-B14F-4D97-AF65-F5344CB8AC3E}">
        <p14:creationId xmlns:p14="http://schemas.microsoft.com/office/powerpoint/2010/main" val="202975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42F28-C784-4F79-A867-7BE16B15CD06}"/>
              </a:ext>
            </a:extLst>
          </p:cNvPr>
          <p:cNvSpPr>
            <a:spLocks noGrp="1"/>
          </p:cNvSpPr>
          <p:nvPr>
            <p:ph type="title"/>
          </p:nvPr>
        </p:nvSpPr>
        <p:spPr/>
        <p:txBody>
          <a:bodyPr/>
          <a:lstStyle/>
          <a:p>
            <a:r>
              <a:rPr lang="de-DE" dirty="0"/>
              <a:t>Definition</a:t>
            </a:r>
            <a:endParaRPr lang="en-DE" dirty="0"/>
          </a:p>
        </p:txBody>
      </p:sp>
      <p:sp>
        <p:nvSpPr>
          <p:cNvPr id="3" name="Text Placeholder 2">
            <a:extLst>
              <a:ext uri="{FF2B5EF4-FFF2-40B4-BE49-F238E27FC236}">
                <a16:creationId xmlns:a16="http://schemas.microsoft.com/office/drawing/2014/main" id="{603EAD99-F579-4DDB-92B7-1B11B7EC60F1}"/>
              </a:ext>
            </a:extLst>
          </p:cNvPr>
          <p:cNvSpPr>
            <a:spLocks noGrp="1"/>
          </p:cNvSpPr>
          <p:nvPr>
            <p:ph type="body" sz="quarter" idx="13"/>
          </p:nvPr>
        </p:nvSpPr>
        <p:spPr/>
        <p:txBody>
          <a:bodyPr>
            <a:normAutofit lnSpcReduction="10000"/>
          </a:bodyPr>
          <a:lstStyle/>
          <a:p>
            <a:pPr marL="0" indent="0">
              <a:lnSpc>
                <a:spcPct val="100000"/>
              </a:lnSpc>
              <a:spcBef>
                <a:spcPts val="0"/>
              </a:spcBef>
              <a:spcAft>
                <a:spcPts val="600"/>
              </a:spcAft>
              <a:buNone/>
            </a:pPr>
            <a:r>
              <a:rPr lang="en-US" sz="2000" b="1" dirty="0">
                <a:latin typeface="+mn-lt"/>
              </a:rPr>
              <a:t>Soil erosion is the denudation/ removal of the upper layer of soil. It is a form of soil degradation. </a:t>
            </a:r>
          </a:p>
          <a:p>
            <a:pPr marL="0" indent="0">
              <a:lnSpc>
                <a:spcPct val="100000"/>
              </a:lnSpc>
              <a:spcBef>
                <a:spcPts val="0"/>
              </a:spcBef>
              <a:spcAft>
                <a:spcPts val="600"/>
              </a:spcAft>
              <a:buNone/>
            </a:pPr>
            <a:r>
              <a:rPr lang="en-US" dirty="0">
                <a:latin typeface="+mn-lt"/>
              </a:rPr>
              <a:t>It is a natural process caused by the dynamic activity of erosive agents, that is:</a:t>
            </a:r>
          </a:p>
          <a:p>
            <a:pPr>
              <a:lnSpc>
                <a:spcPct val="100000"/>
              </a:lnSpc>
              <a:spcBef>
                <a:spcPts val="0"/>
              </a:spcBef>
              <a:spcAft>
                <a:spcPts val="600"/>
              </a:spcAft>
            </a:pPr>
            <a:r>
              <a:rPr lang="en-US" dirty="0">
                <a:solidFill>
                  <a:schemeClr val="accent1">
                    <a:lumMod val="75000"/>
                  </a:schemeClr>
                </a:solidFill>
                <a:latin typeface="+mn-lt"/>
              </a:rPr>
              <a:t>water, </a:t>
            </a:r>
          </a:p>
          <a:p>
            <a:pPr>
              <a:lnSpc>
                <a:spcPct val="100000"/>
              </a:lnSpc>
              <a:spcBef>
                <a:spcPts val="0"/>
              </a:spcBef>
              <a:spcAft>
                <a:spcPts val="600"/>
              </a:spcAft>
            </a:pPr>
            <a:r>
              <a:rPr lang="en-US" dirty="0">
                <a:latin typeface="+mn-lt"/>
              </a:rPr>
              <a:t>ice (glaciers), </a:t>
            </a:r>
          </a:p>
          <a:p>
            <a:pPr>
              <a:lnSpc>
                <a:spcPct val="100000"/>
              </a:lnSpc>
              <a:spcBef>
                <a:spcPts val="0"/>
              </a:spcBef>
              <a:spcAft>
                <a:spcPts val="600"/>
              </a:spcAft>
            </a:pPr>
            <a:r>
              <a:rPr lang="en-US" dirty="0">
                <a:latin typeface="+mn-lt"/>
              </a:rPr>
              <a:t>snow, </a:t>
            </a:r>
          </a:p>
          <a:p>
            <a:pPr>
              <a:lnSpc>
                <a:spcPct val="100000"/>
              </a:lnSpc>
              <a:spcBef>
                <a:spcPts val="0"/>
              </a:spcBef>
              <a:spcAft>
                <a:spcPts val="600"/>
              </a:spcAft>
            </a:pPr>
            <a:r>
              <a:rPr lang="en-US" dirty="0">
                <a:latin typeface="+mn-lt"/>
              </a:rPr>
              <a:t>air (wind), </a:t>
            </a:r>
          </a:p>
          <a:p>
            <a:pPr>
              <a:lnSpc>
                <a:spcPct val="100000"/>
              </a:lnSpc>
              <a:spcBef>
                <a:spcPts val="0"/>
              </a:spcBef>
              <a:spcAft>
                <a:spcPts val="600"/>
              </a:spcAft>
            </a:pPr>
            <a:r>
              <a:rPr lang="en-US" dirty="0">
                <a:latin typeface="+mn-lt"/>
              </a:rPr>
              <a:t>plants, </a:t>
            </a:r>
          </a:p>
          <a:p>
            <a:pPr>
              <a:lnSpc>
                <a:spcPct val="100000"/>
              </a:lnSpc>
              <a:spcBef>
                <a:spcPts val="0"/>
              </a:spcBef>
              <a:spcAft>
                <a:spcPts val="600"/>
              </a:spcAft>
            </a:pPr>
            <a:r>
              <a:rPr lang="en-US" dirty="0">
                <a:latin typeface="+mn-lt"/>
              </a:rPr>
              <a:t>and animals (including humans)</a:t>
            </a:r>
            <a:endParaRPr lang="en-DE" sz="2000" dirty="0">
              <a:latin typeface="+mn-lt"/>
            </a:endParaRPr>
          </a:p>
        </p:txBody>
      </p:sp>
      <p:sp>
        <p:nvSpPr>
          <p:cNvPr id="4" name="Slide Number Placeholder 3">
            <a:extLst>
              <a:ext uri="{FF2B5EF4-FFF2-40B4-BE49-F238E27FC236}">
                <a16:creationId xmlns:a16="http://schemas.microsoft.com/office/drawing/2014/main" id="{E2C8CBE0-A203-42D2-9897-ED6878308B60}"/>
              </a:ext>
            </a:extLst>
          </p:cNvPr>
          <p:cNvSpPr>
            <a:spLocks noGrp="1"/>
          </p:cNvSpPr>
          <p:nvPr>
            <p:ph type="sldNum" sz="quarter" idx="16"/>
          </p:nvPr>
        </p:nvSpPr>
        <p:spPr/>
        <p:txBody>
          <a:bodyPr/>
          <a:lstStyle/>
          <a:p>
            <a:pPr>
              <a:defRPr/>
            </a:pPr>
            <a:r>
              <a:rPr lang="de-DE"/>
              <a:t>Seite </a:t>
            </a:r>
            <a:fld id="{959D87B1-1F1C-4319-8EA1-6710C33C6049}" type="slidenum">
              <a:rPr lang="de-DE" smtClean="0"/>
              <a:t>9</a:t>
            </a:fld>
            <a:endParaRPr lang="de-DE"/>
          </a:p>
        </p:txBody>
      </p:sp>
      <p:pic>
        <p:nvPicPr>
          <p:cNvPr id="6" name="Picture 5">
            <a:extLst>
              <a:ext uri="{FF2B5EF4-FFF2-40B4-BE49-F238E27FC236}">
                <a16:creationId xmlns:a16="http://schemas.microsoft.com/office/drawing/2014/main" id="{EA67659F-00FD-4C97-A072-56A6C4A8DAF7}"/>
              </a:ext>
            </a:extLst>
          </p:cNvPr>
          <p:cNvPicPr>
            <a:picLocks noChangeAspect="1"/>
          </p:cNvPicPr>
          <p:nvPr/>
        </p:nvPicPr>
        <p:blipFill rotWithShape="1">
          <a:blip r:embed="rId2">
            <a:extLst>
              <a:ext uri="{28A0092B-C50C-407E-A947-70E740481C1C}">
                <a14:useLocalDpi xmlns:a14="http://schemas.microsoft.com/office/drawing/2010/main" val="0"/>
              </a:ext>
            </a:extLst>
          </a:blip>
          <a:srcRect l="47793" b="279"/>
          <a:stretch/>
        </p:blipFill>
        <p:spPr>
          <a:xfrm>
            <a:off x="5580112" y="2499742"/>
            <a:ext cx="2110184" cy="22595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31573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06169-B5BF-4351-BB4F-46F471EFD6FF}"/>
              </a:ext>
            </a:extLst>
          </p:cNvPr>
          <p:cNvSpPr>
            <a:spLocks noGrp="1"/>
          </p:cNvSpPr>
          <p:nvPr>
            <p:ph type="title"/>
          </p:nvPr>
        </p:nvSpPr>
        <p:spPr/>
        <p:txBody>
          <a:bodyPr/>
          <a:lstStyle/>
          <a:p>
            <a:r>
              <a:rPr lang="en-US" sz="2000" dirty="0"/>
              <a:t>Proportion of annual precipitation from land evaporation.</a:t>
            </a:r>
            <a:endParaRPr lang="en-DE" sz="2000" dirty="0"/>
          </a:p>
        </p:txBody>
      </p:sp>
      <p:pic>
        <p:nvPicPr>
          <p:cNvPr id="5" name="Picture 4">
            <a:extLst>
              <a:ext uri="{FF2B5EF4-FFF2-40B4-BE49-F238E27FC236}">
                <a16:creationId xmlns:a16="http://schemas.microsoft.com/office/drawing/2014/main" id="{A95A1FDA-D299-4593-9164-791EE5414645}"/>
              </a:ext>
            </a:extLst>
          </p:cNvPr>
          <p:cNvPicPr>
            <a:picLocks noChangeAspect="1"/>
          </p:cNvPicPr>
          <p:nvPr/>
        </p:nvPicPr>
        <p:blipFill>
          <a:blip r:embed="rId2"/>
          <a:stretch>
            <a:fillRect/>
          </a:stretch>
        </p:blipFill>
        <p:spPr>
          <a:xfrm>
            <a:off x="796973" y="1275606"/>
            <a:ext cx="7448550" cy="2819400"/>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19A41224-40C8-4C19-8741-D4F593C7964A}"/>
              </a:ext>
            </a:extLst>
          </p:cNvPr>
          <p:cNvSpPr>
            <a:spLocks noGrp="1"/>
          </p:cNvSpPr>
          <p:nvPr>
            <p:ph type="sldNum" sz="quarter" idx="16"/>
          </p:nvPr>
        </p:nvSpPr>
        <p:spPr/>
        <p:txBody>
          <a:bodyPr/>
          <a:lstStyle/>
          <a:p>
            <a:pPr>
              <a:defRPr/>
            </a:pPr>
            <a:r>
              <a:rPr lang="de-DE"/>
              <a:t>Seite </a:t>
            </a:r>
            <a:fld id="{959D87B1-1F1C-4319-8EA1-6710C33C6049}" type="slidenum">
              <a:rPr lang="de-DE" smtClean="0"/>
              <a:t>90</a:t>
            </a:fld>
            <a:endParaRPr lang="de-DE"/>
          </a:p>
        </p:txBody>
      </p:sp>
      <p:sp>
        <p:nvSpPr>
          <p:cNvPr id="6" name="Rectangle 5">
            <a:extLst>
              <a:ext uri="{FF2B5EF4-FFF2-40B4-BE49-F238E27FC236}">
                <a16:creationId xmlns:a16="http://schemas.microsoft.com/office/drawing/2014/main" id="{6248155C-6C4F-4C95-BB55-DB66E848497E}"/>
              </a:ext>
            </a:extLst>
          </p:cNvPr>
          <p:cNvSpPr/>
          <p:nvPr/>
        </p:nvSpPr>
        <p:spPr>
          <a:xfrm>
            <a:off x="796973" y="4208770"/>
            <a:ext cx="7519443" cy="523220"/>
          </a:xfrm>
          <a:prstGeom prst="rect">
            <a:avLst/>
          </a:prstGeom>
        </p:spPr>
        <p:txBody>
          <a:bodyPr wrap="square">
            <a:spAutoFit/>
          </a:bodyPr>
          <a:lstStyle/>
          <a:p>
            <a:r>
              <a:rPr lang="en-US" sz="1400" dirty="0">
                <a:latin typeface="+mn-lt"/>
              </a:rPr>
              <a:t>Average ratio of recycled precipitation (1999-2008). The higher the number, the more precipitation comes from land evaporation </a:t>
            </a:r>
            <a:r>
              <a:rPr lang="de-DE" sz="1400" dirty="0">
                <a:latin typeface="+mn-lt"/>
              </a:rPr>
              <a:t>(Van der Ent 2010 &amp; 2014).</a:t>
            </a:r>
            <a:endParaRPr lang="en-DE" sz="1400" dirty="0">
              <a:latin typeface="+mn-lt"/>
            </a:endParaRPr>
          </a:p>
        </p:txBody>
      </p:sp>
    </p:spTree>
    <p:extLst>
      <p:ext uri="{BB962C8B-B14F-4D97-AF65-F5344CB8AC3E}">
        <p14:creationId xmlns:p14="http://schemas.microsoft.com/office/powerpoint/2010/main" val="33515327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F8B39-1753-4CCB-B637-843886671F9F}"/>
              </a:ext>
            </a:extLst>
          </p:cNvPr>
          <p:cNvSpPr>
            <a:spLocks noGrp="1"/>
          </p:cNvSpPr>
          <p:nvPr>
            <p:ph type="title"/>
          </p:nvPr>
        </p:nvSpPr>
        <p:spPr/>
        <p:txBody>
          <a:bodyPr>
            <a:normAutofit/>
          </a:bodyPr>
          <a:lstStyle/>
          <a:p>
            <a:r>
              <a:rPr lang="de-DE" dirty="0"/>
              <a:t>Forest </a:t>
            </a:r>
            <a:r>
              <a:rPr lang="de-DE" dirty="0" err="1"/>
              <a:t>conversion</a:t>
            </a:r>
            <a:endParaRPr lang="en-DE" dirty="0"/>
          </a:p>
        </p:txBody>
      </p:sp>
      <p:grpSp>
        <p:nvGrpSpPr>
          <p:cNvPr id="15" name="Group 14">
            <a:extLst>
              <a:ext uri="{FF2B5EF4-FFF2-40B4-BE49-F238E27FC236}">
                <a16:creationId xmlns:a16="http://schemas.microsoft.com/office/drawing/2014/main" id="{0E59CA3F-621A-4423-8DDC-D78D14987169}"/>
              </a:ext>
            </a:extLst>
          </p:cNvPr>
          <p:cNvGrpSpPr/>
          <p:nvPr/>
        </p:nvGrpSpPr>
        <p:grpSpPr>
          <a:xfrm>
            <a:off x="1167846" y="1601713"/>
            <a:ext cx="7282438" cy="2539199"/>
            <a:chOff x="2313697" y="2601912"/>
            <a:chExt cx="9709917" cy="3385598"/>
          </a:xfrm>
        </p:grpSpPr>
        <p:pic>
          <p:nvPicPr>
            <p:cNvPr id="13" name="Picture 12">
              <a:extLst>
                <a:ext uri="{FF2B5EF4-FFF2-40B4-BE49-F238E27FC236}">
                  <a16:creationId xmlns:a16="http://schemas.microsoft.com/office/drawing/2014/main" id="{34EA315B-F9D2-421F-9353-936D609FA9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3697" y="2601912"/>
              <a:ext cx="5078397" cy="3385598"/>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2998B9BD-37E4-48F2-828D-BBA2343CC4BF}"/>
                </a:ext>
              </a:extLst>
            </p:cNvPr>
            <p:cNvSpPr/>
            <p:nvPr/>
          </p:nvSpPr>
          <p:spPr>
            <a:xfrm>
              <a:off x="7818537" y="2601912"/>
              <a:ext cx="4205077" cy="3241912"/>
            </a:xfrm>
            <a:prstGeom prst="rect">
              <a:avLst/>
            </a:prstGeom>
          </p:spPr>
          <p:txBody>
            <a:bodyPr wrap="square">
              <a:spAutoFit/>
            </a:bodyPr>
            <a:lstStyle/>
            <a:p>
              <a:r>
                <a:rPr lang="en-US" sz="1800" dirty="0">
                  <a:latin typeface="+mn-lt"/>
                </a:rPr>
                <a:t>Groundwater recharge is higher under broadleaf forest than under coniferous forest</a:t>
              </a:r>
            </a:p>
            <a:p>
              <a:endParaRPr lang="en-US" sz="1800" dirty="0">
                <a:latin typeface="+mn-lt"/>
              </a:endParaRPr>
            </a:p>
            <a:p>
              <a:r>
                <a:rPr lang="en-US" sz="1600" dirty="0">
                  <a:latin typeface="+mn-lt"/>
                </a:rPr>
                <a:t>About </a:t>
              </a:r>
              <a:r>
                <a:rPr lang="en-US" sz="1600" dirty="0">
                  <a:solidFill>
                    <a:schemeClr val="accent6">
                      <a:lumMod val="75000"/>
                    </a:schemeClr>
                  </a:solidFill>
                  <a:latin typeface="+mn-lt"/>
                </a:rPr>
                <a:t>40 % of Brandenburg is covered with forest</a:t>
              </a:r>
              <a:r>
                <a:rPr lang="en-US" sz="1600" dirty="0">
                  <a:latin typeface="+mn-lt"/>
                </a:rPr>
                <a:t>, around 1.1 million hectares. </a:t>
              </a:r>
            </a:p>
            <a:p>
              <a:r>
                <a:rPr lang="en-US" sz="1600" dirty="0">
                  <a:latin typeface="+mn-lt"/>
                </a:rPr>
                <a:t>More than </a:t>
              </a:r>
              <a:r>
                <a:rPr lang="en-US" sz="1600" dirty="0">
                  <a:solidFill>
                    <a:schemeClr val="accent6">
                      <a:lumMod val="75000"/>
                    </a:schemeClr>
                  </a:solidFill>
                  <a:latin typeface="+mn-lt"/>
                </a:rPr>
                <a:t>75 % of this is pine forest</a:t>
              </a:r>
              <a:r>
                <a:rPr lang="en-US" sz="1600" dirty="0">
                  <a:latin typeface="+mn-lt"/>
                </a:rPr>
                <a:t>.</a:t>
              </a:r>
            </a:p>
          </p:txBody>
        </p:sp>
      </p:grpSp>
    </p:spTree>
    <p:extLst>
      <p:ext uri="{BB962C8B-B14F-4D97-AF65-F5344CB8AC3E}">
        <p14:creationId xmlns:p14="http://schemas.microsoft.com/office/powerpoint/2010/main" val="226587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Examples</a:t>
            </a:r>
            <a:r>
              <a:rPr lang="de-DE" dirty="0"/>
              <a:t> </a:t>
            </a:r>
            <a:r>
              <a:rPr lang="de-DE" dirty="0" err="1"/>
              <a:t>for</a:t>
            </a:r>
            <a:r>
              <a:rPr lang="de-DE" dirty="0"/>
              <a:t> </a:t>
            </a:r>
            <a:r>
              <a:rPr lang="de-DE" dirty="0" err="1"/>
              <a:t>adaptation</a:t>
            </a:r>
            <a:r>
              <a:rPr lang="de-DE" dirty="0"/>
              <a:t> in </a:t>
            </a:r>
            <a:r>
              <a:rPr lang="de-DE" dirty="0" err="1"/>
              <a:t>agriculture</a:t>
            </a:r>
            <a:endParaRPr lang="de-DE" dirty="0"/>
          </a:p>
        </p:txBody>
      </p:sp>
      <p:sp>
        <p:nvSpPr>
          <p:cNvPr id="10" name="Foliennummernplatzhalter 1"/>
          <p:cNvSpPr>
            <a:spLocks noGrp="1"/>
          </p:cNvSpPr>
          <p:nvPr>
            <p:ph type="sldNum" sz="quarter" idx="16"/>
          </p:nvPr>
        </p:nvSpPr>
        <p:spPr>
          <a:prstGeom prst="rect">
            <a:avLst/>
          </a:prstGeom>
        </p:spPr>
        <p:txBody>
          <a:bodyPr/>
          <a:lstStyle/>
          <a:p>
            <a:pPr>
              <a:defRPr/>
            </a:pPr>
            <a:fld id="{C5D450AC-7451-4E1F-99C8-F2222718BF50}" type="slidenum">
              <a:rPr lang="en-US" altLang="de-DE" smtClean="0"/>
              <a:pPr>
                <a:defRPr/>
              </a:pPr>
              <a:t>92</a:t>
            </a:fld>
            <a:endParaRPr lang="en-US" altLang="de-DE"/>
          </a:p>
        </p:txBody>
      </p:sp>
      <p:sp>
        <p:nvSpPr>
          <p:cNvPr id="8" name="Text Box 2"/>
          <p:cNvSpPr txBox="1">
            <a:spLocks noChangeArrowheads="1"/>
          </p:cNvSpPr>
          <p:nvPr/>
        </p:nvSpPr>
        <p:spPr bwMode="auto">
          <a:xfrm>
            <a:off x="295165" y="1414574"/>
            <a:ext cx="5096075"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65113" indent="-265113" algn="l">
              <a:spcBef>
                <a:spcPct val="20000"/>
              </a:spcBef>
              <a:buChar char="•"/>
              <a:defRPr sz="2000">
                <a:solidFill>
                  <a:schemeClr val="tx1"/>
                </a:solidFill>
                <a:latin typeface="Tahoma"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indent="0">
              <a:spcBef>
                <a:spcPct val="0"/>
              </a:spcBef>
              <a:spcAft>
                <a:spcPts val="600"/>
              </a:spcAft>
              <a:buFontTx/>
              <a:buNone/>
            </a:pPr>
            <a:r>
              <a:rPr lang="en-US" altLang="de-DE" sz="1600" dirty="0">
                <a:latin typeface="+mn-lt"/>
              </a:rPr>
              <a:t>Under discussion, but often of little effectiveness in practice:</a:t>
            </a:r>
          </a:p>
          <a:p>
            <a:pPr>
              <a:spcBef>
                <a:spcPct val="0"/>
              </a:spcBef>
              <a:spcAft>
                <a:spcPts val="600"/>
              </a:spcAft>
            </a:pPr>
            <a:r>
              <a:rPr lang="en-US" altLang="de-DE" sz="1600" dirty="0">
                <a:latin typeface="+mn-lt"/>
              </a:rPr>
              <a:t>Reduced tillage</a:t>
            </a:r>
          </a:p>
          <a:p>
            <a:pPr>
              <a:spcBef>
                <a:spcPct val="0"/>
              </a:spcBef>
              <a:spcAft>
                <a:spcPts val="600"/>
              </a:spcAft>
            </a:pPr>
            <a:r>
              <a:rPr lang="en-US" altLang="de-DE" sz="1600" dirty="0">
                <a:latin typeface="+mn-lt"/>
              </a:rPr>
              <a:t>Increasing the humus content of the soil</a:t>
            </a:r>
          </a:p>
          <a:p>
            <a:pPr>
              <a:spcBef>
                <a:spcPct val="0"/>
              </a:spcBef>
              <a:spcAft>
                <a:spcPts val="600"/>
              </a:spcAft>
            </a:pPr>
            <a:r>
              <a:rPr lang="en-US" altLang="de-DE" sz="1600" dirty="0">
                <a:latin typeface="+mn-lt"/>
              </a:rPr>
              <a:t>Agroforest</a:t>
            </a:r>
          </a:p>
          <a:p>
            <a:pPr>
              <a:spcBef>
                <a:spcPct val="0"/>
              </a:spcBef>
              <a:spcAft>
                <a:spcPts val="600"/>
              </a:spcAft>
            </a:pPr>
            <a:r>
              <a:rPr lang="en-US" altLang="de-DE" sz="1600" dirty="0">
                <a:latin typeface="+mn-lt"/>
              </a:rPr>
              <a:t>Higher water use efficiency through CO</a:t>
            </a:r>
            <a:r>
              <a:rPr lang="en-US" altLang="de-DE" sz="1600" baseline="-25000" dirty="0">
                <a:latin typeface="+mn-lt"/>
              </a:rPr>
              <a:t>2</a:t>
            </a:r>
            <a:r>
              <a:rPr lang="en-US" altLang="de-DE" sz="1600" dirty="0">
                <a:latin typeface="+mn-lt"/>
              </a:rPr>
              <a:t> </a:t>
            </a:r>
            <a:r>
              <a:rPr lang="en-US" altLang="de-DE" sz="1600" dirty="0" err="1">
                <a:latin typeface="+mn-lt"/>
              </a:rPr>
              <a:t>fertilisation</a:t>
            </a:r>
            <a:r>
              <a:rPr lang="en-US" altLang="de-DE" sz="1600" dirty="0">
                <a:latin typeface="+mn-lt"/>
              </a:rPr>
              <a:t> effect</a:t>
            </a:r>
          </a:p>
          <a:p>
            <a:pPr>
              <a:spcBef>
                <a:spcPct val="0"/>
              </a:spcBef>
              <a:spcAft>
                <a:spcPts val="600"/>
              </a:spcAft>
            </a:pPr>
            <a:r>
              <a:rPr lang="en-US" altLang="de-DE" sz="1600" dirty="0">
                <a:latin typeface="+mn-lt"/>
              </a:rPr>
              <a:t>Adaptation to shift in the vegetation period</a:t>
            </a:r>
          </a:p>
          <a:p>
            <a:pPr>
              <a:spcBef>
                <a:spcPct val="0"/>
              </a:spcBef>
              <a:spcAft>
                <a:spcPts val="600"/>
              </a:spcAft>
            </a:pPr>
            <a:r>
              <a:rPr lang="en-US" altLang="de-DE" sz="1600" dirty="0">
                <a:latin typeface="+mn-lt"/>
              </a:rPr>
              <a:t>...</a:t>
            </a:r>
            <a:endParaRPr lang="de-DE" altLang="de-DE" sz="1600" dirty="0">
              <a:latin typeface="+mn-lt"/>
            </a:endParaRPr>
          </a:p>
        </p:txBody>
      </p:sp>
      <p:pic>
        <p:nvPicPr>
          <p:cNvPr id="2054" name="Picture 6" descr="https://www.uni-giessen.de/fbz/fb09/forschung/zentrenundprojekte/agroforst/GH1_2020_PhilippWeckenbrock_700pix.jpg/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459994"/>
            <a:ext cx="3197679" cy="1790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5413140" y="3336746"/>
            <a:ext cx="3249608" cy="169277"/>
          </a:xfrm>
          <a:prstGeom prst="rect">
            <a:avLst/>
          </a:prstGeom>
          <a:noFill/>
        </p:spPr>
        <p:txBody>
          <a:bodyPr wrap="none" rtlCol="0">
            <a:spAutoFit/>
          </a:bodyPr>
          <a:lstStyle/>
          <a:p>
            <a:r>
              <a:rPr lang="de-DE" sz="500" dirty="0">
                <a:solidFill>
                  <a:schemeClr val="accent6">
                    <a:lumMod val="75000"/>
                  </a:schemeClr>
                </a:solidFill>
              </a:rPr>
              <a:t>(Foto: Philipp </a:t>
            </a:r>
            <a:r>
              <a:rPr lang="de-DE" sz="500" dirty="0" err="1">
                <a:solidFill>
                  <a:schemeClr val="accent6">
                    <a:lumMod val="75000"/>
                  </a:schemeClr>
                </a:solidFill>
              </a:rPr>
              <a:t>Weckenbrock</a:t>
            </a:r>
            <a:r>
              <a:rPr lang="de-DE" sz="500" dirty="0">
                <a:solidFill>
                  <a:schemeClr val="accent6">
                    <a:lumMod val="75000"/>
                  </a:schemeClr>
                </a:solidFill>
              </a:rPr>
              <a:t>; https://www.uni-giessen.de/fbz/fb09/forschung/zentrenundprojekte/agroforst)</a:t>
            </a:r>
          </a:p>
        </p:txBody>
      </p:sp>
    </p:spTree>
    <p:extLst>
      <p:ext uri="{BB962C8B-B14F-4D97-AF65-F5344CB8AC3E}">
        <p14:creationId xmlns:p14="http://schemas.microsoft.com/office/powerpoint/2010/main" val="19721803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noFill/>
        </p:spPr>
        <p:txBody>
          <a:bodyPr vert="horz" lIns="26999" tIns="0" rIns="26999" bIns="0" rtlCol="0" anchor="ctr" anchorCtr="0">
            <a:noAutofit/>
          </a:bodyPr>
          <a:lstStyle/>
          <a:p>
            <a:pPr marL="321442" indent="-321442">
              <a:lnSpc>
                <a:spcPct val="115000"/>
              </a:lnSpc>
            </a:pPr>
            <a:r>
              <a:rPr lang="de-DE" altLang="de-DE" dirty="0"/>
              <a:t>Irrigation</a:t>
            </a:r>
            <a:endParaRPr lang="en-GB" altLang="de-DE" dirty="0"/>
          </a:p>
        </p:txBody>
      </p:sp>
      <p:sp>
        <p:nvSpPr>
          <p:cNvPr id="27651" name="Rectangle 3"/>
          <p:cNvSpPr>
            <a:spLocks noChangeArrowheads="1"/>
          </p:cNvSpPr>
          <p:nvPr/>
        </p:nvSpPr>
        <p:spPr bwMode="auto">
          <a:xfrm>
            <a:off x="465297" y="1275606"/>
            <a:ext cx="8078115" cy="133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9" tIns="34289" rIns="68579" bIns="34289">
            <a:spAutoFit/>
          </a:bodyPr>
          <a:lstStyle>
            <a:lvl1pPr marL="441325" indent="-441325" algn="l" defTabSz="1300163" eaLnBrk="0" hangingPunct="0">
              <a:spcBef>
                <a:spcPts val="2400"/>
              </a:spcBef>
              <a:buSzPct val="155000"/>
              <a:buChar char="•"/>
              <a:defRPr sz="2000">
                <a:solidFill>
                  <a:schemeClr val="tx1"/>
                </a:solidFill>
                <a:latin typeface="Trebuchet MS" panose="020B0603020202020204" pitchFamily="34" charset="0"/>
                <a:ea typeface="ヒラギノ角ゴ ProN W3"/>
                <a:cs typeface="ヒラギノ角ゴ ProN W3"/>
                <a:sym typeface="Trebuchet MS" panose="020B0603020202020204" pitchFamily="34" charset="0"/>
              </a:defRPr>
            </a:lvl1pPr>
            <a:lvl2pPr marL="1704975" indent="-800100" algn="l" defTabSz="1300163" eaLnBrk="0" hangingPunct="0">
              <a:spcBef>
                <a:spcPts val="2400"/>
              </a:spcBef>
              <a:buSzPct val="155000"/>
              <a:buChar char="•"/>
              <a:defRPr sz="2000">
                <a:solidFill>
                  <a:schemeClr val="tx1"/>
                </a:solidFill>
                <a:latin typeface="Trebuchet MS" panose="020B0603020202020204" pitchFamily="34" charset="0"/>
                <a:ea typeface="ヒラギノ角ゴ ProN W3"/>
                <a:cs typeface="ヒラギノ角ゴ ProN W3"/>
                <a:sym typeface="Trebuchet MS" panose="020B0603020202020204" pitchFamily="34" charset="0"/>
              </a:defRPr>
            </a:lvl2pPr>
            <a:lvl3pPr marL="2684463" indent="-800100" algn="l" defTabSz="1300163" eaLnBrk="0" hangingPunct="0">
              <a:spcBef>
                <a:spcPts val="2400"/>
              </a:spcBef>
              <a:buSzPct val="155000"/>
              <a:buChar char="•"/>
              <a:defRPr sz="2000">
                <a:solidFill>
                  <a:schemeClr val="tx1"/>
                </a:solidFill>
                <a:latin typeface="Trebuchet MS" panose="020B0603020202020204" pitchFamily="34" charset="0"/>
                <a:ea typeface="ヒラギノ角ゴ ProN W3"/>
                <a:cs typeface="ヒラギノ角ゴ ProN W3"/>
                <a:sym typeface="Trebuchet MS" panose="020B0603020202020204" pitchFamily="34" charset="0"/>
              </a:defRPr>
            </a:lvl3pPr>
            <a:lvl4pPr marL="3663950" indent="-800100" algn="l" defTabSz="1300163" eaLnBrk="0" hangingPunct="0">
              <a:spcBef>
                <a:spcPts val="2400"/>
              </a:spcBef>
              <a:buSzPct val="155000"/>
              <a:buChar char="•"/>
              <a:defRPr sz="2000">
                <a:solidFill>
                  <a:schemeClr val="tx1"/>
                </a:solidFill>
                <a:latin typeface="Trebuchet MS" panose="020B0603020202020204" pitchFamily="34" charset="0"/>
                <a:ea typeface="ヒラギノ角ゴ ProN W3"/>
                <a:cs typeface="ヒラギノ角ゴ ProN W3"/>
                <a:sym typeface="Trebuchet MS" panose="020B0603020202020204" pitchFamily="34" charset="0"/>
              </a:defRPr>
            </a:lvl4pPr>
            <a:lvl5pPr marL="4643438" indent="-800100" algn="l" defTabSz="1300163" eaLnBrk="0" hangingPunct="0">
              <a:spcBef>
                <a:spcPts val="2400"/>
              </a:spcBef>
              <a:buSzPct val="155000"/>
              <a:buChar char="•"/>
              <a:defRPr sz="2000">
                <a:solidFill>
                  <a:schemeClr val="tx1"/>
                </a:solidFill>
                <a:latin typeface="Trebuchet MS" panose="020B0603020202020204" pitchFamily="34" charset="0"/>
                <a:ea typeface="ヒラギノ角ゴ ProN W3"/>
                <a:cs typeface="ヒラギノ角ゴ ProN W3"/>
                <a:sym typeface="Trebuchet MS" panose="020B0603020202020204" pitchFamily="34" charset="0"/>
              </a:defRPr>
            </a:lvl5pPr>
            <a:lvl6pPr marL="5100638" indent="-800100" defTabSz="1300163" eaLnBrk="0" fontAlgn="base" hangingPunct="0">
              <a:spcBef>
                <a:spcPts val="2400"/>
              </a:spcBef>
              <a:spcAft>
                <a:spcPct val="0"/>
              </a:spcAft>
              <a:buSzPct val="155000"/>
              <a:buChar char="•"/>
              <a:defRPr sz="2000">
                <a:solidFill>
                  <a:schemeClr val="tx1"/>
                </a:solidFill>
                <a:latin typeface="Trebuchet MS" panose="020B0603020202020204" pitchFamily="34" charset="0"/>
                <a:ea typeface="ヒラギノ角ゴ ProN W3"/>
                <a:cs typeface="ヒラギノ角ゴ ProN W3"/>
                <a:sym typeface="Trebuchet MS" panose="020B0603020202020204" pitchFamily="34" charset="0"/>
              </a:defRPr>
            </a:lvl6pPr>
            <a:lvl7pPr marL="5557838" indent="-800100" defTabSz="1300163" eaLnBrk="0" fontAlgn="base" hangingPunct="0">
              <a:spcBef>
                <a:spcPts val="2400"/>
              </a:spcBef>
              <a:spcAft>
                <a:spcPct val="0"/>
              </a:spcAft>
              <a:buSzPct val="155000"/>
              <a:buChar char="•"/>
              <a:defRPr sz="2000">
                <a:solidFill>
                  <a:schemeClr val="tx1"/>
                </a:solidFill>
                <a:latin typeface="Trebuchet MS" panose="020B0603020202020204" pitchFamily="34" charset="0"/>
                <a:ea typeface="ヒラギノ角ゴ ProN W3"/>
                <a:cs typeface="ヒラギノ角ゴ ProN W3"/>
                <a:sym typeface="Trebuchet MS" panose="020B0603020202020204" pitchFamily="34" charset="0"/>
              </a:defRPr>
            </a:lvl7pPr>
            <a:lvl8pPr marL="6015038" indent="-800100" defTabSz="1300163" eaLnBrk="0" fontAlgn="base" hangingPunct="0">
              <a:spcBef>
                <a:spcPts val="2400"/>
              </a:spcBef>
              <a:spcAft>
                <a:spcPct val="0"/>
              </a:spcAft>
              <a:buSzPct val="155000"/>
              <a:buChar char="•"/>
              <a:defRPr sz="2000">
                <a:solidFill>
                  <a:schemeClr val="tx1"/>
                </a:solidFill>
                <a:latin typeface="Trebuchet MS" panose="020B0603020202020204" pitchFamily="34" charset="0"/>
                <a:ea typeface="ヒラギノ角ゴ ProN W3"/>
                <a:cs typeface="ヒラギノ角ゴ ProN W3"/>
                <a:sym typeface="Trebuchet MS" panose="020B0603020202020204" pitchFamily="34" charset="0"/>
              </a:defRPr>
            </a:lvl8pPr>
            <a:lvl9pPr marL="6472238" indent="-800100" defTabSz="1300163" eaLnBrk="0" fontAlgn="base" hangingPunct="0">
              <a:spcBef>
                <a:spcPts val="2400"/>
              </a:spcBef>
              <a:spcAft>
                <a:spcPct val="0"/>
              </a:spcAft>
              <a:buSzPct val="155000"/>
              <a:buChar char="•"/>
              <a:defRPr sz="2000">
                <a:solidFill>
                  <a:schemeClr val="tx1"/>
                </a:solidFill>
                <a:latin typeface="Trebuchet MS" panose="020B0603020202020204" pitchFamily="34" charset="0"/>
                <a:ea typeface="ヒラギノ角ゴ ProN W3"/>
                <a:cs typeface="ヒラギノ角ゴ ProN W3"/>
                <a:sym typeface="Trebuchet MS" panose="020B0603020202020204" pitchFamily="34" charset="0"/>
              </a:defRPr>
            </a:lvl9pPr>
          </a:lstStyle>
          <a:p>
            <a:pPr marL="177800" indent="-177800" eaLnBrk="1" hangingPunct="1">
              <a:lnSpc>
                <a:spcPct val="125000"/>
              </a:lnSpc>
              <a:spcBef>
                <a:spcPct val="0"/>
              </a:spcBef>
              <a:spcAft>
                <a:spcPts val="600"/>
              </a:spcAft>
              <a:buClr>
                <a:schemeClr val="tx1"/>
              </a:buClr>
              <a:buSzTx/>
            </a:pPr>
            <a:r>
              <a:rPr lang="en-US" altLang="de-DE" sz="1476" dirty="0">
                <a:latin typeface="+mn-lt"/>
              </a:rPr>
              <a:t>In Brandenburg currently mainly in private areas, on sports fields, in parks, and for special crops (e.g. quality potatoes).</a:t>
            </a:r>
          </a:p>
          <a:p>
            <a:pPr marL="177800" indent="-177800" eaLnBrk="1" hangingPunct="1">
              <a:lnSpc>
                <a:spcPct val="125000"/>
              </a:lnSpc>
              <a:spcBef>
                <a:spcPct val="0"/>
              </a:spcBef>
              <a:spcAft>
                <a:spcPts val="600"/>
              </a:spcAft>
              <a:buClr>
                <a:schemeClr val="tx1"/>
              </a:buClr>
              <a:buSzTx/>
            </a:pPr>
            <a:r>
              <a:rPr lang="en-US" altLang="de-DE" sz="1476" dirty="0">
                <a:latin typeface="+mn-lt"/>
              </a:rPr>
              <a:t>High evaporation when applied during the day and with the usual technology</a:t>
            </a:r>
          </a:p>
          <a:p>
            <a:pPr marL="177800" indent="-177800" eaLnBrk="1" hangingPunct="1">
              <a:lnSpc>
                <a:spcPct val="125000"/>
              </a:lnSpc>
              <a:spcBef>
                <a:spcPct val="0"/>
              </a:spcBef>
              <a:spcAft>
                <a:spcPts val="600"/>
              </a:spcAft>
              <a:buClr>
                <a:schemeClr val="tx1"/>
              </a:buClr>
              <a:buSzTx/>
            </a:pPr>
            <a:r>
              <a:rPr lang="en-US" altLang="de-DE" sz="1476" dirty="0">
                <a:latin typeface="+mn-lt"/>
              </a:rPr>
              <a:t>High costs and high effort for the installation of drip irrigation</a:t>
            </a:r>
            <a:endParaRPr lang="de-DE" altLang="de-DE" sz="1476" dirty="0">
              <a:latin typeface="+mn-lt"/>
              <a:cs typeface="Arial" panose="020B0604020202020204" pitchFamily="34" charset="0"/>
            </a:endParaRPr>
          </a:p>
        </p:txBody>
      </p:sp>
      <p:pic>
        <p:nvPicPr>
          <p:cNvPr id="27652" name="Picture 4" descr="IMG_0990"/>
          <p:cNvPicPr>
            <a:picLocks noChangeAspect="1" noChangeArrowheads="1"/>
          </p:cNvPicPr>
          <p:nvPr/>
        </p:nvPicPr>
        <p:blipFill>
          <a:blip r:embed="rId3" cstate="print">
            <a:extLst>
              <a:ext uri="{28A0092B-C50C-407E-A947-70E740481C1C}">
                <a14:useLocalDpi xmlns:a14="http://schemas.microsoft.com/office/drawing/2010/main" val="0"/>
              </a:ext>
            </a:extLst>
          </a:blip>
          <a:srcRect t="28848" b="41571"/>
          <a:stretch>
            <a:fillRect/>
          </a:stretch>
        </p:blipFill>
        <p:spPr bwMode="auto">
          <a:xfrm>
            <a:off x="465297" y="2772518"/>
            <a:ext cx="8295015" cy="18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 1"/>
          <p:cNvSpPr txBox="1">
            <a:spLocks/>
          </p:cNvSpPr>
          <p:nvPr/>
        </p:nvSpPr>
        <p:spPr>
          <a:xfrm>
            <a:off x="233236" y="61139"/>
            <a:ext cx="7209265" cy="720684"/>
          </a:xfrm>
          <a:prstGeom prst="rect">
            <a:avLst/>
          </a:prstGeom>
        </p:spPr>
        <p:txBody>
          <a:bodyPr vert="horz" lIns="0" tIns="0" rIns="0" bIns="0" rtlCol="0" anchor="ctr" anchorCtr="0">
            <a:noAutofit/>
          </a:bodyPr>
          <a:lstStyle>
            <a:lvl1pPr algn="l" defTabSz="457200" rtl="0" eaLnBrk="1" latinLnBrk="0" hangingPunct="1">
              <a:spcBef>
                <a:spcPct val="0"/>
              </a:spcBef>
              <a:buNone/>
              <a:defRPr sz="1800" kern="1200">
                <a:solidFill>
                  <a:schemeClr val="bg1"/>
                </a:solidFill>
                <a:latin typeface="+mj-lt"/>
                <a:ea typeface="+mj-ea"/>
                <a:cs typeface="Open Sans bold"/>
              </a:defRPr>
            </a:lvl1pPr>
          </a:lstStyle>
          <a:p>
            <a:r>
              <a:rPr lang="de-DE" dirty="0"/>
              <a:t>Beregnung</a:t>
            </a:r>
          </a:p>
        </p:txBody>
      </p:sp>
    </p:spTree>
    <p:extLst>
      <p:ext uri="{BB962C8B-B14F-4D97-AF65-F5344CB8AC3E}">
        <p14:creationId xmlns:p14="http://schemas.microsoft.com/office/powerpoint/2010/main" val="36737304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Maximal </a:t>
            </a:r>
            <a:r>
              <a:rPr lang="de-DE" dirty="0" err="1"/>
              <a:t>groundwater</a:t>
            </a:r>
            <a:r>
              <a:rPr lang="de-DE" dirty="0"/>
              <a:t> </a:t>
            </a:r>
            <a:r>
              <a:rPr lang="de-DE" dirty="0" err="1"/>
              <a:t>recharge</a:t>
            </a:r>
            <a:endParaRPr lang="de-DE" dirty="0"/>
          </a:p>
        </p:txBody>
      </p:sp>
      <p:sp>
        <p:nvSpPr>
          <p:cNvPr id="10" name="Foliennummernplatzhalter 1"/>
          <p:cNvSpPr>
            <a:spLocks noGrp="1"/>
          </p:cNvSpPr>
          <p:nvPr>
            <p:ph type="sldNum" sz="quarter" idx="16"/>
          </p:nvPr>
        </p:nvSpPr>
        <p:spPr>
          <a:prstGeom prst="rect">
            <a:avLst/>
          </a:prstGeom>
        </p:spPr>
        <p:txBody>
          <a:bodyPr/>
          <a:lstStyle/>
          <a:p>
            <a:pPr>
              <a:defRPr/>
            </a:pPr>
            <a:fld id="{C5D450AC-7451-4E1F-99C8-F2222718BF50}" type="slidenum">
              <a:rPr lang="en-US" altLang="de-DE" smtClean="0"/>
              <a:pPr>
                <a:defRPr/>
              </a:pPr>
              <a:t>94</a:t>
            </a:fld>
            <a:endParaRPr lang="en-US" altLang="de-DE"/>
          </a:p>
        </p:txBody>
      </p:sp>
      <p:sp>
        <p:nvSpPr>
          <p:cNvPr id="8" name="Text Box 2"/>
          <p:cNvSpPr txBox="1">
            <a:spLocks noChangeArrowheads="1"/>
          </p:cNvSpPr>
          <p:nvPr/>
        </p:nvSpPr>
        <p:spPr bwMode="auto">
          <a:xfrm>
            <a:off x="305478" y="1498943"/>
            <a:ext cx="2792261" cy="2665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65113" indent="-265113" algn="l">
              <a:spcBef>
                <a:spcPct val="20000"/>
              </a:spcBef>
              <a:buChar char="•"/>
              <a:defRPr sz="2000">
                <a:solidFill>
                  <a:schemeClr val="tx1"/>
                </a:solidFill>
                <a:latin typeface="Tahoma"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nSpc>
                <a:spcPct val="115000"/>
              </a:lnSpc>
              <a:spcBef>
                <a:spcPct val="0"/>
              </a:spcBef>
              <a:spcAft>
                <a:spcPts val="1200"/>
              </a:spcAft>
            </a:pPr>
            <a:r>
              <a:rPr lang="en-US" altLang="de-DE" sz="1600" dirty="0"/>
              <a:t>Minimal evapotranspiration (low plants, shading of the soil).</a:t>
            </a:r>
          </a:p>
          <a:p>
            <a:pPr>
              <a:lnSpc>
                <a:spcPct val="115000"/>
              </a:lnSpc>
              <a:spcBef>
                <a:spcPct val="0"/>
              </a:spcBef>
              <a:spcAft>
                <a:spcPts val="1200"/>
              </a:spcAft>
            </a:pPr>
            <a:r>
              <a:rPr lang="en-US" altLang="de-DE" sz="1600" dirty="0"/>
              <a:t>Protection against erosion caused by heavy rainfall</a:t>
            </a:r>
          </a:p>
          <a:p>
            <a:pPr>
              <a:lnSpc>
                <a:spcPct val="115000"/>
              </a:lnSpc>
              <a:spcBef>
                <a:spcPct val="0"/>
              </a:spcBef>
              <a:spcAft>
                <a:spcPts val="1200"/>
              </a:spcAft>
            </a:pPr>
            <a:r>
              <a:rPr lang="en-US" altLang="de-DE" sz="1600" dirty="0"/>
              <a:t>Energy efficiency approx. 10x that of bioenergy</a:t>
            </a:r>
          </a:p>
        </p:txBody>
      </p:sp>
      <p:sp>
        <p:nvSpPr>
          <p:cNvPr id="3" name="Textfeld 2"/>
          <p:cNvSpPr txBox="1"/>
          <p:nvPr/>
        </p:nvSpPr>
        <p:spPr>
          <a:xfrm>
            <a:off x="3331840" y="4587974"/>
            <a:ext cx="5621023" cy="200055"/>
          </a:xfrm>
          <a:prstGeom prst="rect">
            <a:avLst/>
          </a:prstGeom>
          <a:noFill/>
        </p:spPr>
        <p:txBody>
          <a:bodyPr wrap="square" rtlCol="0">
            <a:spAutoFit/>
          </a:bodyPr>
          <a:lstStyle/>
          <a:p>
            <a:pPr algn="r"/>
            <a:r>
              <a:rPr lang="de-DE" sz="700" dirty="0"/>
              <a:t>(https://um.baden-wuerttemberg.de/de/energie/erneuerbare-energien/sonnenenergie/photovoltaik/photovoltaik-freiflaechenanlagen/)</a:t>
            </a:r>
          </a:p>
        </p:txBody>
      </p:sp>
      <p:pic>
        <p:nvPicPr>
          <p:cNvPr id="1030" name="Picture 6" descr="Photovoltaik-Freiflächenanlage (Foto: © Lorinser/UM)"/>
          <p:cNvPicPr>
            <a:picLocks noChangeAspect="1" noChangeArrowheads="1"/>
          </p:cNvPicPr>
          <p:nvPr/>
        </p:nvPicPr>
        <p:blipFill rotWithShape="1">
          <a:blip r:embed="rId3">
            <a:extLst>
              <a:ext uri="{28A0092B-C50C-407E-A947-70E740481C1C}">
                <a14:useLocalDpi xmlns:a14="http://schemas.microsoft.com/office/drawing/2010/main" val="0"/>
              </a:ext>
            </a:extLst>
          </a:blip>
          <a:srcRect r="9259"/>
          <a:stretch/>
        </p:blipFill>
        <p:spPr bwMode="auto">
          <a:xfrm>
            <a:off x="3191287" y="1223568"/>
            <a:ext cx="5668028" cy="3364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5507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4962" y="544956"/>
            <a:ext cx="7209265" cy="720684"/>
          </a:xfrm>
        </p:spPr>
        <p:txBody>
          <a:bodyPr/>
          <a:lstStyle/>
          <a:p>
            <a:r>
              <a:rPr lang="de-DE" dirty="0"/>
              <a:t>Alternative </a:t>
            </a:r>
            <a:r>
              <a:rPr lang="de-DE" dirty="0" err="1"/>
              <a:t>Agri</a:t>
            </a:r>
            <a:r>
              <a:rPr lang="de-DE" dirty="0"/>
              <a:t>-Photovoltaik?</a:t>
            </a:r>
          </a:p>
        </p:txBody>
      </p:sp>
      <p:sp>
        <p:nvSpPr>
          <p:cNvPr id="8" name="Text Box 2"/>
          <p:cNvSpPr txBox="1">
            <a:spLocks noChangeArrowheads="1"/>
          </p:cNvSpPr>
          <p:nvPr/>
        </p:nvSpPr>
        <p:spPr bwMode="auto">
          <a:xfrm>
            <a:off x="236682" y="1265640"/>
            <a:ext cx="8621349" cy="1954381"/>
          </a:xfrm>
          <a:prstGeom prst="rect">
            <a:avLst/>
          </a:prstGeom>
          <a:noFill/>
          <a:ln>
            <a:noFill/>
          </a:ln>
          <a:effectLst/>
          <a:extLst/>
        </p:spPr>
        <p:txBody>
          <a:bodyPr wrap="square">
            <a:spAutoFit/>
          </a:bodyPr>
          <a:lstStyle>
            <a:lvl1pPr marL="265113" indent="-265113" algn="l">
              <a:spcBef>
                <a:spcPct val="20000"/>
              </a:spcBef>
              <a:buChar char="•"/>
              <a:defRPr sz="2000">
                <a:solidFill>
                  <a:schemeClr val="tx1"/>
                </a:solidFill>
                <a:latin typeface="Tahoma"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indent="0">
              <a:spcBef>
                <a:spcPct val="0"/>
              </a:spcBef>
              <a:spcAft>
                <a:spcPts val="600"/>
              </a:spcAft>
              <a:buNone/>
            </a:pPr>
            <a:r>
              <a:rPr lang="en-US" altLang="de-DE" sz="1600" dirty="0">
                <a:latin typeface="+mn-lt"/>
              </a:rPr>
              <a:t>Solar panels over arable or vegetable fields (e.g. Fraunhofer ISE 2020).</a:t>
            </a:r>
          </a:p>
          <a:p>
            <a:pPr marL="0" indent="0">
              <a:spcBef>
                <a:spcPct val="0"/>
              </a:spcBef>
              <a:spcAft>
                <a:spcPts val="600"/>
              </a:spcAft>
              <a:buNone/>
            </a:pPr>
            <a:r>
              <a:rPr lang="en-US" altLang="de-DE" sz="1600" dirty="0">
                <a:latin typeface="+mn-lt"/>
              </a:rPr>
              <a:t>Positive effects:</a:t>
            </a:r>
          </a:p>
          <a:p>
            <a:pPr>
              <a:spcBef>
                <a:spcPct val="0"/>
              </a:spcBef>
              <a:spcAft>
                <a:spcPts val="600"/>
              </a:spcAft>
            </a:pPr>
            <a:r>
              <a:rPr lang="en-US" altLang="de-DE" sz="1600" dirty="0">
                <a:latin typeface="+mn-lt"/>
              </a:rPr>
              <a:t>Multiple use of the area</a:t>
            </a:r>
          </a:p>
          <a:p>
            <a:pPr>
              <a:spcBef>
                <a:spcPct val="0"/>
              </a:spcBef>
              <a:spcAft>
                <a:spcPts val="600"/>
              </a:spcAft>
            </a:pPr>
            <a:r>
              <a:rPr lang="en-US" altLang="de-DE" sz="1600" dirty="0">
                <a:latin typeface="+mn-lt"/>
              </a:rPr>
              <a:t>Lower evapotranspiration due to shading</a:t>
            </a:r>
          </a:p>
          <a:p>
            <a:pPr>
              <a:spcBef>
                <a:spcPct val="0"/>
              </a:spcBef>
              <a:spcAft>
                <a:spcPts val="600"/>
              </a:spcAft>
            </a:pPr>
            <a:r>
              <a:rPr lang="en-US" altLang="de-DE" sz="1600" dirty="0">
                <a:latin typeface="+mn-lt"/>
              </a:rPr>
              <a:t>Lower wind speeds</a:t>
            </a:r>
          </a:p>
          <a:p>
            <a:pPr>
              <a:spcBef>
                <a:spcPct val="0"/>
              </a:spcBef>
              <a:spcAft>
                <a:spcPts val="600"/>
              </a:spcAft>
            </a:pPr>
            <a:r>
              <a:rPr lang="en-US" altLang="de-DE" sz="1600" dirty="0">
                <a:latin typeface="+mn-lt"/>
              </a:rPr>
              <a:t>Protection against heavy rain</a:t>
            </a:r>
            <a:endParaRPr lang="de-DE" altLang="de-DE" sz="1600" dirty="0">
              <a:latin typeface="+mn-lt"/>
            </a:endParaRPr>
          </a:p>
        </p:txBody>
      </p:sp>
      <p:sp>
        <p:nvSpPr>
          <p:cNvPr id="10" name="Foliennummernplatzhalter 1"/>
          <p:cNvSpPr>
            <a:spLocks noGrp="1"/>
          </p:cNvSpPr>
          <p:nvPr>
            <p:ph type="sldNum" sz="quarter" idx="4294967295"/>
          </p:nvPr>
        </p:nvSpPr>
        <p:spPr>
          <a:xfrm>
            <a:off x="6553200" y="6248400"/>
            <a:ext cx="1905000" cy="457200"/>
          </a:xfrm>
          <a:prstGeom prst="rect">
            <a:avLst/>
          </a:prstGeom>
        </p:spPr>
        <p:txBody>
          <a:bodyPr/>
          <a:lstStyle/>
          <a:p>
            <a:pPr>
              <a:defRPr/>
            </a:pPr>
            <a:fld id="{C5D450AC-7451-4E1F-99C8-F2222718BF50}" type="slidenum">
              <a:rPr lang="en-US" altLang="de-DE" smtClean="0"/>
              <a:pPr>
                <a:defRPr/>
              </a:pPr>
              <a:t>95</a:t>
            </a:fld>
            <a:endParaRPr lang="en-US" altLang="de-DE"/>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1747983"/>
            <a:ext cx="3452554" cy="2834466"/>
          </a:xfrm>
          <a:prstGeom prst="rect">
            <a:avLst/>
          </a:prstGeom>
          <a:ln>
            <a:noFill/>
          </a:ln>
          <a:effectLst>
            <a:outerShdw blurRad="292100" dist="139700" dir="2700000" algn="tl" rotWithShape="0">
              <a:srgbClr val="333333">
                <a:alpha val="65000"/>
              </a:srgbClr>
            </a:outerShdw>
          </a:effectLst>
        </p:spPr>
      </p:pic>
      <p:pic>
        <p:nvPicPr>
          <p:cNvPr id="5" name="Grafik 4"/>
          <p:cNvPicPr>
            <a:picLocks noChangeAspect="1"/>
          </p:cNvPicPr>
          <p:nvPr/>
        </p:nvPicPr>
        <p:blipFill>
          <a:blip r:embed="rId4"/>
          <a:stretch>
            <a:fillRect/>
          </a:stretch>
        </p:blipFill>
        <p:spPr>
          <a:xfrm>
            <a:off x="224070" y="3238896"/>
            <a:ext cx="5122371" cy="1792640"/>
          </a:xfrm>
          <a:prstGeom prst="rect">
            <a:avLst/>
          </a:prstGeom>
        </p:spPr>
      </p:pic>
    </p:spTree>
    <p:extLst>
      <p:ext uri="{BB962C8B-B14F-4D97-AF65-F5344CB8AC3E}">
        <p14:creationId xmlns:p14="http://schemas.microsoft.com/office/powerpoint/2010/main" val="39064205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Water retention in wetlands/ </a:t>
            </a:r>
            <a:r>
              <a:rPr lang="en-US" dirty="0" err="1"/>
              <a:t>paludiculture</a:t>
            </a:r>
            <a:endParaRPr lang="de-DE" dirty="0"/>
          </a:p>
        </p:txBody>
      </p:sp>
      <p:sp>
        <p:nvSpPr>
          <p:cNvPr id="10" name="Foliennummernplatzhalter 1"/>
          <p:cNvSpPr>
            <a:spLocks noGrp="1"/>
          </p:cNvSpPr>
          <p:nvPr>
            <p:ph type="sldNum" sz="quarter" idx="16"/>
          </p:nvPr>
        </p:nvSpPr>
        <p:spPr>
          <a:prstGeom prst="rect">
            <a:avLst/>
          </a:prstGeom>
        </p:spPr>
        <p:txBody>
          <a:bodyPr/>
          <a:lstStyle/>
          <a:p>
            <a:pPr>
              <a:defRPr/>
            </a:pPr>
            <a:fld id="{C5D450AC-7451-4E1F-99C8-F2222718BF50}" type="slidenum">
              <a:rPr lang="en-US" altLang="de-DE" smtClean="0"/>
              <a:pPr>
                <a:defRPr/>
              </a:pPr>
              <a:t>96</a:t>
            </a:fld>
            <a:endParaRPr lang="en-US" altLang="de-DE"/>
          </a:p>
        </p:txBody>
      </p:sp>
      <p:sp>
        <p:nvSpPr>
          <p:cNvPr id="5" name="Text Box 4101"/>
          <p:cNvSpPr txBox="1">
            <a:spLocks noChangeArrowheads="1"/>
          </p:cNvSpPr>
          <p:nvPr/>
        </p:nvSpPr>
        <p:spPr bwMode="auto">
          <a:xfrm>
            <a:off x="4570261" y="1474849"/>
            <a:ext cx="4343400" cy="302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9" tIns="34289" rIns="68579" bIns="34289">
            <a:spAutoFit/>
          </a:bodyPr>
          <a:lstStyle>
            <a:lvl1pPr marL="288925" indent="-288925" algn="l" eaLnBrk="0" hangingPunct="0">
              <a:spcBef>
                <a:spcPts val="2400"/>
              </a:spcBef>
              <a:buSzPct val="155000"/>
              <a:buChar char="•"/>
              <a:defRPr sz="2000">
                <a:solidFill>
                  <a:schemeClr val="tx1"/>
                </a:solidFill>
                <a:latin typeface="Trebuchet MS" pitchFamily="34" charset="0"/>
                <a:ea typeface="ヒラギノ角ゴ ProN W3"/>
                <a:cs typeface="ヒラギノ角ゴ ProN W3"/>
                <a:sym typeface="Trebuchet MS" pitchFamily="34" charset="0"/>
              </a:defRPr>
            </a:lvl1pPr>
            <a:lvl2pPr marL="742950" indent="-285750" algn="l" eaLnBrk="0" hangingPunct="0">
              <a:spcBef>
                <a:spcPts val="2400"/>
              </a:spcBef>
              <a:buSzPct val="155000"/>
              <a:buChar char="•"/>
              <a:defRPr sz="2000">
                <a:solidFill>
                  <a:schemeClr val="tx1"/>
                </a:solidFill>
                <a:latin typeface="Trebuchet MS" pitchFamily="34" charset="0"/>
                <a:ea typeface="ヒラギノ角ゴ ProN W3"/>
                <a:cs typeface="ヒラギノ角ゴ ProN W3"/>
                <a:sym typeface="Trebuchet MS" pitchFamily="34" charset="0"/>
              </a:defRPr>
            </a:lvl2pPr>
            <a:lvl3pPr marL="1143000" indent="-228600" algn="l" eaLnBrk="0" hangingPunct="0">
              <a:spcBef>
                <a:spcPts val="2400"/>
              </a:spcBef>
              <a:buSzPct val="155000"/>
              <a:buChar char="•"/>
              <a:defRPr sz="2000">
                <a:solidFill>
                  <a:schemeClr val="tx1"/>
                </a:solidFill>
                <a:latin typeface="Trebuchet MS" pitchFamily="34" charset="0"/>
                <a:ea typeface="ヒラギノ角ゴ ProN W3"/>
                <a:cs typeface="ヒラギノ角ゴ ProN W3"/>
                <a:sym typeface="Trebuchet MS" pitchFamily="34" charset="0"/>
              </a:defRPr>
            </a:lvl3pPr>
            <a:lvl4pPr marL="1600200" indent="-228600" algn="l" eaLnBrk="0" hangingPunct="0">
              <a:spcBef>
                <a:spcPts val="2400"/>
              </a:spcBef>
              <a:buSzPct val="155000"/>
              <a:buChar char="•"/>
              <a:defRPr sz="2000">
                <a:solidFill>
                  <a:schemeClr val="tx1"/>
                </a:solidFill>
                <a:latin typeface="Trebuchet MS" pitchFamily="34" charset="0"/>
                <a:ea typeface="ヒラギノ角ゴ ProN W3"/>
                <a:cs typeface="ヒラギノ角ゴ ProN W3"/>
                <a:sym typeface="Trebuchet MS" pitchFamily="34" charset="0"/>
              </a:defRPr>
            </a:lvl4pPr>
            <a:lvl5pPr marL="2057400" indent="-228600" algn="l" eaLnBrk="0" hangingPunct="0">
              <a:spcBef>
                <a:spcPts val="2400"/>
              </a:spcBef>
              <a:buSzPct val="155000"/>
              <a:buChar char="•"/>
              <a:defRPr sz="2000">
                <a:solidFill>
                  <a:schemeClr val="tx1"/>
                </a:solidFill>
                <a:latin typeface="Trebuchet MS" pitchFamily="34" charset="0"/>
                <a:ea typeface="ヒラギノ角ゴ ProN W3"/>
                <a:cs typeface="ヒラギノ角ゴ ProN W3"/>
                <a:sym typeface="Trebuchet MS" pitchFamily="34" charset="0"/>
              </a:defRPr>
            </a:lvl5pPr>
            <a:lvl6pPr marL="2514600" indent="-228600" eaLnBrk="0" fontAlgn="base" hangingPunct="0">
              <a:spcBef>
                <a:spcPts val="2400"/>
              </a:spcBef>
              <a:spcAft>
                <a:spcPct val="0"/>
              </a:spcAft>
              <a:buSzPct val="155000"/>
              <a:buChar char="•"/>
              <a:defRPr sz="2000">
                <a:solidFill>
                  <a:schemeClr val="tx1"/>
                </a:solidFill>
                <a:latin typeface="Trebuchet MS" pitchFamily="34" charset="0"/>
                <a:ea typeface="ヒラギノ角ゴ ProN W3"/>
                <a:cs typeface="ヒラギノ角ゴ ProN W3"/>
                <a:sym typeface="Trebuchet MS" pitchFamily="34" charset="0"/>
              </a:defRPr>
            </a:lvl6pPr>
            <a:lvl7pPr marL="2971800" indent="-228600" eaLnBrk="0" fontAlgn="base" hangingPunct="0">
              <a:spcBef>
                <a:spcPts val="2400"/>
              </a:spcBef>
              <a:spcAft>
                <a:spcPct val="0"/>
              </a:spcAft>
              <a:buSzPct val="155000"/>
              <a:buChar char="•"/>
              <a:defRPr sz="2000">
                <a:solidFill>
                  <a:schemeClr val="tx1"/>
                </a:solidFill>
                <a:latin typeface="Trebuchet MS" pitchFamily="34" charset="0"/>
                <a:ea typeface="ヒラギノ角ゴ ProN W3"/>
                <a:cs typeface="ヒラギノ角ゴ ProN W3"/>
                <a:sym typeface="Trebuchet MS" pitchFamily="34" charset="0"/>
              </a:defRPr>
            </a:lvl7pPr>
            <a:lvl8pPr marL="3429000" indent="-228600" eaLnBrk="0" fontAlgn="base" hangingPunct="0">
              <a:spcBef>
                <a:spcPts val="2400"/>
              </a:spcBef>
              <a:spcAft>
                <a:spcPct val="0"/>
              </a:spcAft>
              <a:buSzPct val="155000"/>
              <a:buChar char="•"/>
              <a:defRPr sz="2000">
                <a:solidFill>
                  <a:schemeClr val="tx1"/>
                </a:solidFill>
                <a:latin typeface="Trebuchet MS" pitchFamily="34" charset="0"/>
                <a:ea typeface="ヒラギノ角ゴ ProN W3"/>
                <a:cs typeface="ヒラギノ角ゴ ProN W3"/>
                <a:sym typeface="Trebuchet MS" pitchFamily="34" charset="0"/>
              </a:defRPr>
            </a:lvl8pPr>
            <a:lvl9pPr marL="3886200" indent="-228600" eaLnBrk="0" fontAlgn="base" hangingPunct="0">
              <a:spcBef>
                <a:spcPts val="2400"/>
              </a:spcBef>
              <a:spcAft>
                <a:spcPct val="0"/>
              </a:spcAft>
              <a:buSzPct val="155000"/>
              <a:buChar char="•"/>
              <a:defRPr sz="2000">
                <a:solidFill>
                  <a:schemeClr val="tx1"/>
                </a:solidFill>
                <a:latin typeface="Trebuchet MS" pitchFamily="34" charset="0"/>
                <a:ea typeface="ヒラギノ角ゴ ProN W3"/>
                <a:cs typeface="ヒラギノ角ゴ ProN W3"/>
                <a:sym typeface="Trebuchet MS" pitchFamily="34" charset="0"/>
              </a:defRPr>
            </a:lvl9pPr>
          </a:lstStyle>
          <a:p>
            <a:pPr marL="0" indent="0" eaLnBrk="1" hangingPunct="1">
              <a:spcBef>
                <a:spcPct val="0"/>
              </a:spcBef>
              <a:spcAft>
                <a:spcPts val="600"/>
              </a:spcAft>
              <a:buSzTx/>
              <a:buNone/>
              <a:defRPr/>
            </a:pPr>
            <a:r>
              <a:rPr lang="en-US" altLang="de-DE" sz="1800" b="1" dirty="0">
                <a:solidFill>
                  <a:srgbClr val="CC6600"/>
                </a:solidFill>
                <a:latin typeface="+mn-lt"/>
                <a:ea typeface="Tahoma" panose="020B0604030504040204" pitchFamily="34" charset="0"/>
                <a:cs typeface="Tahoma" panose="020B0604030504040204" pitchFamily="34" charset="0"/>
              </a:rPr>
              <a:t>Plus: </a:t>
            </a:r>
          </a:p>
          <a:p>
            <a:pPr eaLnBrk="1" hangingPunct="1">
              <a:spcBef>
                <a:spcPct val="0"/>
              </a:spcBef>
              <a:spcAft>
                <a:spcPts val="600"/>
              </a:spcAft>
              <a:buSzTx/>
              <a:defRPr/>
            </a:pPr>
            <a:r>
              <a:rPr lang="en-US" altLang="de-DE" sz="1800" dirty="0">
                <a:latin typeface="+mn-lt"/>
                <a:ea typeface="Tahoma" panose="020B0604030504040204" pitchFamily="34" charset="0"/>
                <a:cs typeface="Tahoma" panose="020B0604030504040204" pitchFamily="34" charset="0"/>
              </a:rPr>
              <a:t>High ecological value</a:t>
            </a:r>
          </a:p>
          <a:p>
            <a:pPr eaLnBrk="1" hangingPunct="1">
              <a:spcBef>
                <a:spcPct val="0"/>
              </a:spcBef>
              <a:spcAft>
                <a:spcPts val="600"/>
              </a:spcAft>
              <a:buSzTx/>
              <a:defRPr/>
            </a:pPr>
            <a:r>
              <a:rPr lang="en-US" altLang="de-DE" sz="1800" dirty="0">
                <a:latin typeface="+mn-lt"/>
                <a:ea typeface="Tahoma" panose="020B0604030504040204" pitchFamily="34" charset="0"/>
                <a:cs typeface="Tahoma" panose="020B0604030504040204" pitchFamily="34" charset="0"/>
              </a:rPr>
              <a:t>Cooling by evapotranspiration</a:t>
            </a:r>
          </a:p>
          <a:p>
            <a:pPr eaLnBrk="1" hangingPunct="1">
              <a:spcBef>
                <a:spcPct val="0"/>
              </a:spcBef>
              <a:spcAft>
                <a:spcPts val="600"/>
              </a:spcAft>
              <a:buSzTx/>
              <a:defRPr/>
            </a:pPr>
            <a:r>
              <a:rPr lang="en-US" altLang="de-DE" sz="1800" dirty="0">
                <a:latin typeface="+mn-lt"/>
                <a:ea typeface="Tahoma" panose="020B0604030504040204" pitchFamily="34" charset="0"/>
                <a:cs typeface="Tahoma" panose="020B0604030504040204" pitchFamily="34" charset="0"/>
              </a:rPr>
              <a:t>Carbon storage</a:t>
            </a:r>
          </a:p>
          <a:p>
            <a:pPr marL="0" indent="0" eaLnBrk="1" hangingPunct="1">
              <a:spcBef>
                <a:spcPct val="0"/>
              </a:spcBef>
              <a:spcAft>
                <a:spcPts val="600"/>
              </a:spcAft>
              <a:buSzTx/>
              <a:buNone/>
              <a:defRPr/>
            </a:pPr>
            <a:r>
              <a:rPr lang="en-US" altLang="de-DE" sz="1800" b="1" dirty="0">
                <a:solidFill>
                  <a:srgbClr val="CC6600"/>
                </a:solidFill>
                <a:latin typeface="+mn-lt"/>
                <a:ea typeface="Tahoma" panose="020B0604030504040204" pitchFamily="34" charset="0"/>
                <a:cs typeface="Tahoma" panose="020B0604030504040204" pitchFamily="34" charset="0"/>
              </a:rPr>
              <a:t>Minus:</a:t>
            </a:r>
          </a:p>
          <a:p>
            <a:pPr eaLnBrk="1" hangingPunct="1">
              <a:spcBef>
                <a:spcPct val="0"/>
              </a:spcBef>
              <a:spcAft>
                <a:spcPts val="600"/>
              </a:spcAft>
              <a:buSzTx/>
              <a:defRPr/>
            </a:pPr>
            <a:r>
              <a:rPr lang="en-US" altLang="de-DE" sz="1800" dirty="0">
                <a:latin typeface="+mn-lt"/>
                <a:ea typeface="Tahoma" panose="020B0604030504040204" pitchFamily="34" charset="0"/>
                <a:cs typeface="Tahoma" panose="020B0604030504040204" pitchFamily="34" charset="0"/>
              </a:rPr>
              <a:t>The bog and riparian vegetation has never "learned" to use water sparingly.</a:t>
            </a:r>
          </a:p>
          <a:p>
            <a:pPr marL="0" indent="0" eaLnBrk="1" hangingPunct="1">
              <a:spcBef>
                <a:spcPct val="0"/>
              </a:spcBef>
              <a:spcAft>
                <a:spcPts val="600"/>
              </a:spcAft>
              <a:buSzTx/>
              <a:buNone/>
              <a:defRPr/>
            </a:pPr>
            <a:r>
              <a:rPr lang="en-US" altLang="de-DE" sz="1800" dirty="0">
                <a:latin typeface="+mn-lt"/>
                <a:ea typeface="Tahoma" panose="020B0604030504040204" pitchFamily="34" charset="0"/>
                <a:cs typeface="Tahoma" panose="020B0604030504040204" pitchFamily="34" charset="0"/>
              </a:rPr>
              <a:t>=&gt; Therefore, especially in small wetlands, disproportionate transpiration!</a:t>
            </a:r>
            <a:endParaRPr lang="de-DE" altLang="de-DE" sz="1600" dirty="0">
              <a:latin typeface="Calibri" panose="020F0502020204030204" pitchFamily="34" charset="0"/>
              <a:ea typeface="Tahoma" panose="020B060403050404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B2E6B2B-49CC-448B-B5B0-A30780FBD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635646"/>
            <a:ext cx="3932716" cy="2592315"/>
          </a:xfrm>
          <a:prstGeom prst="rect">
            <a:avLst/>
          </a:prstGeom>
        </p:spPr>
      </p:pic>
    </p:spTree>
    <p:extLst>
      <p:ext uri="{BB962C8B-B14F-4D97-AF65-F5344CB8AC3E}">
        <p14:creationId xmlns:p14="http://schemas.microsoft.com/office/powerpoint/2010/main" val="22373615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F8B39-1753-4CCB-B637-843886671F9F}"/>
              </a:ext>
            </a:extLst>
          </p:cNvPr>
          <p:cNvSpPr>
            <a:spLocks noGrp="1"/>
          </p:cNvSpPr>
          <p:nvPr>
            <p:ph type="title"/>
          </p:nvPr>
        </p:nvSpPr>
        <p:spPr/>
        <p:txBody>
          <a:bodyPr>
            <a:normAutofit/>
          </a:bodyPr>
          <a:lstStyle/>
          <a:p>
            <a:r>
              <a:rPr lang="en-DE"/>
              <a:t>Sponge cities</a:t>
            </a:r>
          </a:p>
        </p:txBody>
      </p:sp>
      <p:sp>
        <p:nvSpPr>
          <p:cNvPr id="7" name="Rectangle 6">
            <a:extLst>
              <a:ext uri="{FF2B5EF4-FFF2-40B4-BE49-F238E27FC236}">
                <a16:creationId xmlns:a16="http://schemas.microsoft.com/office/drawing/2014/main" id="{436E2EEF-38C9-4B83-89CE-FFF6610F368F}"/>
              </a:ext>
            </a:extLst>
          </p:cNvPr>
          <p:cNvSpPr/>
          <p:nvPr/>
        </p:nvSpPr>
        <p:spPr>
          <a:xfrm>
            <a:off x="5565000" y="1851670"/>
            <a:ext cx="2885554" cy="1477328"/>
          </a:xfrm>
          <a:prstGeom prst="rect">
            <a:avLst/>
          </a:prstGeom>
        </p:spPr>
        <p:txBody>
          <a:bodyPr wrap="square">
            <a:spAutoFit/>
          </a:bodyPr>
          <a:lstStyle/>
          <a:p>
            <a:r>
              <a:rPr lang="en-DE" sz="1800" dirty="0">
                <a:latin typeface="+mn-lt"/>
              </a:rPr>
              <a:t>Sponge city in Berlin</a:t>
            </a:r>
            <a:endParaRPr lang="de-DE" sz="1800" dirty="0">
              <a:latin typeface="+mn-lt"/>
            </a:endParaRPr>
          </a:p>
          <a:p>
            <a:pPr marL="285750" indent="-285750">
              <a:buFont typeface="Arial" panose="020B0604020202020204" pitchFamily="34" charset="0"/>
              <a:buChar char="•"/>
            </a:pPr>
            <a:r>
              <a:rPr lang="de-DE" sz="1800" dirty="0" err="1">
                <a:latin typeface="+mn-lt"/>
              </a:rPr>
              <a:t>Increase</a:t>
            </a:r>
            <a:r>
              <a:rPr lang="de-DE" sz="1800" dirty="0">
                <a:latin typeface="+mn-lt"/>
              </a:rPr>
              <a:t> </a:t>
            </a:r>
            <a:r>
              <a:rPr lang="de-DE" sz="1800" dirty="0" err="1">
                <a:latin typeface="+mn-lt"/>
              </a:rPr>
              <a:t>of</a:t>
            </a:r>
            <a:r>
              <a:rPr lang="de-DE" sz="1800" dirty="0">
                <a:latin typeface="+mn-lt"/>
              </a:rPr>
              <a:t> </a:t>
            </a:r>
            <a:r>
              <a:rPr lang="de-DE" sz="1800" dirty="0" err="1">
                <a:latin typeface="+mn-lt"/>
              </a:rPr>
              <a:t>groundwater</a:t>
            </a:r>
            <a:r>
              <a:rPr lang="de-DE" sz="1800" dirty="0">
                <a:latin typeface="+mn-lt"/>
              </a:rPr>
              <a:t> </a:t>
            </a:r>
            <a:r>
              <a:rPr lang="de-DE" sz="1800" dirty="0" err="1">
                <a:latin typeface="+mn-lt"/>
              </a:rPr>
              <a:t>recharge</a:t>
            </a:r>
            <a:endParaRPr lang="de-DE" sz="1800" dirty="0">
              <a:latin typeface="+mn-lt"/>
            </a:endParaRPr>
          </a:p>
          <a:p>
            <a:pPr marL="285750" indent="-285750">
              <a:buFont typeface="Arial" panose="020B0604020202020204" pitchFamily="34" charset="0"/>
              <a:buChar char="•"/>
            </a:pPr>
            <a:r>
              <a:rPr lang="de-DE" sz="1800" dirty="0">
                <a:latin typeface="+mn-lt"/>
              </a:rPr>
              <a:t>Flash </a:t>
            </a:r>
            <a:r>
              <a:rPr lang="de-DE" sz="1800" dirty="0" err="1">
                <a:latin typeface="+mn-lt"/>
              </a:rPr>
              <a:t>flood</a:t>
            </a:r>
            <a:r>
              <a:rPr lang="de-DE" sz="1800" dirty="0">
                <a:latin typeface="+mn-lt"/>
              </a:rPr>
              <a:t> </a:t>
            </a:r>
            <a:r>
              <a:rPr lang="de-DE" sz="1800" dirty="0" err="1">
                <a:latin typeface="+mn-lt"/>
              </a:rPr>
              <a:t>protection</a:t>
            </a:r>
            <a:endParaRPr lang="de-DE" sz="1800" dirty="0">
              <a:latin typeface="+mn-lt"/>
            </a:endParaRPr>
          </a:p>
          <a:p>
            <a:pPr marL="285750" indent="-285750">
              <a:buFont typeface="Arial" panose="020B0604020202020204" pitchFamily="34" charset="0"/>
              <a:buChar char="•"/>
            </a:pPr>
            <a:r>
              <a:rPr lang="de-DE" sz="1800" dirty="0">
                <a:latin typeface="+mn-lt"/>
              </a:rPr>
              <a:t>Cooling </a:t>
            </a:r>
            <a:r>
              <a:rPr lang="de-DE" sz="1800" dirty="0" err="1">
                <a:latin typeface="+mn-lt"/>
              </a:rPr>
              <a:t>effect</a:t>
            </a:r>
            <a:endParaRPr lang="en-DE" sz="1800" dirty="0">
              <a:latin typeface="+mn-lt"/>
            </a:endParaRPr>
          </a:p>
        </p:txBody>
      </p:sp>
      <p:pic>
        <p:nvPicPr>
          <p:cNvPr id="11" name="Picture 10">
            <a:extLst>
              <a:ext uri="{FF2B5EF4-FFF2-40B4-BE49-F238E27FC236}">
                <a16:creationId xmlns:a16="http://schemas.microsoft.com/office/drawing/2014/main" id="{8F83C40F-9895-4632-9E3D-4F5EFFD1E6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11" y="1851670"/>
            <a:ext cx="5118809" cy="21908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39106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AFCDE1-BE3A-4A09-A61D-F453A841B495}"/>
              </a:ext>
            </a:extLst>
          </p:cNvPr>
          <p:cNvSpPr>
            <a:spLocks noGrp="1"/>
          </p:cNvSpPr>
          <p:nvPr>
            <p:ph type="title"/>
          </p:nvPr>
        </p:nvSpPr>
        <p:spPr/>
        <p:txBody>
          <a:bodyPr>
            <a:normAutofit/>
          </a:bodyPr>
          <a:lstStyle/>
          <a:p>
            <a:r>
              <a:rPr lang="de-DE" dirty="0">
                <a:solidFill>
                  <a:schemeClr val="accent6">
                    <a:lumMod val="50000"/>
                  </a:schemeClr>
                </a:solidFill>
              </a:rPr>
              <a:t>Adaptation in </a:t>
            </a:r>
            <a:r>
              <a:rPr lang="de-DE" dirty="0" err="1">
                <a:solidFill>
                  <a:schemeClr val="accent6">
                    <a:lumMod val="50000"/>
                  </a:schemeClr>
                </a:solidFill>
              </a:rPr>
              <a:t>cities</a:t>
            </a:r>
            <a:endParaRPr lang="en-DE" dirty="0">
              <a:solidFill>
                <a:schemeClr val="accent6">
                  <a:lumMod val="50000"/>
                </a:schemeClr>
              </a:solidFill>
            </a:endParaRPr>
          </a:p>
        </p:txBody>
      </p:sp>
      <p:sp>
        <p:nvSpPr>
          <p:cNvPr id="2" name="Text Placeholder 1">
            <a:extLst>
              <a:ext uri="{FF2B5EF4-FFF2-40B4-BE49-F238E27FC236}">
                <a16:creationId xmlns:a16="http://schemas.microsoft.com/office/drawing/2014/main" id="{113205FB-224B-4871-B7B3-9B4C24FADB80}"/>
              </a:ext>
            </a:extLst>
          </p:cNvPr>
          <p:cNvSpPr>
            <a:spLocks noGrp="1"/>
          </p:cNvSpPr>
          <p:nvPr>
            <p:ph type="body" sz="quarter" idx="13"/>
          </p:nvPr>
        </p:nvSpPr>
        <p:spPr/>
        <p:txBody>
          <a:bodyPr/>
          <a:lstStyle/>
          <a:p>
            <a:endParaRPr lang="en-DE"/>
          </a:p>
        </p:txBody>
      </p:sp>
      <p:sp>
        <p:nvSpPr>
          <p:cNvPr id="3" name="TextBox 2">
            <a:extLst>
              <a:ext uri="{FF2B5EF4-FFF2-40B4-BE49-F238E27FC236}">
                <a16:creationId xmlns:a16="http://schemas.microsoft.com/office/drawing/2014/main" id="{6DBD4538-4F30-4976-939F-DFC6308A3D73}"/>
              </a:ext>
            </a:extLst>
          </p:cNvPr>
          <p:cNvSpPr txBox="1"/>
          <p:nvPr/>
        </p:nvSpPr>
        <p:spPr>
          <a:xfrm>
            <a:off x="6084168" y="4545481"/>
            <a:ext cx="2005677" cy="369332"/>
          </a:xfrm>
          <a:prstGeom prst="rect">
            <a:avLst/>
          </a:prstGeom>
          <a:noFill/>
        </p:spPr>
        <p:txBody>
          <a:bodyPr wrap="none" rtlCol="0">
            <a:spAutoFit/>
          </a:bodyPr>
          <a:lstStyle/>
          <a:p>
            <a:r>
              <a:rPr lang="de-DE" sz="1800" dirty="0"/>
              <a:t>Smart </a:t>
            </a:r>
            <a:r>
              <a:rPr lang="de-DE" sz="1800" dirty="0" err="1"/>
              <a:t>cities</a:t>
            </a:r>
            <a:r>
              <a:rPr lang="de-DE" sz="1800" dirty="0"/>
              <a:t> </a:t>
            </a:r>
            <a:r>
              <a:rPr lang="de-DE" sz="1800" dirty="0" err="1"/>
              <a:t>world</a:t>
            </a:r>
            <a:endParaRPr lang="en-DE" sz="1800" dirty="0"/>
          </a:p>
        </p:txBody>
      </p:sp>
      <p:pic>
        <p:nvPicPr>
          <p:cNvPr id="6" name="Picture 5">
            <a:extLst>
              <a:ext uri="{FF2B5EF4-FFF2-40B4-BE49-F238E27FC236}">
                <a16:creationId xmlns:a16="http://schemas.microsoft.com/office/drawing/2014/main" id="{838D809E-B5F3-45D4-8CDB-DEA5FF353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0748" y="771550"/>
            <a:ext cx="5552342" cy="37015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47165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AFCDE1-BE3A-4A09-A61D-F453A841B495}"/>
              </a:ext>
            </a:extLst>
          </p:cNvPr>
          <p:cNvSpPr>
            <a:spLocks noGrp="1"/>
          </p:cNvSpPr>
          <p:nvPr>
            <p:ph type="title"/>
          </p:nvPr>
        </p:nvSpPr>
        <p:spPr>
          <a:xfrm>
            <a:off x="628650" y="661208"/>
            <a:ext cx="1872208" cy="521198"/>
          </a:xfrm>
        </p:spPr>
        <p:txBody>
          <a:bodyPr>
            <a:normAutofit fontScale="90000"/>
          </a:bodyPr>
          <a:lstStyle/>
          <a:p>
            <a:r>
              <a:rPr lang="de-DE" dirty="0">
                <a:solidFill>
                  <a:schemeClr val="accent6">
                    <a:lumMod val="50000"/>
                  </a:schemeClr>
                </a:solidFill>
              </a:rPr>
              <a:t>Adaptation </a:t>
            </a:r>
            <a:r>
              <a:rPr lang="de-DE" dirty="0" err="1">
                <a:solidFill>
                  <a:schemeClr val="accent6">
                    <a:lumMod val="50000"/>
                  </a:schemeClr>
                </a:solidFill>
              </a:rPr>
              <a:t>inagriculture</a:t>
            </a:r>
            <a:endParaRPr lang="en-DE" dirty="0">
              <a:solidFill>
                <a:schemeClr val="accent6">
                  <a:lumMod val="50000"/>
                </a:schemeClr>
              </a:solidFill>
            </a:endParaRPr>
          </a:p>
        </p:txBody>
      </p:sp>
      <p:sp>
        <p:nvSpPr>
          <p:cNvPr id="3" name="TextBox 2">
            <a:extLst>
              <a:ext uri="{FF2B5EF4-FFF2-40B4-BE49-F238E27FC236}">
                <a16:creationId xmlns:a16="http://schemas.microsoft.com/office/drawing/2014/main" id="{6DBD4538-4F30-4976-939F-DFC6308A3D73}"/>
              </a:ext>
            </a:extLst>
          </p:cNvPr>
          <p:cNvSpPr txBox="1"/>
          <p:nvPr/>
        </p:nvSpPr>
        <p:spPr>
          <a:xfrm>
            <a:off x="6183924" y="4731157"/>
            <a:ext cx="2493055" cy="369332"/>
          </a:xfrm>
          <a:prstGeom prst="rect">
            <a:avLst/>
          </a:prstGeom>
          <a:noFill/>
        </p:spPr>
        <p:txBody>
          <a:bodyPr wrap="none" rtlCol="0">
            <a:spAutoFit/>
          </a:bodyPr>
          <a:lstStyle/>
          <a:p>
            <a:r>
              <a:rPr lang="en-GB" sz="1800" dirty="0"/>
              <a:t>LIFE </a:t>
            </a:r>
            <a:r>
              <a:rPr lang="en-GB" sz="1800" dirty="0" err="1"/>
              <a:t>AgriAdapt</a:t>
            </a:r>
            <a:r>
              <a:rPr lang="en-GB" sz="1800" dirty="0"/>
              <a:t> project</a:t>
            </a:r>
            <a:endParaRPr lang="en-DE" sz="1800" dirty="0"/>
          </a:p>
        </p:txBody>
      </p:sp>
      <p:pic>
        <p:nvPicPr>
          <p:cNvPr id="8" name="Picture 7">
            <a:extLst>
              <a:ext uri="{FF2B5EF4-FFF2-40B4-BE49-F238E27FC236}">
                <a16:creationId xmlns:a16="http://schemas.microsoft.com/office/drawing/2014/main" id="{12AC2334-7BC1-4C5B-8BED-26732BFAED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952259"/>
            <a:ext cx="5733994" cy="35837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2845009"/>
      </p:ext>
    </p:extLst>
  </p:cSld>
  <p:clrMapOvr>
    <a:masterClrMapping/>
  </p:clrMapOvr>
</p:sld>
</file>

<file path=ppt/theme/theme1.xml><?xml version="1.0" encoding="utf-8"?>
<a:theme xmlns:a="http://schemas.openxmlformats.org/drawingml/2006/main" name="Benutzerdefiniertes Design">
  <a:themeElements>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utzerdefiniertes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ヒラギノ角ゴ Pro W3"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ヒラギノ角ゴ Pro W3" pitchFamily="48" charset="-128"/>
          </a:defRPr>
        </a:defPPr>
      </a:lstStyle>
    </a:lnDef>
  </a:objectDefaults>
  <a:extraClrSchemeLst>
    <a:extraClrScheme>
      <a:clrScheme name="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prstGeom prst="rect">
          <a:avLst/>
        </a:prstGeom>
        <a:noFill/>
      </a:spPr>
      <a:bodyPr/>
      <a:lstStyle/>
    </a:tx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jobs:Projekte:PIK_ab2006:2_Corporate Design:03_Ausarbeitung:6_Powerpoint:Präsentation_090514.pot</Template>
  <TotalTime>5862</TotalTime>
  <Words>3816</Words>
  <Application>Microsoft Office PowerPoint</Application>
  <PresentationFormat>On-screen Show (16:9)</PresentationFormat>
  <Paragraphs>579</Paragraphs>
  <Slides>103</Slides>
  <Notes>21</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103</vt:i4>
      </vt:variant>
    </vt:vector>
  </HeadingPairs>
  <TitlesOfParts>
    <vt:vector size="120" baseType="lpstr">
      <vt:lpstr>Arial</vt:lpstr>
      <vt:lpstr>Calibri</vt:lpstr>
      <vt:lpstr>Calibri Light</vt:lpstr>
      <vt:lpstr>Comic Sans MS</vt:lpstr>
      <vt:lpstr>DejaVu Sans</vt:lpstr>
      <vt:lpstr>Lucida Console</vt:lpstr>
      <vt:lpstr>Open Sans bold</vt:lpstr>
      <vt:lpstr>Symbol</vt:lpstr>
      <vt:lpstr>Tahoma</vt:lpstr>
      <vt:lpstr>Times New Roman</vt:lpstr>
      <vt:lpstr>Trebuchet MS</vt:lpstr>
      <vt:lpstr>Wingdings</vt:lpstr>
      <vt:lpstr>ヒラギノ角ゴ Pro W3</vt:lpstr>
      <vt:lpstr>ヒラギノ角ゴ ProN W3</vt:lpstr>
      <vt:lpstr>Benutzerdefiniertes Design</vt:lpstr>
      <vt:lpstr>4_Custom Design</vt:lpstr>
      <vt:lpstr>1_Benutzerdefiniertes Design</vt:lpstr>
      <vt:lpstr>Fred F. Hattermann hattermann@pik-potsdam.de</vt:lpstr>
      <vt:lpstr>Outline</vt:lpstr>
      <vt:lpstr>What we will do</vt:lpstr>
      <vt:lpstr>Solutions</vt:lpstr>
      <vt:lpstr>Water cycle, simple</vt:lpstr>
      <vt:lpstr>Water balance equation</vt:lpstr>
      <vt:lpstr>Water cycle, global</vt:lpstr>
      <vt:lpstr>PowerPoint Presentation</vt:lpstr>
      <vt:lpstr>Definition</vt:lpstr>
      <vt:lpstr>Mechanism of soil erosion</vt:lpstr>
      <vt:lpstr>Factors affecting soil erosion</vt:lpstr>
      <vt:lpstr>Factors affecting soil erosion</vt:lpstr>
      <vt:lpstr>Types of water erosion</vt:lpstr>
      <vt:lpstr>Human impacts on land use: forest fires</vt:lpstr>
      <vt:lpstr>Current study regions</vt:lpstr>
      <vt:lpstr>Impacts of forest fires in the Upper Amazon Leaf area index LAI (MODIS satellite data)</vt:lpstr>
      <vt:lpstr>Natural and burned forest areas:  Leaf area index LAI (MODIS satellite data)</vt:lpstr>
      <vt:lpstr>Consequences of wildfire on the local water balance – Parametrization of SWIM</vt:lpstr>
      <vt:lpstr>SWIM: Water cycle before and after fire</vt:lpstr>
      <vt:lpstr>SWIM: Water cycle before and after fire</vt:lpstr>
      <vt:lpstr>Vulnerable regions</vt:lpstr>
      <vt:lpstr>Climate change impact on erosion</vt:lpstr>
      <vt:lpstr>Universal soil loss equation</vt:lpstr>
      <vt:lpstr>PowerPoint Presentation</vt:lpstr>
      <vt:lpstr>The WEF NEXUS</vt:lpstr>
      <vt:lpstr>Definition water management</vt:lpstr>
      <vt:lpstr>Management of water</vt:lpstr>
      <vt:lpstr>Impact of management on river discharge</vt:lpstr>
      <vt:lpstr>Virtual water import</vt:lpstr>
      <vt:lpstr>Share of hydropower per capita</vt:lpstr>
      <vt:lpstr>Integrated water management</vt:lpstr>
      <vt:lpstr>PowerPoint Presentation</vt:lpstr>
      <vt:lpstr>WFD</vt:lpstr>
      <vt:lpstr>The European Water Framework Directive</vt:lpstr>
      <vt:lpstr>The European Water Framework Directive</vt:lpstr>
      <vt:lpstr>PowerPoint Presentation</vt:lpstr>
      <vt:lpstr>Ongoing projects: focus regions</vt:lpstr>
      <vt:lpstr>PowerPoint Presentation</vt:lpstr>
      <vt:lpstr>PowerPoint Presentation</vt:lpstr>
      <vt:lpstr>The Grand Ethiopian Renaissance Dam (GERD)</vt:lpstr>
      <vt:lpstr>Political tension</vt:lpstr>
      <vt:lpstr>The Upper Blue Nile SWIM </vt:lpstr>
      <vt:lpstr>GERD in operation (SWIM simulation)</vt:lpstr>
      <vt:lpstr>Goals</vt:lpstr>
      <vt:lpstr>Improving management by integration of solar &amp; wind</vt:lpstr>
      <vt:lpstr>Supporting the integration of hydro, solar &amp; wind</vt:lpstr>
      <vt:lpstr>Supporting the integration of solar &amp; wind</vt:lpstr>
      <vt:lpstr>PowerPoint Presentation</vt:lpstr>
      <vt:lpstr>Overview and goals</vt:lpstr>
      <vt:lpstr>Target region and climate</vt:lpstr>
      <vt:lpstr>Trends from satellite data (Grace - Gravity Recovery and Climate Experiment)</vt:lpstr>
      <vt:lpstr>Climate change – temperature (10 CMIP6-GCM-Läufe pro Szenario mit Downskaling und Korrektur)</vt:lpstr>
      <vt:lpstr>Precipitation (10 CMIP6-GCM-Läufe pro Szenario mit Downskaling und Korrektur)</vt:lpstr>
      <vt:lpstr>Niederschlagstrends bis 2100</vt:lpstr>
      <vt:lpstr>Tarija-Basin</vt:lpstr>
      <vt:lpstr>             ecohydrological Model</vt:lpstr>
      <vt:lpstr>The reservoir modul: Parametrization</vt:lpstr>
      <vt:lpstr>Reservoir: Discharge observed and simulated</vt:lpstr>
      <vt:lpstr>Reservoir: Water level and volume</vt:lpstr>
      <vt:lpstr>Reservoir: Hydropower</vt:lpstr>
      <vt:lpstr>Example irrigation</vt:lpstr>
      <vt:lpstr>PowerPoint Presentation</vt:lpstr>
      <vt:lpstr>Development of crops under CC</vt:lpstr>
      <vt:lpstr>CC impact on discharge into reservoir</vt:lpstr>
      <vt:lpstr>Water volume in reservoir under scenario conditions</vt:lpstr>
      <vt:lpstr>Summary example 2</vt:lpstr>
      <vt:lpstr>PowerPoint Presentation</vt:lpstr>
      <vt:lpstr>Coal mining and import Europe in Mio t (2019/2020)</vt:lpstr>
      <vt:lpstr>PowerPoint Presentation</vt:lpstr>
      <vt:lpstr>Brown coal mining in Germany </vt:lpstr>
      <vt:lpstr>Overview of Lausitz mining district</vt:lpstr>
      <vt:lpstr>Lusatian mining district - key figures</vt:lpstr>
      <vt:lpstr>Number of village destroyed</vt:lpstr>
      <vt:lpstr>Effects of lignite mining on the soil and water balance</vt:lpstr>
      <vt:lpstr>Effects of lignite mining on the soil and water balance</vt:lpstr>
      <vt:lpstr> Self-flooding with groundwater (GW)</vt:lpstr>
      <vt:lpstr>Discharges of water into the Spree and Schwarze Elster rivers</vt:lpstr>
      <vt:lpstr>Discharge below Spreewald</vt:lpstr>
      <vt:lpstr>Iron clogging (Verockerung)</vt:lpstr>
      <vt:lpstr>Water transfer (flooding) from next rivers</vt:lpstr>
      <vt:lpstr>Challenges to restore the mining landscapes</vt:lpstr>
      <vt:lpstr>Water management concept – flooding of the pits</vt:lpstr>
      <vt:lpstr>Water quantity – water deficits</vt:lpstr>
      <vt:lpstr>Climate change impacts on Berlin inflow (8 m3/s needed) </vt:lpstr>
      <vt:lpstr>PowerPoint Presentation</vt:lpstr>
      <vt:lpstr>Water deficit in Germany </vt:lpstr>
      <vt:lpstr>Energy – Water – Carbon </vt:lpstr>
      <vt:lpstr>Thermal image (Landsat, August)</vt:lpstr>
      <vt:lpstr>Predominant regional biophysical cooling from recent land cover changes in Europe (Huang et al. 2020, Nature Communications)</vt:lpstr>
      <vt:lpstr>Proportion of annual precipitation from land evaporation.</vt:lpstr>
      <vt:lpstr>Forest conversion</vt:lpstr>
      <vt:lpstr>Examples for adaptation in agriculture</vt:lpstr>
      <vt:lpstr>Irrigation</vt:lpstr>
      <vt:lpstr>Maximal groundwater recharge</vt:lpstr>
      <vt:lpstr>Alternative Agri-Photovoltaik?</vt:lpstr>
      <vt:lpstr>Water retention in wetlands/ paludiculture</vt:lpstr>
      <vt:lpstr>Sponge cities</vt:lpstr>
      <vt:lpstr>Adaptation in cities</vt:lpstr>
      <vt:lpstr>Adaptation inagriculture</vt:lpstr>
      <vt:lpstr>Possible task for the groupwork</vt:lpstr>
      <vt:lpstr>PowerPoint Presentation</vt:lpstr>
      <vt:lpstr>Undernurishment</vt:lpstr>
      <vt:lpstr>Transboundary river systems with upstream-downstream water conflicts</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 .</dc:creator>
  <cp:lastModifiedBy>Fred Hattermann</cp:lastModifiedBy>
  <cp:revision>445</cp:revision>
  <cp:lastPrinted>2012-12-05T08:54:19Z</cp:lastPrinted>
  <dcterms:created xsi:type="dcterms:W3CDTF">2009-05-18T10:53:25Z</dcterms:created>
  <dcterms:modified xsi:type="dcterms:W3CDTF">2023-11-29T18:56:16Z</dcterms:modified>
</cp:coreProperties>
</file>