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93" r:id="rId3"/>
  </p:sldMasterIdLst>
  <p:notesMasterIdLst>
    <p:notesMasterId r:id="rId41"/>
  </p:notesMasterIdLst>
  <p:sldIdLst>
    <p:sldId id="1652" r:id="rId4"/>
    <p:sldId id="1643" r:id="rId5"/>
    <p:sldId id="460" r:id="rId6"/>
    <p:sldId id="461" r:id="rId7"/>
    <p:sldId id="261" r:id="rId8"/>
    <p:sldId id="1648" r:id="rId9"/>
    <p:sldId id="464" r:id="rId10"/>
    <p:sldId id="456" r:id="rId11"/>
    <p:sldId id="1647" r:id="rId12"/>
    <p:sldId id="1646" r:id="rId13"/>
    <p:sldId id="1654" r:id="rId14"/>
    <p:sldId id="1644" r:id="rId15"/>
    <p:sldId id="1655" r:id="rId16"/>
    <p:sldId id="1657" r:id="rId17"/>
    <p:sldId id="1650" r:id="rId18"/>
    <p:sldId id="1651" r:id="rId19"/>
    <p:sldId id="436" r:id="rId20"/>
    <p:sldId id="266" r:id="rId21"/>
    <p:sldId id="1653" r:id="rId22"/>
    <p:sldId id="1645" r:id="rId23"/>
    <p:sldId id="428" r:id="rId24"/>
    <p:sldId id="258" r:id="rId25"/>
    <p:sldId id="272" r:id="rId26"/>
    <p:sldId id="269" r:id="rId27"/>
    <p:sldId id="263" r:id="rId28"/>
    <p:sldId id="287" r:id="rId29"/>
    <p:sldId id="262" r:id="rId30"/>
    <p:sldId id="276" r:id="rId31"/>
    <p:sldId id="277" r:id="rId32"/>
    <p:sldId id="430" r:id="rId33"/>
    <p:sldId id="440" r:id="rId34"/>
    <p:sldId id="432" r:id="rId35"/>
    <p:sldId id="444" r:id="rId36"/>
    <p:sldId id="455" r:id="rId37"/>
    <p:sldId id="457" r:id="rId38"/>
    <p:sldId id="462" r:id="rId39"/>
    <p:sldId id="463" r:id="rId4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8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Folie mittels Klicken verschieben</a:t>
            </a: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1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142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de-DE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143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de-DE" sz="1400" b="0" strike="noStrike" spc="-1">
                <a:latin typeface="Times New Roman"/>
              </a:defRPr>
            </a:lvl1pPr>
          </a:lstStyle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144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de-DE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2A7826B5-0D9E-4F34-BDA8-360604FC2DB0}" type="slidenum">
              <a:rPr lang="de-DE" sz="1400" b="0" strike="noStrike" spc="-1">
                <a:latin typeface="Times New Roman"/>
              </a:rPr>
              <a:t>‹#›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First </a:t>
            </a:r>
            <a:r>
              <a:rPr lang="de-DE" dirty="0" err="1"/>
              <a:t>drought</a:t>
            </a:r>
            <a:r>
              <a:rPr lang="de-DE" dirty="0"/>
              <a:t>, and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flood</a:t>
            </a:r>
            <a:r>
              <a:rPr lang="de-DE" dirty="0"/>
              <a:t> in November 2023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possibly</a:t>
            </a:r>
            <a:r>
              <a:rPr lang="de-DE" dirty="0"/>
              <a:t> 600 000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displacesd</a:t>
            </a:r>
            <a:r>
              <a:rPr lang="de-DE" dirty="0"/>
              <a:t>.  </a:t>
            </a:r>
            <a:r>
              <a:rPr lang="de-DE" b="0" dirty="0"/>
              <a:t>‚</a:t>
            </a:r>
            <a:r>
              <a:rPr lang="en-US" b="0" dirty="0"/>
              <a:t>Somalia floods ‘once-in-a-century event’, says 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Same pattern in the Mediterranean: first drought, then flood. Flood possibly connected to starting El Nino: https://en.wikipedia.org/wiki/El_Ni%C3%B1o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9543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Here,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excluded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upper</a:t>
            </a:r>
            <a:r>
              <a:rPr lang="de-DE" dirty="0"/>
              <a:t> 3 ISIMIP3b </a:t>
            </a:r>
            <a:r>
              <a:rPr lang="de-DE" dirty="0" err="1"/>
              <a:t>runs</a:t>
            </a:r>
            <a:r>
              <a:rPr lang="de-DE" dirty="0"/>
              <a:t> and </a:t>
            </a:r>
            <a:r>
              <a:rPr lang="de-DE" dirty="0" err="1"/>
              <a:t>took</a:t>
            </a:r>
            <a:r>
              <a:rPr lang="de-DE" dirty="0"/>
              <a:t> in 3 GDDP (</a:t>
            </a:r>
            <a:r>
              <a:rPr lang="de-DE" dirty="0" err="1"/>
              <a:t>drier</a:t>
            </a:r>
            <a:r>
              <a:rPr lang="de-DE" dirty="0"/>
              <a:t>) </a:t>
            </a:r>
            <a:r>
              <a:rPr lang="de-DE" dirty="0" err="1"/>
              <a:t>runsd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15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4764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Whiskers </a:t>
            </a:r>
            <a:r>
              <a:rPr lang="de-DE" dirty="0" err="1"/>
              <a:t>show</a:t>
            </a:r>
            <a:r>
              <a:rPr lang="de-DE" dirty="0"/>
              <a:t> also </a:t>
            </a:r>
            <a:r>
              <a:rPr lang="de-DE" dirty="0" err="1"/>
              <a:t>pissible</a:t>
            </a:r>
            <a:r>
              <a:rPr lang="de-DE" dirty="0"/>
              <a:t> </a:t>
            </a:r>
            <a:r>
              <a:rPr lang="de-DE" dirty="0" err="1"/>
              <a:t>dryer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.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.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19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7334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</a:t>
            </a:r>
            <a:r>
              <a:rPr lang="de-DE" dirty="0" err="1"/>
              <a:t>selected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dries</a:t>
            </a:r>
            <a:r>
              <a:rPr lang="de-DE" dirty="0"/>
              <a:t> </a:t>
            </a:r>
            <a:r>
              <a:rPr lang="de-DE" dirty="0" err="1"/>
              <a:t>ensemble</a:t>
            </a:r>
            <a:r>
              <a:rPr lang="de-DE" dirty="0"/>
              <a:t> </a:t>
            </a:r>
            <a:r>
              <a:rPr lang="de-DE" dirty="0" err="1"/>
              <a:t>runs</a:t>
            </a:r>
            <a:r>
              <a:rPr lang="de-DE" dirty="0"/>
              <a:t> per </a:t>
            </a:r>
            <a:r>
              <a:rPr lang="de-DE" dirty="0" err="1"/>
              <a:t>scenario</a:t>
            </a:r>
            <a:r>
              <a:rPr lang="de-DE" dirty="0"/>
              <a:t> (out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10). The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1971-2000 </a:t>
            </a:r>
            <a:r>
              <a:rPr lang="de-DE" dirty="0" err="1"/>
              <a:t>to</a:t>
            </a:r>
            <a:r>
              <a:rPr lang="de-DE" dirty="0"/>
              <a:t> 2071-2100 „End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“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20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6080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43E9-914B-453E-A338-BD61D5478B0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72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Trend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3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301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Here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high-end </a:t>
            </a:r>
            <a:r>
              <a:rPr lang="de-DE" dirty="0" err="1"/>
              <a:t>scenario</a:t>
            </a:r>
            <a:r>
              <a:rPr lang="de-DE" dirty="0"/>
              <a:t>.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gives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GCM. I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0203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Here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high-end </a:t>
            </a:r>
            <a:r>
              <a:rPr lang="de-DE" dirty="0" err="1"/>
              <a:t>scenario</a:t>
            </a:r>
            <a:r>
              <a:rPr lang="de-DE" dirty="0"/>
              <a:t>.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</a:t>
            </a:r>
            <a:r>
              <a:rPr lang="de-DE" dirty="0" err="1"/>
              <a:t>gives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GCM. I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.</a:t>
            </a:r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351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But also </a:t>
            </a:r>
            <a:r>
              <a:rPr lang="de-DE" dirty="0" err="1"/>
              <a:t>drier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possible,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8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1408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still.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9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8552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Whiskers </a:t>
            </a:r>
            <a:r>
              <a:rPr lang="de-DE" dirty="0" err="1"/>
              <a:t>show</a:t>
            </a:r>
            <a:r>
              <a:rPr lang="de-DE" dirty="0"/>
              <a:t> also </a:t>
            </a:r>
            <a:r>
              <a:rPr lang="de-DE" dirty="0" err="1"/>
              <a:t>pissible</a:t>
            </a:r>
            <a:r>
              <a:rPr lang="de-DE" dirty="0"/>
              <a:t> </a:t>
            </a:r>
            <a:r>
              <a:rPr lang="de-DE" dirty="0" err="1"/>
              <a:t>dryer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.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horizon</a:t>
            </a:r>
            <a:r>
              <a:rPr lang="de-DE" dirty="0"/>
              <a:t>.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10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1014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</a:t>
            </a:r>
            <a:r>
              <a:rPr lang="de-DE" dirty="0" err="1"/>
              <a:t>selected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dries</a:t>
            </a:r>
            <a:r>
              <a:rPr lang="de-DE" dirty="0"/>
              <a:t> </a:t>
            </a:r>
            <a:r>
              <a:rPr lang="de-DE" dirty="0" err="1"/>
              <a:t>ensemble</a:t>
            </a:r>
            <a:r>
              <a:rPr lang="de-DE" dirty="0"/>
              <a:t> </a:t>
            </a:r>
            <a:r>
              <a:rPr lang="de-DE" dirty="0" err="1"/>
              <a:t>runs</a:t>
            </a:r>
            <a:r>
              <a:rPr lang="de-DE" dirty="0"/>
              <a:t> per </a:t>
            </a:r>
            <a:r>
              <a:rPr lang="de-DE" dirty="0" err="1"/>
              <a:t>scenario</a:t>
            </a:r>
            <a:r>
              <a:rPr lang="de-DE" dirty="0"/>
              <a:t> (out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10). The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1971-2000 </a:t>
            </a:r>
            <a:r>
              <a:rPr lang="de-DE" dirty="0" err="1"/>
              <a:t>to</a:t>
            </a:r>
            <a:r>
              <a:rPr lang="de-DE" dirty="0"/>
              <a:t> 2031-2060 „End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“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11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2224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pPr algn="r">
              <a:buNone/>
            </a:pPr>
            <a:fld id="{2A7826B5-0D9E-4F34-BDA8-360604FC2DB0}" type="slidenum">
              <a:rPr lang="de-DE" sz="1400" b="0" strike="noStrike" spc="-1" smtClean="0">
                <a:latin typeface="Times New Roman"/>
              </a:rPr>
              <a:t>12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6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2F52FB9-5C60-4236-B319-ADC724E1B38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0932948-ECA8-4AC0-ABE4-8375A3DAC07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551D423-4412-4542-AF23-3C69FA648C9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C9DDB35-5FB1-4692-9E63-1A130E10278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6821"/>
          <a:stretch/>
        </p:blipFill>
        <p:spPr>
          <a:xfrm>
            <a:off x="569926" y="5826306"/>
            <a:ext cx="1386095" cy="1019767"/>
          </a:xfrm>
          <a:prstGeom prst="rect">
            <a:avLst/>
          </a:prstGeom>
        </p:spPr>
      </p:pic>
      <p:sp>
        <p:nvSpPr>
          <p:cNvPr id="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75675" y="3006640"/>
            <a:ext cx="8424862" cy="650875"/>
          </a:xfrm>
        </p:spPr>
        <p:txBody>
          <a:bodyPr/>
          <a:lstStyle>
            <a:lvl1pPr algn="ctr">
              <a:defRPr>
                <a:solidFill>
                  <a:srgbClr val="006E9E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5675" y="4281127"/>
            <a:ext cx="8424862" cy="64928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2800">
                <a:latin typeface="+mn-lt"/>
              </a:defRPr>
            </a:lvl1pPr>
          </a:lstStyle>
          <a:p>
            <a:pPr lvl="0"/>
            <a:r>
              <a:rPr lang="en-US" noProof="0" dirty="0" err="1"/>
              <a:t>Untertitelmasterformat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216000" y="5760000"/>
            <a:ext cx="11628000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de-DE"/>
              <a:t>SAB - March 18, 2019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5897217" cy="11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5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9" name="Picture 10" descr="A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1692274" y="6237287"/>
            <a:ext cx="9661526" cy="3256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5894"/>
          </a:xfrm>
        </p:spPr>
        <p:txBody>
          <a:bodyPr/>
          <a:lstStyle>
            <a:lvl1pPr>
              <a:defRPr b="0">
                <a:solidFill>
                  <a:srgbClr val="006E9E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740559"/>
            <a:ext cx="10515600" cy="38587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b="1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878964" y="1070447"/>
            <a:ext cx="10515600" cy="889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6E9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000" dirty="0"/>
              <a:t> 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38200" y="1084523"/>
            <a:ext cx="10515600" cy="37744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006E9E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0339"/>
            <a:ext cx="325180" cy="4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42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30529-3F15-42D8-9032-C69DAAC0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05EBF6-4FEC-4926-B360-BC1A38022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37794-F80A-4015-96A5-6232BACC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C1E95E-C2DE-4B90-BAA4-76BC0722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E5059E-CBE7-4307-8FAD-3798D500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109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126BC18-600D-4F72-878C-5B6AD2CC760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CD5AF65-1408-448B-83C8-EFE424F4F7E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32B87B0-A61F-4EEC-92D7-FE8C1A3084B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E3F992E-FA13-48A9-AEFC-706050B2101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18467D0-D05A-4C1A-B7B4-7E2B9EFFD52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C368589-DE7D-40F3-97CC-6347796752B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CFAA9F4-7B64-448A-AF58-9E3E68EEAB0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71C647E-0F38-4E7A-AE18-B9045F517A9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69465B8-B33C-463D-94E5-D6004F3829D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921D630-AC59-4254-B8BF-28807EE1A18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625E335-C85C-432E-9D9A-50B650D8BAA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0BBDF4D-422E-417A-BAA1-E00AF207D6C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30D09D4-FF99-4F44-BBF5-0C7972B8D20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EB402-EB3D-413D-AE2C-E1E1EB72A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395680-3A3B-4335-8DA2-B6A56B969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C656CC-3B74-4E20-82E7-E06368884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4ABD1D-C184-4655-8447-C8FB2543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FF635F-0F16-41DF-AF44-E94CC098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138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30529-3F15-42D8-9032-C69DAAC0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05EBF6-4FEC-4926-B360-BC1A38022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37794-F80A-4015-96A5-6232BACC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C1E95E-C2DE-4B90-BAA4-76BC0722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E5059E-CBE7-4307-8FAD-3798D500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162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55A4AA-B036-44AF-B4F7-BD3938CFE3C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E3AFE-1C2C-4CFF-BC7D-EF53A6DF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F3D2FC-D45B-41D1-870E-72BE45785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6C6657-94E6-4B77-87B6-B2312B99F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D81BAF-FD7E-4F49-8E2B-5548058C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5A5612-6F53-40E0-B7E4-F3FC10B5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234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F85E1-ED4B-4FD1-ACDC-2BB5102D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E99A7-E30A-4876-8EF2-CD7DF9F0E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B33A66-D6A0-4DD1-8944-F59CDE1FF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54A59F-F1E2-45C8-A756-0FCD7EF2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31A9AE-390A-4556-9053-0CABC5DE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3967CB-866D-4167-B553-463F262D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393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87C52-FD7A-48DA-AF4A-B78985DD5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C384BA-7B7D-45A6-A455-B0C29B88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9956B5-4997-47AE-9CD6-885A178E9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3CDC8A-BB5C-48B8-AD42-775C3C628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9EED402-0518-496A-A99A-7C8D04AAB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C80881-3E50-404B-B8E6-C9FEBA55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2B0DED-1803-4122-9C81-2BDB5AB4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B24A1C7-6FB8-474A-A703-11C3F930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392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2C750-C06A-4CAF-85DA-3E9EDAAE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36CC17-A4BB-4E0D-A255-B01F8D615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465488-5A3A-42CA-BBE7-4E1D8BF5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EE5706-630D-489D-8910-41C9D969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835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368A428-D84D-4819-AD71-A2CCDECD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95D418-8B1A-4973-98B4-4594450A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91F467-DA50-444B-BBC3-863B60D4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198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673FF-922F-44C3-82EE-196A90C7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D8217A-BD2B-433D-9AEE-8BFF7E5DD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E8649A-FE20-4BA9-9854-ECF56AC3F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DD705B-8D81-4ACB-BB9A-2058DA1D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F83F0C-AB53-46F2-A521-EFCCD818A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D5217A-83F0-4899-8B5A-8EE0BAB2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033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0BC8D-8903-4826-93CB-14440A52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BBA368-D9DF-4DDB-AAF2-23F448F41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2F1C0D-30A2-4FAA-BDFE-A210F851E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DB3EBA-B9BD-4365-92CF-DBDA3E8B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58A311-60FA-4077-ACAC-D9E7F3C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47ABAB-C2B4-44BF-85AF-7A9C5584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0669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A0515-AFB8-47D9-B87E-CC8B81AC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36AC89-55A0-4F7B-A602-EC34F3B65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48FD82-FC41-41F0-B91A-5FBD2BBF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F6C34C-8E52-4B90-8231-60BCD1C2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3CC370-F8A4-4E57-8161-CB265D19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033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B46AE17-6803-4849-8158-974B4D5FB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090F50-6B69-48EC-B7D3-F274B147C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727C7-C691-40BE-9FF1-B307445B5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A30D1E-6F89-47C5-B069-47B1B3DE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71250C-D929-4E24-8826-D4AA9F99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62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AFB6A81-B9BD-4810-859C-C6367051608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2906250-7F0B-48C2-A08A-6B61597FF9D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56372B3-C01D-472F-9E45-19E076662C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48A2B65-9DE7-4364-A32E-8D289E6A8C4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1CC43E2-07D4-4852-A519-F2BCDDC73B0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E56FDB0-3C0D-4C85-8A4A-568251C4922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0" descr="A_RGB"/>
          <p:cNvPicPr/>
          <p:nvPr/>
        </p:nvPicPr>
        <p:blipFill>
          <a:blip r:embed="rId17"/>
          <a:stretch/>
        </p:blipFill>
        <p:spPr>
          <a:xfrm>
            <a:off x="228600" y="6016680"/>
            <a:ext cx="1368360" cy="600120"/>
          </a:xfrm>
          <a:prstGeom prst="rect">
            <a:avLst/>
          </a:prstGeom>
          <a:ln w="0">
            <a:noFill/>
          </a:ln>
        </p:spPr>
      </p:pic>
      <p:sp>
        <p:nvSpPr>
          <p:cNvPr id="48" name="Line 16"/>
          <p:cNvSpPr/>
          <p:nvPr/>
        </p:nvSpPr>
        <p:spPr>
          <a:xfrm>
            <a:off x="1692000" y="6237000"/>
            <a:ext cx="9661680" cy="32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grpSp>
        <p:nvGrpSpPr>
          <p:cNvPr id="49" name="Gruppieren 51"/>
          <p:cNvGrpSpPr/>
          <p:nvPr/>
        </p:nvGrpSpPr>
        <p:grpSpPr>
          <a:xfrm>
            <a:off x="11258640" y="226440"/>
            <a:ext cx="702720" cy="500760"/>
            <a:chOff x="11258640" y="226440"/>
            <a:chExt cx="702720" cy="500760"/>
          </a:xfrm>
        </p:grpSpPr>
        <p:sp>
          <p:nvSpPr>
            <p:cNvPr id="50" name="Freeform 6"/>
            <p:cNvSpPr/>
            <p:nvPr/>
          </p:nvSpPr>
          <p:spPr>
            <a:xfrm>
              <a:off x="11730600" y="279000"/>
              <a:ext cx="230760" cy="363600"/>
            </a:xfrm>
            <a:custGeom>
              <a:avLst/>
              <a:gdLst/>
              <a:ahLst/>
              <a:cxnLst/>
              <a:rect l="l" t="t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Freeform 7"/>
            <p:cNvSpPr/>
            <p:nvPr/>
          </p:nvSpPr>
          <p:spPr>
            <a:xfrm>
              <a:off x="11452680" y="380880"/>
              <a:ext cx="307080" cy="346320"/>
            </a:xfrm>
            <a:custGeom>
              <a:avLst/>
              <a:gdLst/>
              <a:ahLst/>
              <a:cxnLst/>
              <a:rect l="l" t="t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Freeform 8"/>
            <p:cNvSpPr/>
            <p:nvPr/>
          </p:nvSpPr>
          <p:spPr>
            <a:xfrm>
              <a:off x="11258640" y="226440"/>
              <a:ext cx="270360" cy="346320"/>
            </a:xfrm>
            <a:custGeom>
              <a:avLst/>
              <a:gdLst/>
              <a:ahLst/>
              <a:cxnLst/>
              <a:rect l="l" t="t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3" name="PlaceHolder 1"/>
          <p:cNvSpPr>
            <a:spLocks noGrp="1"/>
          </p:cNvSpPr>
          <p:nvPr>
            <p:ph type="ftr" idx="3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de-DE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54" name="PlaceHolder 2"/>
          <p:cNvSpPr>
            <a:spLocks noGrp="1"/>
          </p:cNvSpPr>
          <p:nvPr>
            <p:ph type="sldNum" idx="4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A13C5B4-B442-4EFA-AE63-258FB9444013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90" r:id="rId13"/>
    <p:sldLayoutId id="2147483691" r:id="rId14"/>
    <p:sldLayoutId id="214748370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10" descr="A_RGB"/>
          <p:cNvPicPr/>
          <p:nvPr/>
        </p:nvPicPr>
        <p:blipFill>
          <a:blip r:embed="rId14"/>
          <a:stretch/>
        </p:blipFill>
        <p:spPr>
          <a:xfrm>
            <a:off x="228600" y="6016680"/>
            <a:ext cx="1368360" cy="600120"/>
          </a:xfrm>
          <a:prstGeom prst="rect">
            <a:avLst/>
          </a:prstGeom>
          <a:ln w="0">
            <a:noFill/>
          </a:ln>
        </p:spPr>
      </p:pic>
      <p:sp>
        <p:nvSpPr>
          <p:cNvPr id="94" name="Line 16"/>
          <p:cNvSpPr/>
          <p:nvPr/>
        </p:nvSpPr>
        <p:spPr>
          <a:xfrm>
            <a:off x="1692000" y="6237000"/>
            <a:ext cx="9661680" cy="32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grpSp>
        <p:nvGrpSpPr>
          <p:cNvPr id="95" name="Gruppieren 51"/>
          <p:cNvGrpSpPr/>
          <p:nvPr/>
        </p:nvGrpSpPr>
        <p:grpSpPr>
          <a:xfrm>
            <a:off x="11258640" y="226440"/>
            <a:ext cx="702720" cy="500760"/>
            <a:chOff x="11258640" y="226440"/>
            <a:chExt cx="702720" cy="500760"/>
          </a:xfrm>
        </p:grpSpPr>
        <p:sp>
          <p:nvSpPr>
            <p:cNvPr id="96" name="Freeform 6"/>
            <p:cNvSpPr/>
            <p:nvPr/>
          </p:nvSpPr>
          <p:spPr>
            <a:xfrm>
              <a:off x="11730600" y="279000"/>
              <a:ext cx="230760" cy="363600"/>
            </a:xfrm>
            <a:custGeom>
              <a:avLst/>
              <a:gdLst/>
              <a:ahLst/>
              <a:cxnLst/>
              <a:rect l="l" t="t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Freeform 7"/>
            <p:cNvSpPr/>
            <p:nvPr/>
          </p:nvSpPr>
          <p:spPr>
            <a:xfrm>
              <a:off x="11452680" y="380880"/>
              <a:ext cx="307080" cy="346320"/>
            </a:xfrm>
            <a:custGeom>
              <a:avLst/>
              <a:gdLst/>
              <a:ahLst/>
              <a:cxnLst/>
              <a:rect l="l" t="t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Freeform 8"/>
            <p:cNvSpPr/>
            <p:nvPr/>
          </p:nvSpPr>
          <p:spPr>
            <a:xfrm>
              <a:off x="11258640" y="226440"/>
              <a:ext cx="270360" cy="346320"/>
            </a:xfrm>
            <a:custGeom>
              <a:avLst/>
              <a:gdLst/>
              <a:ahLst/>
              <a:cxnLst/>
              <a:rect l="l" t="t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9" name="PlaceHolder 1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de-DE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100" name="PlaceHolder 2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F24F249-AEE9-4804-8DD0-F640F230AF6B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7BD58E0-1022-43C6-B2F6-B9486EF3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47EF23-C4AD-4361-BC22-45F7B63D5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967F13-10B6-4DA1-9370-D0C346668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3470-E840-426D-9B72-C9842AE866D9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7B9446-CEDD-40E7-8B57-693F4B3CC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49576D-BA04-4799-963E-8F0DFF9EA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91842-742B-4F64-8872-F0FCC89108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01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series.faoswalim.org/station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ethiomet.gov.et/stations/regional_information/3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3375504-07DC-4CE0-B13F-5407E315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413"/>
            <a:ext cx="12192000" cy="68511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CE284C-A683-4BA5-A4F6-C689F2C89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/>
          </a:bodyPr>
          <a:lstStyle/>
          <a:p>
            <a:r>
              <a:rPr lang="de-DE" sz="4800" dirty="0">
                <a:latin typeface="+mn-lt"/>
              </a:rPr>
              <a:t>Climate </a:t>
            </a:r>
            <a:r>
              <a:rPr lang="de-DE" sz="4800" dirty="0" err="1">
                <a:latin typeface="+mn-lt"/>
              </a:rPr>
              <a:t>change</a:t>
            </a:r>
            <a:r>
              <a:rPr lang="de-DE" sz="4800" dirty="0">
                <a:latin typeface="+mn-lt"/>
              </a:rPr>
              <a:t> </a:t>
            </a:r>
            <a:r>
              <a:rPr lang="de-DE" sz="4800" dirty="0" err="1">
                <a:latin typeface="+mn-lt"/>
              </a:rPr>
              <a:t>impacts</a:t>
            </a:r>
            <a:r>
              <a:rPr lang="de-DE" sz="4800" dirty="0">
                <a:latin typeface="+mn-lt"/>
              </a:rPr>
              <a:t> on </a:t>
            </a:r>
            <a:r>
              <a:rPr lang="de-DE" sz="4800" dirty="0" err="1">
                <a:latin typeface="+mn-lt"/>
              </a:rPr>
              <a:t>water</a:t>
            </a:r>
            <a:r>
              <a:rPr lang="de-DE" sz="4800" dirty="0">
                <a:latin typeface="+mn-lt"/>
              </a:rPr>
              <a:t> </a:t>
            </a:r>
            <a:r>
              <a:rPr lang="de-DE" sz="4800" dirty="0" err="1">
                <a:latin typeface="+mn-lt"/>
              </a:rPr>
              <a:t>resources</a:t>
            </a:r>
            <a:r>
              <a:rPr lang="de-DE" sz="4800" dirty="0">
                <a:latin typeface="+mn-lt"/>
              </a:rPr>
              <a:t> and extremes in </a:t>
            </a:r>
            <a:r>
              <a:rPr lang="de-DE" sz="4800" dirty="0" err="1">
                <a:latin typeface="+mn-lt"/>
              </a:rPr>
              <a:t>the</a:t>
            </a:r>
            <a:r>
              <a:rPr lang="de-DE" sz="4800" dirty="0">
                <a:latin typeface="+mn-lt"/>
              </a:rPr>
              <a:t> </a:t>
            </a:r>
            <a:r>
              <a:rPr lang="de-DE" sz="4800" dirty="0" err="1">
                <a:latin typeface="+mn-lt"/>
              </a:rPr>
              <a:t>Juba</a:t>
            </a:r>
            <a:r>
              <a:rPr lang="de-DE" sz="4800" dirty="0">
                <a:latin typeface="+mn-lt"/>
              </a:rPr>
              <a:t> </a:t>
            </a:r>
            <a:r>
              <a:rPr lang="de-DE" sz="4800" dirty="0" err="1">
                <a:latin typeface="+mn-lt"/>
              </a:rPr>
              <a:t>basin</a:t>
            </a:r>
            <a:r>
              <a:rPr lang="de-DE" sz="4800" dirty="0">
                <a:latin typeface="+mn-lt"/>
              </a:rPr>
              <a:t>, Somalia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E5F72B-7A16-4513-9114-CEDD281A38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Fred F. Hattermann, </a:t>
            </a:r>
            <a:r>
              <a:rPr lang="de-DE" u="sng" dirty="0" err="1"/>
              <a:t>Iulii</a:t>
            </a:r>
            <a:r>
              <a:rPr lang="de-DE" u="sng" dirty="0"/>
              <a:t> </a:t>
            </a:r>
            <a:r>
              <a:rPr lang="de-DE" u="sng" dirty="0" err="1"/>
              <a:t>Didovets</a:t>
            </a:r>
            <a:r>
              <a:rPr lang="de-DE" dirty="0"/>
              <a:t> &amp; Annika Kramer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F15376-A185-445F-829B-F0F8EEB4F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062" y="5380155"/>
            <a:ext cx="1823372" cy="504000"/>
          </a:xfrm>
          <a:prstGeom prst="rect">
            <a:avLst/>
          </a:prstGeom>
        </p:spPr>
      </p:pic>
      <p:pic>
        <p:nvPicPr>
          <p:cNvPr id="6" name="Picture 11" descr="B_dt_RGB">
            <a:extLst>
              <a:ext uri="{FF2B5EF4-FFF2-40B4-BE49-F238E27FC236}">
                <a16:creationId xmlns:a16="http://schemas.microsoft.com/office/drawing/2014/main" id="{0D988A24-D482-4E8F-A222-411729457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75591" y="5321637"/>
            <a:ext cx="4107557" cy="828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382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F5E76-AF88-41D2-9C0A-C150D9B7F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Seasonal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in </a:t>
            </a:r>
            <a:r>
              <a:rPr lang="de-DE" dirty="0" err="1"/>
              <a:t>discharge</a:t>
            </a:r>
            <a:endParaRPr lang="en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6D1424-8F95-43FB-8223-30056C11DE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61" y="1870417"/>
            <a:ext cx="8249429" cy="367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8AE88BF-C273-4D9E-93D0-0EF5D10855A4}"/>
              </a:ext>
            </a:extLst>
          </p:cNvPr>
          <p:cNvSpPr txBox="1">
            <a:spLocks/>
          </p:cNvSpPr>
          <p:nvPr/>
        </p:nvSpPr>
        <p:spPr>
          <a:xfrm>
            <a:off x="838200" y="1084523"/>
            <a:ext cx="10515600" cy="37744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6E9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1971-2000 </a:t>
            </a:r>
            <a:r>
              <a:rPr lang="de-DE" dirty="0" err="1"/>
              <a:t>to</a:t>
            </a:r>
            <a:r>
              <a:rPr lang="de-DE" dirty="0"/>
              <a:t> 2031-2060</a:t>
            </a:r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F87DC-B5AD-4F14-8E20-81F46AE30B3A}"/>
              </a:ext>
            </a:extLst>
          </p:cNvPr>
          <p:cNvSpPr/>
          <p:nvPr/>
        </p:nvSpPr>
        <p:spPr>
          <a:xfrm>
            <a:off x="4889330" y="2021245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Juba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Luuq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DE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1BF73-0714-48E3-8700-6F5A48169AA9}"/>
              </a:ext>
            </a:extLst>
          </p:cNvPr>
          <p:cNvSpPr txBox="1"/>
          <p:nvPr/>
        </p:nvSpPr>
        <p:spPr>
          <a:xfrm rot="16200000">
            <a:off x="188763" y="3493265"/>
            <a:ext cx="29931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Change in </a:t>
            </a:r>
            <a:r>
              <a:rPr lang="de-DE" dirty="0" err="1"/>
              <a:t>discharge</a:t>
            </a:r>
            <a:r>
              <a:rPr lang="de-DE" dirty="0"/>
              <a:t> [m3/s]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960221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A7FDC-8A2C-4DFE-9697-875D730BA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417" y="1336241"/>
            <a:ext cx="6228366" cy="457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6201C3-E1F8-454C-B0C7-68ACC492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droughts</a:t>
            </a:r>
            <a:r>
              <a:rPr lang="de-DE" dirty="0"/>
              <a:t>? </a:t>
            </a:r>
            <a:r>
              <a:rPr lang="de-DE" dirty="0" err="1"/>
              <a:t>Possibly</a:t>
            </a:r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F1DF0-6C40-42B0-B983-F6A69A8963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664" y="1951789"/>
            <a:ext cx="3281313" cy="377448"/>
          </a:xfrm>
        </p:spPr>
        <p:txBody>
          <a:bodyPr/>
          <a:lstStyle/>
          <a:p>
            <a:r>
              <a:rPr lang="de-DE" sz="2400" dirty="0"/>
              <a:t>Monthly </a:t>
            </a:r>
            <a:r>
              <a:rPr lang="de-DE" sz="2400" dirty="0" err="1"/>
              <a:t>change</a:t>
            </a:r>
            <a:r>
              <a:rPr lang="de-DE" sz="2400" dirty="0"/>
              <a:t> in </a:t>
            </a:r>
            <a:r>
              <a:rPr lang="de-DE" sz="2400" dirty="0" err="1"/>
              <a:t>discharge</a:t>
            </a:r>
            <a:r>
              <a:rPr lang="de-DE" sz="2400" dirty="0"/>
              <a:t> in </a:t>
            </a:r>
            <a:r>
              <a:rPr lang="de-DE" sz="2400" dirty="0" err="1"/>
              <a:t>driest</a:t>
            </a:r>
            <a:r>
              <a:rPr lang="de-DE" sz="2400" dirty="0"/>
              <a:t> </a:t>
            </a:r>
            <a:r>
              <a:rPr lang="de-DE" sz="2400" dirty="0" err="1"/>
              <a:t>ensemble</a:t>
            </a:r>
            <a:r>
              <a:rPr lang="de-DE" sz="2400" dirty="0"/>
              <a:t> </a:t>
            </a:r>
            <a:r>
              <a:rPr lang="de-DE" sz="2400" dirty="0" err="1"/>
              <a:t>run</a:t>
            </a:r>
            <a:r>
              <a:rPr lang="de-DE" sz="2400" dirty="0"/>
              <a:t> per </a:t>
            </a:r>
            <a:r>
              <a:rPr lang="de-DE" sz="2400" dirty="0" err="1"/>
              <a:t>scenario</a:t>
            </a:r>
            <a:r>
              <a:rPr lang="de-DE" sz="2400" dirty="0"/>
              <a:t> (SSP) </a:t>
            </a:r>
            <a:r>
              <a:rPr lang="de-DE" sz="2400" dirty="0" err="1"/>
              <a:t>until</a:t>
            </a:r>
            <a:r>
              <a:rPr lang="de-DE" sz="2400" dirty="0"/>
              <a:t> </a:t>
            </a:r>
            <a:r>
              <a:rPr lang="de-DE" sz="2400" dirty="0" err="1"/>
              <a:t>mid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century</a:t>
            </a:r>
            <a:endParaRPr lang="en-DE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385A50-E7B9-4041-817E-716CCC078211}"/>
              </a:ext>
            </a:extLst>
          </p:cNvPr>
          <p:cNvSpPr txBox="1"/>
          <p:nvPr/>
        </p:nvSpPr>
        <p:spPr>
          <a:xfrm>
            <a:off x="5288437" y="266778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35AFC3-3F8C-4E47-9EAD-0E11146F2236}"/>
              </a:ext>
            </a:extLst>
          </p:cNvPr>
          <p:cNvSpPr txBox="1"/>
          <p:nvPr/>
        </p:nvSpPr>
        <p:spPr>
          <a:xfrm>
            <a:off x="5307291" y="4102231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32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9575E-06AC-41B2-8961-81B40F71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floods</a:t>
            </a:r>
            <a:r>
              <a:rPr lang="de-DE" dirty="0"/>
              <a:t>? Very </a:t>
            </a:r>
            <a:r>
              <a:rPr lang="de-DE" dirty="0" err="1"/>
              <a:t>likely</a:t>
            </a:r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2080F-3529-4273-8E67-BD09F81B70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Scenario SSP3-7.0</a:t>
            </a:r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1D842D-40FA-46BD-A038-EDCEAF0CF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55" y="1676671"/>
            <a:ext cx="5379043" cy="395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F0CDF-9EEE-480E-88A6-CA1EC69CC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53" y="1676670"/>
            <a:ext cx="5379043" cy="395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BB6A822-D3B6-488D-8B8F-395DF095FA6C}"/>
              </a:ext>
            </a:extLst>
          </p:cNvPr>
          <p:cNvGrpSpPr/>
          <p:nvPr/>
        </p:nvGrpSpPr>
        <p:grpSpPr>
          <a:xfrm>
            <a:off x="7984503" y="4014558"/>
            <a:ext cx="1168922" cy="443470"/>
            <a:chOff x="7984503" y="4014558"/>
            <a:chExt cx="1168922" cy="44347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E17596-2056-4E39-B892-5886F3E677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84503" y="4016916"/>
              <a:ext cx="1038519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108A8287-A5AB-4C5C-9E44-41634C3A0FE6}"/>
                </a:ext>
              </a:extLst>
            </p:cNvPr>
            <p:cNvSpPr txBox="1">
              <a:spLocks/>
            </p:cNvSpPr>
            <p:nvPr/>
          </p:nvSpPr>
          <p:spPr>
            <a:xfrm>
              <a:off x="8323736" y="4014558"/>
              <a:ext cx="829689" cy="44347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more</a:t>
              </a:r>
              <a:r>
                <a:rPr lang="de-D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often</a:t>
              </a:r>
              <a:endParaRPr lang="en-DE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61317C-E9DE-4A94-90EF-B17F799046D6}"/>
              </a:ext>
            </a:extLst>
          </p:cNvPr>
          <p:cNvGrpSpPr/>
          <p:nvPr/>
        </p:nvGrpSpPr>
        <p:grpSpPr>
          <a:xfrm>
            <a:off x="9040304" y="3215799"/>
            <a:ext cx="749244" cy="798759"/>
            <a:chOff x="9040304" y="3215799"/>
            <a:chExt cx="749244" cy="79875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04176B-8BA9-4BC8-8605-136BE615D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0304" y="3215799"/>
              <a:ext cx="0" cy="79875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8F0FB0-9C7B-4803-BDED-3DC9FDD8F153}"/>
                </a:ext>
              </a:extLst>
            </p:cNvPr>
            <p:cNvSpPr/>
            <p:nvPr/>
          </p:nvSpPr>
          <p:spPr>
            <a:xfrm>
              <a:off x="9040304" y="3391474"/>
              <a:ext cx="7492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more</a:t>
              </a:r>
              <a:endParaRPr lang="en-DE" sz="2000" b="1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AD35579-394B-4D5A-B1B1-CDEB1DBF2AC7}"/>
              </a:ext>
            </a:extLst>
          </p:cNvPr>
          <p:cNvSpPr/>
          <p:nvPr/>
        </p:nvSpPr>
        <p:spPr>
          <a:xfrm>
            <a:off x="2745057" y="1719703"/>
            <a:ext cx="753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Juba</a:t>
            </a:r>
            <a:endParaRPr lang="en-DE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D698BA-52CB-4FFB-BB8E-DD33D0701664}"/>
              </a:ext>
            </a:extLst>
          </p:cNvPr>
          <p:cNvSpPr/>
          <p:nvPr/>
        </p:nvSpPr>
        <p:spPr>
          <a:xfrm>
            <a:off x="8397725" y="1719703"/>
            <a:ext cx="1245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Shabelle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7131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3375504-07DC-4CE0-B13F-5407E315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0"/>
            <a:ext cx="12192000" cy="68613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CE284C-A683-4BA5-A4F6-C689F2C89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325" y="18255"/>
            <a:ext cx="8924109" cy="1325563"/>
          </a:xfrm>
        </p:spPr>
        <p:txBody>
          <a:bodyPr>
            <a:noAutofit/>
          </a:bodyPr>
          <a:lstStyle/>
          <a:p>
            <a:r>
              <a:rPr lang="de-DE" sz="5400" dirty="0" err="1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r>
              <a:rPr lang="de-DE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E5F72B-7A16-4513-9114-CEDD281A3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84" y="1880642"/>
            <a:ext cx="10972440" cy="3977280"/>
          </a:xfrm>
        </p:spPr>
        <p:txBody>
          <a:bodyPr>
            <a:normAutofit/>
          </a:bodyPr>
          <a:lstStyle/>
          <a:p>
            <a:pPr lvl="0"/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all future emission scenarios, temperatures are expected to increase in the Juba and Shabelle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basin until end of the century. Projection are Temperature increase of 0.5°C-2.2°C for the low-end and 2.9°C-4.3°C for the high-end scenario</a:t>
            </a:r>
            <a:endParaRPr lang="en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Projections for changes in precipitation are more divers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, depending on the scenario, precipitation may increase, but especially in the western parts of the catchment and south-west of Somalia, also decreases in precipitation are possible in high end climate scenarios.</a:t>
            </a:r>
          </a:p>
          <a:p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Still, mean increase in precipitation in the upstream parts of the catchments may consequently leads to more discharge in most projections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and more extreme floods are very likely</a:t>
            </a:r>
          </a:p>
          <a:p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droughts are possible</a:t>
            </a:r>
          </a:p>
          <a:p>
            <a:pPr marL="0" indent="0">
              <a:buNone/>
            </a:pPr>
            <a:endParaRPr lang="en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F15376-A185-445F-829B-F0F8EEB4F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173" y="5857922"/>
            <a:ext cx="1154236" cy="319041"/>
          </a:xfrm>
          <a:prstGeom prst="rect">
            <a:avLst/>
          </a:prstGeom>
        </p:spPr>
      </p:pic>
      <p:pic>
        <p:nvPicPr>
          <p:cNvPr id="6" name="Picture 11" descr="B_dt_RGB">
            <a:extLst>
              <a:ext uri="{FF2B5EF4-FFF2-40B4-BE49-F238E27FC236}">
                <a16:creationId xmlns:a16="http://schemas.microsoft.com/office/drawing/2014/main" id="{0D988A24-D482-4E8F-A222-411729457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75591" y="5666727"/>
            <a:ext cx="2521921" cy="510236"/>
          </a:xfrm>
          <a:prstGeom prst="rect">
            <a:avLst/>
          </a:prstGeom>
          <a:ln w="0"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C7EC24-28CA-464A-B873-41681B967FF6}"/>
              </a:ext>
            </a:extLst>
          </p:cNvPr>
          <p:cNvSpPr/>
          <p:nvPr/>
        </p:nvSpPr>
        <p:spPr>
          <a:xfrm>
            <a:off x="1690979" y="1845020"/>
            <a:ext cx="8730532" cy="3383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altLang="en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next step </a:t>
            </a:r>
            <a:r>
              <a:rPr lang="en-DE" altLang="en-DE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MoEWR</a:t>
            </a:r>
            <a:r>
              <a:rPr lang="en-DE" altLang="en-DE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will develop a strategic action plan for the management of the Juba basin based on the insights from this study</a:t>
            </a:r>
            <a:r>
              <a:rPr lang="en-DE" altLang="en-D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DE" altLang="en-DE" sz="6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8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3375504-07DC-4CE0-B13F-5407E315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0"/>
            <a:ext cx="12192000" cy="686139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3BE5F72B-7A16-4513-9114-CEDD281A3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936" y="1604520"/>
            <a:ext cx="8305983" cy="3977280"/>
          </a:xfrm>
        </p:spPr>
        <p:txBody>
          <a:bodyPr>
            <a:normAutofit/>
          </a:bodyPr>
          <a:lstStyle/>
          <a:p>
            <a:endParaRPr lang="de-DE" sz="4400" dirty="0">
              <a:latin typeface="Comic Sans MS" panose="030F0702030302020204" pitchFamily="66" charset="0"/>
            </a:endParaRPr>
          </a:p>
          <a:p>
            <a:endParaRPr lang="de-DE" sz="4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de-DE" sz="4400" dirty="0" err="1">
                <a:latin typeface="Comic Sans MS" panose="030F0702030302020204" pitchFamily="66" charset="0"/>
              </a:rPr>
              <a:t>Thanks</a:t>
            </a:r>
            <a:r>
              <a:rPr lang="de-DE" sz="4400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F15376-A185-445F-829B-F0F8EEB4F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173" y="5857922"/>
            <a:ext cx="1154236" cy="319041"/>
          </a:xfrm>
          <a:prstGeom prst="rect">
            <a:avLst/>
          </a:prstGeom>
        </p:spPr>
      </p:pic>
      <p:pic>
        <p:nvPicPr>
          <p:cNvPr id="6" name="Picture 11" descr="B_dt_RGB">
            <a:extLst>
              <a:ext uri="{FF2B5EF4-FFF2-40B4-BE49-F238E27FC236}">
                <a16:creationId xmlns:a16="http://schemas.microsoft.com/office/drawing/2014/main" id="{0D988A24-D482-4E8F-A222-411729457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75591" y="5666727"/>
            <a:ext cx="2521921" cy="51023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31521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2D06-F179-4342-8A75-0EB96A03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62" y="225468"/>
            <a:ext cx="5172376" cy="2352365"/>
          </a:xfrm>
        </p:spPr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Trend in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precipitation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trend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comparing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1971-2000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2071-2100</a:t>
            </a:r>
            <a:endParaRPr lang="en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62DA9E-70FA-4653-9DBB-793D14C6F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69" y="2861994"/>
            <a:ext cx="3636271" cy="305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A3E08A-95ED-4969-8593-111A6912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59" y="225468"/>
            <a:ext cx="5864364" cy="569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A1E73F-E7E8-448A-8319-D5DEAE279D2C}"/>
              </a:ext>
            </a:extLst>
          </p:cNvPr>
          <p:cNvSpPr txBox="1"/>
          <p:nvPr/>
        </p:nvSpPr>
        <p:spPr>
          <a:xfrm>
            <a:off x="8125906" y="202676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wetter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EEDADF-AFCC-46E4-9CD7-629BBD704612}"/>
              </a:ext>
            </a:extLst>
          </p:cNvPr>
          <p:cNvSpPr txBox="1"/>
          <p:nvPr/>
        </p:nvSpPr>
        <p:spPr>
          <a:xfrm>
            <a:off x="8125905" y="44850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drier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062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2E4CB-74BF-468E-8417-6614DA9BA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GCM </a:t>
            </a:r>
            <a:r>
              <a:rPr lang="de-DE" dirty="0" err="1"/>
              <a:t>ensemble</a:t>
            </a:r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7ADF0-4DC5-4D90-9392-B8290A0E0B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9AC07BF-F626-4801-9F36-DA3264488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42" y="1948234"/>
            <a:ext cx="982676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selected Shared Socioeconomic Pathways (SSPs), Global Climate Models (GCMs), climate variables and time periods (* of ISIMIP3b, ** of GDDP).</a:t>
            </a:r>
            <a:endParaRPr kumimoji="0" lang="en-GB" altLang="en-D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D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49">
            <a:extLst>
              <a:ext uri="{FF2B5EF4-FFF2-40B4-BE49-F238E27FC236}">
                <a16:creationId xmlns:a16="http://schemas.microsoft.com/office/drawing/2014/main" id="{5CD7F69F-2BA4-4DA1-8E7D-F307700B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3" y="2563957"/>
            <a:ext cx="9448909" cy="298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981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5D77-4A98-411A-8936-0DAEBB581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Comparison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and </a:t>
            </a:r>
            <a:r>
              <a:rPr lang="de-DE" sz="3200" dirty="0" err="1"/>
              <a:t>modelled</a:t>
            </a:r>
            <a:r>
              <a:rPr lang="de-DE" sz="3200" dirty="0"/>
              <a:t> </a:t>
            </a:r>
            <a:r>
              <a:rPr lang="de-DE" sz="3200" dirty="0" err="1"/>
              <a:t>trends</a:t>
            </a:r>
            <a:r>
              <a:rPr lang="de-DE" sz="3200" dirty="0"/>
              <a:t> 1971-2020</a:t>
            </a:r>
            <a:endParaRPr lang="en-DE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A1EF6-2BFF-4E23-9264-77C0F4E06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872" y="1223730"/>
            <a:ext cx="9389745" cy="536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EB0F9-5904-4EE3-BAC2-0925BD12A9EE}"/>
              </a:ext>
            </a:extLst>
          </p:cNvPr>
          <p:cNvSpPr txBox="1"/>
          <p:nvPr/>
        </p:nvSpPr>
        <p:spPr>
          <a:xfrm>
            <a:off x="7205472" y="3142078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Trends in </a:t>
            </a:r>
            <a:r>
              <a:rPr lang="de-DE" dirty="0" err="1">
                <a:solidFill>
                  <a:srgbClr val="FF0000"/>
                </a:solidFill>
              </a:rPr>
              <a:t>observation</a:t>
            </a:r>
            <a:r>
              <a:rPr lang="de-DE" dirty="0">
                <a:solidFill>
                  <a:srgbClr val="FF0000"/>
                </a:solidFill>
              </a:rPr>
              <a:t> and </a:t>
            </a:r>
            <a:r>
              <a:rPr lang="de-DE" dirty="0" err="1">
                <a:solidFill>
                  <a:srgbClr val="FF0000"/>
                </a:solidFill>
              </a:rPr>
              <a:t>re</a:t>
            </a:r>
            <a:r>
              <a:rPr lang="de-DE" dirty="0">
                <a:solidFill>
                  <a:srgbClr val="FF0000"/>
                </a:solidFill>
              </a:rPr>
              <a:t>-analysis </a:t>
            </a:r>
            <a:r>
              <a:rPr lang="de-DE" dirty="0" err="1">
                <a:solidFill>
                  <a:srgbClr val="FF0000"/>
                </a:solidFill>
              </a:rPr>
              <a:t>data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products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38711-88CF-41F2-B228-D913A755E03E}"/>
              </a:ext>
            </a:extLst>
          </p:cNvPr>
          <p:cNvSpPr txBox="1"/>
          <p:nvPr/>
        </p:nvSpPr>
        <p:spPr>
          <a:xfrm>
            <a:off x="7165848" y="4291174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Trends in </a:t>
            </a:r>
            <a:r>
              <a:rPr lang="de-DE" dirty="0" err="1">
                <a:solidFill>
                  <a:srgbClr val="FF0000"/>
                </a:solidFill>
              </a:rPr>
              <a:t>climate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ensembles</a:t>
            </a:r>
            <a:endParaRPr lang="en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16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2360" cy="90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2800" b="1" strike="noStrike" spc="-1">
                <a:solidFill>
                  <a:srgbClr val="E6803A"/>
                </a:solidFill>
                <a:latin typeface="Calibri"/>
              </a:rPr>
              <a:t>Comparison of historical Trends 1979-2021: simulated und observed</a:t>
            </a:r>
            <a:br>
              <a:rPr sz="3200"/>
            </a:br>
            <a:r>
              <a:rPr lang="de-DE" sz="1600" b="0" strike="noStrike" spc="-1">
                <a:solidFill>
                  <a:srgbClr val="E6803A"/>
                </a:solidFill>
                <a:latin typeface="Calibri"/>
              </a:rPr>
              <a:t>extracted via Climate Explorer</a:t>
            </a:r>
            <a:endParaRPr lang="de-DE" sz="16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ftr" idx="18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de-DE" sz="2400" b="0" strike="noStrike" spc="-1">
                <a:latin typeface="Times New Roman"/>
              </a:defRPr>
            </a:lvl1pPr>
          </a:lstStyle>
          <a:p>
            <a:endParaRPr lang="de-DE" sz="2400" b="0" strike="noStrike" spc="-1">
              <a:latin typeface="Times New Roman"/>
            </a:endParaRPr>
          </a:p>
        </p:txBody>
      </p:sp>
      <p:pic>
        <p:nvPicPr>
          <p:cNvPr id="222" name="Picture 221"/>
          <p:cNvPicPr/>
          <p:nvPr/>
        </p:nvPicPr>
        <p:blipFill>
          <a:blip r:embed="rId2"/>
          <a:stretch/>
        </p:blipFill>
        <p:spPr>
          <a:xfrm>
            <a:off x="448740" y="2340180"/>
            <a:ext cx="5063760" cy="32097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222"/>
          <p:cNvPicPr/>
          <p:nvPr/>
        </p:nvPicPr>
        <p:blipFill>
          <a:blip r:embed="rId3"/>
          <a:stretch/>
        </p:blipFill>
        <p:spPr>
          <a:xfrm>
            <a:off x="6275159" y="2712239"/>
            <a:ext cx="2227817" cy="2246259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223"/>
          <p:cNvPicPr/>
          <p:nvPr/>
        </p:nvPicPr>
        <p:blipFill>
          <a:blip r:embed="rId4"/>
          <a:stretch/>
        </p:blipFill>
        <p:spPr>
          <a:xfrm>
            <a:off x="8739359" y="2728080"/>
            <a:ext cx="2250571" cy="2269064"/>
          </a:xfrm>
          <a:prstGeom prst="rect">
            <a:avLst/>
          </a:prstGeom>
          <a:ln w="0">
            <a:noFill/>
          </a:ln>
        </p:spPr>
      </p:pic>
      <p:sp>
        <p:nvSpPr>
          <p:cNvPr id="225" name="Rectangle 224"/>
          <p:cNvSpPr/>
          <p:nvPr/>
        </p:nvSpPr>
        <p:spPr>
          <a:xfrm>
            <a:off x="7603200" y="2035707"/>
            <a:ext cx="2014560" cy="34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1" strike="noStrike" spc="-1" dirty="0">
                <a:solidFill>
                  <a:srgbClr val="000000"/>
                </a:solidFill>
                <a:highlight>
                  <a:srgbClr val="CCCCCC"/>
                </a:highlight>
                <a:latin typeface="Arial"/>
                <a:ea typeface="DejaVu Sans"/>
              </a:rPr>
              <a:t>W5E5 </a:t>
            </a:r>
            <a:r>
              <a:rPr lang="de-DE" sz="1800" b="1" strike="noStrike" spc="-1" dirty="0" err="1">
                <a:solidFill>
                  <a:srgbClr val="000000"/>
                </a:solidFill>
                <a:highlight>
                  <a:srgbClr val="CCCCCC"/>
                </a:highlight>
                <a:latin typeface="Arial"/>
                <a:ea typeface="DejaVu Sans"/>
              </a:rPr>
              <a:t>vs</a:t>
            </a:r>
            <a:r>
              <a:rPr lang="de-DE" sz="1800" b="1" strike="noStrike" spc="-1" dirty="0">
                <a:solidFill>
                  <a:srgbClr val="000000"/>
                </a:solidFill>
                <a:highlight>
                  <a:srgbClr val="CCCCCC"/>
                </a:highlight>
                <a:latin typeface="Arial"/>
                <a:ea typeface="DejaVu Sans"/>
              </a:rPr>
              <a:t> CMIP6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991340" y="1927173"/>
            <a:ext cx="1978560" cy="34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1" strike="noStrike" spc="-1" dirty="0">
                <a:solidFill>
                  <a:srgbClr val="000000"/>
                </a:solidFill>
                <a:highlight>
                  <a:srgbClr val="CCCCCC"/>
                </a:highlight>
                <a:latin typeface="Arial"/>
                <a:ea typeface="DejaVu Sans"/>
              </a:rPr>
              <a:t>ERA5 </a:t>
            </a:r>
            <a:r>
              <a:rPr lang="de-DE" sz="1800" b="1" strike="noStrike" spc="-1" dirty="0" err="1">
                <a:solidFill>
                  <a:srgbClr val="000000"/>
                </a:solidFill>
                <a:highlight>
                  <a:srgbClr val="CCCCCC"/>
                </a:highlight>
                <a:latin typeface="Arial"/>
                <a:ea typeface="DejaVu Sans"/>
              </a:rPr>
              <a:t>vs</a:t>
            </a:r>
            <a:r>
              <a:rPr lang="de-DE" sz="1800" b="1" strike="noStrike" spc="-1" dirty="0">
                <a:solidFill>
                  <a:srgbClr val="000000"/>
                </a:solidFill>
                <a:highlight>
                  <a:srgbClr val="CCCCCC"/>
                </a:highlight>
                <a:latin typeface="Arial"/>
                <a:ea typeface="DejaVu Sans"/>
              </a:rPr>
              <a:t> CMIP5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5364666" y="1421730"/>
            <a:ext cx="1144080" cy="34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800" b="1" strike="noStrike" spc="-1" dirty="0">
                <a:solidFill>
                  <a:srgbClr val="000000"/>
                </a:solidFill>
                <a:highlight>
                  <a:srgbClr val="CCCCCC"/>
                </a:highlight>
                <a:latin typeface="Arial"/>
                <a:ea typeface="DejaVu Sans"/>
              </a:rPr>
              <a:t>AFRICA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A0B7609-B742-47B5-B550-3659B0ED3BAC}" type="slidenum"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5C7BBB9-E86D-4AA7-87A4-14C73A3A00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60" y="1874252"/>
            <a:ext cx="8240819" cy="36735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7F5E76-AF88-41D2-9C0A-C150D9B7F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Seasonal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in </a:t>
            </a:r>
            <a:r>
              <a:rPr lang="de-DE" dirty="0" err="1"/>
              <a:t>discharge</a:t>
            </a:r>
            <a:endParaRPr lang="en-DE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8AE88BF-C273-4D9E-93D0-0EF5D10855A4}"/>
              </a:ext>
            </a:extLst>
          </p:cNvPr>
          <p:cNvSpPr txBox="1">
            <a:spLocks/>
          </p:cNvSpPr>
          <p:nvPr/>
        </p:nvSpPr>
        <p:spPr>
          <a:xfrm>
            <a:off x="838200" y="1084523"/>
            <a:ext cx="10515600" cy="37744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6E9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1971-2000 </a:t>
            </a:r>
            <a:r>
              <a:rPr lang="de-DE" dirty="0" err="1"/>
              <a:t>to</a:t>
            </a:r>
            <a:r>
              <a:rPr lang="de-DE" dirty="0"/>
              <a:t> 2071-2100</a:t>
            </a:r>
            <a:endParaRPr lang="en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F87DC-B5AD-4F14-8E20-81F46AE30B3A}"/>
              </a:ext>
            </a:extLst>
          </p:cNvPr>
          <p:cNvSpPr/>
          <p:nvPr/>
        </p:nvSpPr>
        <p:spPr>
          <a:xfrm>
            <a:off x="4889330" y="2021245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Juba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Luuq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DE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1BF73-0714-48E3-8700-6F5A48169AA9}"/>
              </a:ext>
            </a:extLst>
          </p:cNvPr>
          <p:cNvSpPr txBox="1"/>
          <p:nvPr/>
        </p:nvSpPr>
        <p:spPr>
          <a:xfrm rot="16200000">
            <a:off x="188763" y="3493265"/>
            <a:ext cx="29931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Change in </a:t>
            </a:r>
            <a:r>
              <a:rPr lang="de-DE" dirty="0" err="1"/>
              <a:t>discharge</a:t>
            </a:r>
            <a:r>
              <a:rPr lang="de-DE" dirty="0"/>
              <a:t> [m3/s]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2091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2B8C-47C8-4173-923D-202C403D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Horn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endParaRPr lang="en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272A-C147-4910-B527-65CC3371B72E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959D87B1-1F1C-4319-8EA1-6710C33C6049}" type="slidenum">
              <a:rPr lang="de-DE" smtClean="0"/>
              <a:t>2</a:t>
            </a:fld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84C6-70C1-4139-88F7-006DAC2D4EC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45150" y="4642911"/>
            <a:ext cx="3157979" cy="327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133" dirty="0">
                <a:latin typeface="+mn-lt"/>
              </a:rPr>
              <a:t>Somalia, March 2023</a:t>
            </a:r>
            <a:endParaRPr lang="en-DE" sz="2133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1018C-B7B1-4173-9473-E57A88944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96" y="1627468"/>
            <a:ext cx="5231904" cy="294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3162B3-964E-46F9-B5C9-9A4B04C76496}"/>
              </a:ext>
            </a:extLst>
          </p:cNvPr>
          <p:cNvGrpSpPr/>
          <p:nvPr/>
        </p:nvGrpSpPr>
        <p:grpSpPr>
          <a:xfrm>
            <a:off x="4925365" y="2096333"/>
            <a:ext cx="5055096" cy="4170969"/>
            <a:chOff x="3694023" y="1572250"/>
            <a:chExt cx="3791322" cy="31282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508013-2FA5-4EC5-B6C4-C3EBFF2A4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23" y="1572250"/>
              <a:ext cx="3791322" cy="28434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B4FE9F39-BD74-4B78-BB6D-7DBC6DA191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94023" y="4412668"/>
              <a:ext cx="2653965" cy="287809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514350" indent="-171450" algn="l" defTabSz="685800">
                <a:lnSpc>
                  <a:spcPct val="90000"/>
                </a:lnSpc>
                <a:spcBef>
                  <a:spcPts val="375"/>
                </a:spcBef>
                <a:buFont typeface="Wingdings"/>
                <a:buChar char="§"/>
                <a:defRPr sz="16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2pPr>
              <a:lvl3pPr marL="857250" indent="-171450" algn="l" defTabSz="685800">
                <a:lnSpc>
                  <a:spcPct val="90000"/>
                </a:lnSpc>
                <a:spcBef>
                  <a:spcPts val="375"/>
                </a:spcBef>
                <a:buFont typeface="Symbol"/>
                <a:buChar char="-"/>
                <a:defRPr sz="16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3pPr>
              <a:lvl4pPr marL="1200150" indent="-171450" algn="l" defTabSz="685800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6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1543050" indent="-171450" algn="l" defTabSz="685800">
                <a:lnSpc>
                  <a:spcPct val="90000"/>
                </a:lnSpc>
                <a:spcBef>
                  <a:spcPts val="375"/>
                </a:spcBef>
                <a:buFont typeface="Wingdings"/>
                <a:buChar char="§"/>
                <a:defRPr sz="16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1885950" indent="-171450" algn="l" defTabSz="685800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2133" kern="0" dirty="0">
                  <a:latin typeface="+mn-lt"/>
                </a:rPr>
                <a:t>Somalia, November 2023</a:t>
              </a:r>
              <a:endParaRPr lang="en-DE" sz="2133" kern="0" dirty="0">
                <a:latin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F741215-FC68-479B-8679-B37F88EC4824}"/>
              </a:ext>
            </a:extLst>
          </p:cNvPr>
          <p:cNvSpPr txBox="1"/>
          <p:nvPr/>
        </p:nvSpPr>
        <p:spPr bwMode="auto">
          <a:xfrm>
            <a:off x="8688289" y="17008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46EBE-CE94-4564-B828-A5381F849DBC}"/>
              </a:ext>
            </a:extLst>
          </p:cNvPr>
          <p:cNvSpPr txBox="1"/>
          <p:nvPr/>
        </p:nvSpPr>
        <p:spPr>
          <a:xfrm>
            <a:off x="1956222" y="6356520"/>
            <a:ext cx="935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BBC</a:t>
            </a:r>
            <a:endParaRPr lang="en-DE" sz="12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6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01C3-E1F8-454C-B0C7-68ACC492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droughts</a:t>
            </a:r>
            <a:r>
              <a:rPr lang="de-DE" dirty="0"/>
              <a:t>? </a:t>
            </a:r>
            <a:r>
              <a:rPr lang="de-DE" dirty="0" err="1"/>
              <a:t>Possibly</a:t>
            </a:r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F1DF0-6C40-42B0-B983-F6A69A8963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664" y="1951789"/>
            <a:ext cx="3281313" cy="377448"/>
          </a:xfrm>
        </p:spPr>
        <p:txBody>
          <a:bodyPr/>
          <a:lstStyle/>
          <a:p>
            <a:r>
              <a:rPr lang="de-DE" sz="2400" dirty="0"/>
              <a:t>Monthly </a:t>
            </a:r>
            <a:r>
              <a:rPr lang="de-DE" sz="2400" dirty="0" err="1"/>
              <a:t>change</a:t>
            </a:r>
            <a:r>
              <a:rPr lang="de-DE" sz="2400" dirty="0"/>
              <a:t> in </a:t>
            </a:r>
            <a:r>
              <a:rPr lang="de-DE" sz="2400" dirty="0" err="1"/>
              <a:t>discharge</a:t>
            </a:r>
            <a:r>
              <a:rPr lang="de-DE" sz="2400" dirty="0"/>
              <a:t> in </a:t>
            </a:r>
            <a:r>
              <a:rPr lang="de-DE" sz="2400" dirty="0" err="1"/>
              <a:t>driest</a:t>
            </a:r>
            <a:r>
              <a:rPr lang="de-DE" sz="2400" dirty="0"/>
              <a:t> </a:t>
            </a:r>
            <a:r>
              <a:rPr lang="de-DE" sz="2400" dirty="0" err="1"/>
              <a:t>ensemble</a:t>
            </a:r>
            <a:r>
              <a:rPr lang="de-DE" sz="2400" dirty="0"/>
              <a:t> </a:t>
            </a:r>
            <a:r>
              <a:rPr lang="de-DE" sz="2400" dirty="0" err="1"/>
              <a:t>run</a:t>
            </a:r>
            <a:r>
              <a:rPr lang="de-DE" sz="2400" dirty="0"/>
              <a:t> per </a:t>
            </a:r>
            <a:r>
              <a:rPr lang="de-DE" sz="2400" dirty="0" err="1"/>
              <a:t>scenario</a:t>
            </a:r>
            <a:r>
              <a:rPr lang="de-DE" sz="2400" dirty="0"/>
              <a:t> (SSP) </a:t>
            </a:r>
            <a:r>
              <a:rPr lang="de-DE" sz="2400" dirty="0" err="1"/>
              <a:t>until</a:t>
            </a:r>
            <a:r>
              <a:rPr lang="de-DE" sz="2400" dirty="0"/>
              <a:t> end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century</a:t>
            </a:r>
            <a:endParaRPr lang="en-D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9ADAC-2824-4FB2-BA28-9232F54E6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417" y="1301421"/>
            <a:ext cx="6228366" cy="4576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385A50-E7B9-4041-817E-716CCC078211}"/>
              </a:ext>
            </a:extLst>
          </p:cNvPr>
          <p:cNvSpPr txBox="1"/>
          <p:nvPr/>
        </p:nvSpPr>
        <p:spPr>
          <a:xfrm>
            <a:off x="5288437" y="266778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35AFC3-3F8C-4E47-9EAD-0E11146F2236}"/>
              </a:ext>
            </a:extLst>
          </p:cNvPr>
          <p:cNvSpPr txBox="1"/>
          <p:nvPr/>
        </p:nvSpPr>
        <p:spPr>
          <a:xfrm>
            <a:off x="5307291" y="4102231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en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00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344025" y="5376502"/>
            <a:ext cx="2551162" cy="433748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Stefan Liersch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355211"/>
            <a:ext cx="6345511" cy="2305285"/>
          </a:xfrm>
          <a:prstGeom prst="rect">
            <a:avLst/>
          </a:prstGeom>
        </p:spPr>
      </p:pic>
      <p:sp>
        <p:nvSpPr>
          <p:cNvPr id="8" name="Subtitle 6"/>
          <p:cNvSpPr txBox="1">
            <a:spLocks/>
          </p:cNvSpPr>
          <p:nvPr/>
        </p:nvSpPr>
        <p:spPr>
          <a:xfrm>
            <a:off x="9344025" y="5845428"/>
            <a:ext cx="2551162" cy="433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2021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" y="342900"/>
            <a:ext cx="6372225" cy="183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8" y="641603"/>
            <a:ext cx="4824000" cy="959298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ctrTitle"/>
          </p:nvPr>
        </p:nvSpPr>
        <p:spPr>
          <a:xfrm>
            <a:off x="7652052" y="3106780"/>
            <a:ext cx="3697820" cy="650875"/>
          </a:xfrm>
        </p:spPr>
        <p:txBody>
          <a:bodyPr>
            <a:normAutofit fontScale="90000"/>
          </a:bodyPr>
          <a:lstStyle/>
          <a:p>
            <a:r>
              <a:rPr lang="de-DE" sz="5300" b="1" dirty="0"/>
              <a:t>Introduction</a:t>
            </a:r>
            <a:br>
              <a:rPr lang="de-DE" sz="4000" b="1" dirty="0"/>
            </a:br>
            <a:r>
              <a:rPr lang="de-DE" sz="2700" dirty="0"/>
              <a:t>Model structure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57558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1560" cy="36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de-DE" sz="2400" b="0" strike="noStrike" spc="-1">
                <a:latin typeface="Times New Roman"/>
              </a:defRPr>
            </a:lvl1pPr>
          </a:lstStyle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2360" cy="90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3200" b="1" strike="noStrike" spc="-1">
                <a:solidFill>
                  <a:srgbClr val="E6803A"/>
                </a:solidFill>
                <a:latin typeface="Calibri"/>
              </a:rPr>
              <a:t>Map of focus regions and model domains</a:t>
            </a:r>
            <a:endParaRPr lang="de-DE" sz="3200" b="0" strike="noStrike" spc="-1">
              <a:latin typeface="Arial"/>
            </a:endParaRPr>
          </a:p>
        </p:txBody>
      </p:sp>
      <p:pic>
        <p:nvPicPr>
          <p:cNvPr id="153" name="Picture 5"/>
          <p:cNvPicPr/>
          <p:nvPr/>
        </p:nvPicPr>
        <p:blipFill>
          <a:blip r:embed="rId2"/>
          <a:stretch/>
        </p:blipFill>
        <p:spPr>
          <a:xfrm>
            <a:off x="1228320" y="1296000"/>
            <a:ext cx="9176760" cy="472104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Oval 6"/>
          <p:cNvSpPr/>
          <p:nvPr/>
        </p:nvSpPr>
        <p:spPr>
          <a:xfrm>
            <a:off x="3159000" y="3429000"/>
            <a:ext cx="1567080" cy="973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Oval 8"/>
          <p:cNvSpPr/>
          <p:nvPr/>
        </p:nvSpPr>
        <p:spPr>
          <a:xfrm>
            <a:off x="5136480" y="2919960"/>
            <a:ext cx="1915560" cy="1297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Oval 9"/>
          <p:cNvSpPr/>
          <p:nvPr/>
        </p:nvSpPr>
        <p:spPr>
          <a:xfrm>
            <a:off x="5136480" y="1642680"/>
            <a:ext cx="1796760" cy="12074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Oval 10"/>
          <p:cNvSpPr/>
          <p:nvPr/>
        </p:nvSpPr>
        <p:spPr>
          <a:xfrm rot="19414800">
            <a:off x="6904800" y="1843920"/>
            <a:ext cx="1319760" cy="14428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Rectangle 157"/>
          <p:cNvSpPr/>
          <p:nvPr/>
        </p:nvSpPr>
        <p:spPr>
          <a:xfrm>
            <a:off x="7704000" y="1683000"/>
            <a:ext cx="64656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Bijan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8028360" y="1935360"/>
            <a:ext cx="44136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Iulii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020360" y="3519360"/>
            <a:ext cx="75420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Stefan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6804720" y="3915720"/>
            <a:ext cx="75384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Hagen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2556000" y="3952080"/>
            <a:ext cx="76248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Carlos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4752360" y="2547360"/>
            <a:ext cx="64620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Peter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660720" y="1647720"/>
            <a:ext cx="96984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Christoph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372720" y="1504080"/>
            <a:ext cx="75384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Tobias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7956360" y="3123360"/>
            <a:ext cx="75420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Qaisar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8172360" y="2187720"/>
            <a:ext cx="89820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Mustafa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8028360" y="1935720"/>
            <a:ext cx="53820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Iulii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537080" y="3196080"/>
            <a:ext cx="59796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Fred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4968720" y="1504440"/>
            <a:ext cx="645840" cy="25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1200" b="1" strike="noStrike" spc="-1">
                <a:solidFill>
                  <a:srgbClr val="861141"/>
                </a:solidFill>
                <a:latin typeface="Arial"/>
                <a:ea typeface="DejaVu Sans"/>
              </a:rPr>
              <a:t>Frank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ADEE0B-C49B-44D3-BECB-41BF525F098B}" type="slidenum"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23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Modelling approach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Process-based</a:t>
            </a:r>
          </a:p>
          <a:p>
            <a:pPr lvl="1"/>
            <a:r>
              <a:rPr lang="de-DE" dirty="0"/>
              <a:t>Physical equations:</a:t>
            </a:r>
            <a:r>
              <a:rPr lang="de-DE" sz="1800" dirty="0"/>
              <a:t> evapotranspiration, percolation...</a:t>
            </a:r>
          </a:p>
          <a:p>
            <a:pPr lvl="1"/>
            <a:r>
              <a:rPr lang="de-DE" dirty="0"/>
              <a:t>Empirical approaches:</a:t>
            </a:r>
            <a:r>
              <a:rPr lang="de-DE" sz="1800" dirty="0"/>
              <a:t> curve number-based infiltration...</a:t>
            </a:r>
          </a:p>
          <a:p>
            <a:pPr lvl="1"/>
            <a:r>
              <a:rPr lang="de-DE" dirty="0"/>
              <a:t>Daily time step</a:t>
            </a:r>
          </a:p>
          <a:p>
            <a:pPr marL="0" indent="0">
              <a:buNone/>
            </a:pPr>
            <a:endParaRPr lang="de-DE" sz="1000" b="1" dirty="0"/>
          </a:p>
          <a:p>
            <a:pPr marL="0" indent="0">
              <a:buNone/>
            </a:pPr>
            <a:r>
              <a:rPr lang="de-DE" b="1" dirty="0"/>
              <a:t>Spatially semi-distributed</a:t>
            </a:r>
          </a:p>
          <a:p>
            <a:pPr lvl="1"/>
            <a:r>
              <a:rPr lang="de-DE" dirty="0"/>
              <a:t>Hydrological Response Units (HRUs)</a:t>
            </a:r>
          </a:p>
          <a:p>
            <a:pPr lvl="1"/>
            <a:r>
              <a:rPr lang="de-DE" dirty="0"/>
              <a:t>HRUs are laterally not connected</a:t>
            </a:r>
          </a:p>
          <a:p>
            <a:endParaRPr lang="de-DE" sz="1000" dirty="0"/>
          </a:p>
          <a:p>
            <a:r>
              <a:rPr lang="de-DE" dirty="0"/>
              <a:t>Mesoscale applications</a:t>
            </a:r>
            <a:r>
              <a:rPr lang="de-DE" sz="1800" b="0" dirty="0"/>
              <a:t> (&gt;1000 km</a:t>
            </a:r>
            <a:r>
              <a:rPr lang="de-DE" sz="1800" b="0" baseline="30000" dirty="0"/>
              <a:t>2</a:t>
            </a:r>
            <a:r>
              <a:rPr lang="de-DE" sz="1800" b="0" dirty="0"/>
              <a:t>)</a:t>
            </a:r>
            <a:endParaRPr lang="de-DE" b="0" dirty="0"/>
          </a:p>
          <a:p>
            <a:pPr lvl="1"/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Catchment-scale eco-hydrological model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8282760" y="4345763"/>
            <a:ext cx="3370521" cy="622267"/>
            <a:chOff x="10258607" y="4367071"/>
            <a:chExt cx="3370521" cy="622267"/>
          </a:xfrm>
        </p:grpSpPr>
        <p:sp>
          <p:nvSpPr>
            <p:cNvPr id="11" name="Rounded Rectangle 10"/>
            <p:cNvSpPr/>
            <p:nvPr/>
          </p:nvSpPr>
          <p:spPr>
            <a:xfrm>
              <a:off x="10258607" y="4367071"/>
              <a:ext cx="3370521" cy="601083"/>
            </a:xfrm>
            <a:prstGeom prst="roundRect">
              <a:avLst/>
            </a:prstGeom>
            <a:solidFill>
              <a:srgbClr val="006E9E"/>
            </a:solidFill>
            <a:ln>
              <a:solidFill>
                <a:srgbClr val="006E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8607" y="4388255"/>
              <a:ext cx="3370521" cy="6010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325" y="2272505"/>
            <a:ext cx="2721393" cy="9886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06623" y="3532341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i="1" dirty="0"/>
              <a:t>based on</a:t>
            </a:r>
            <a:endParaRPr lang="en-GB" sz="2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258607" y="4936255"/>
            <a:ext cx="139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/>
              <a:t>Version 1993</a:t>
            </a:r>
            <a:endParaRPr lang="en-GB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791253" y="5206058"/>
            <a:ext cx="13802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i="1" dirty="0"/>
              <a:t>&amp;</a:t>
            </a:r>
          </a:p>
          <a:p>
            <a:pPr algn="ctr"/>
            <a:endParaRPr lang="de-DE" sz="1100" i="1" dirty="0"/>
          </a:p>
          <a:p>
            <a:pPr algn="ctr"/>
            <a:r>
              <a:rPr lang="de-DE" sz="2400" i="1" dirty="0"/>
              <a:t>MATSALU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3161292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24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Eco-hydrological model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Water and land management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09" y="1"/>
            <a:ext cx="6375990" cy="637599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838200" y="1740559"/>
            <a:ext cx="10515600" cy="3858776"/>
          </a:xfrm>
        </p:spPr>
        <p:txBody>
          <a:bodyPr/>
          <a:lstStyle/>
          <a:p>
            <a:r>
              <a:rPr lang="de-DE" sz="2400" dirty="0"/>
              <a:t>Crop management</a:t>
            </a:r>
          </a:p>
          <a:p>
            <a:pPr lvl="1"/>
            <a:r>
              <a:rPr lang="de-DE" sz="2000" dirty="0"/>
              <a:t>Crop rotations</a:t>
            </a:r>
          </a:p>
          <a:p>
            <a:pPr lvl="1"/>
            <a:r>
              <a:rPr lang="de-DE" sz="2000" dirty="0"/>
              <a:t>Fertilization</a:t>
            </a:r>
            <a:endParaRPr lang="en-GB" sz="2000" dirty="0"/>
          </a:p>
          <a:p>
            <a:r>
              <a:rPr lang="en-GB" sz="2400" dirty="0"/>
              <a:t>Irrigation</a:t>
            </a:r>
          </a:p>
          <a:p>
            <a:pPr lvl="1"/>
            <a:r>
              <a:rPr lang="en-GB" sz="2000" dirty="0"/>
              <a:t>Crop water demand / deficits</a:t>
            </a:r>
          </a:p>
          <a:p>
            <a:pPr lvl="1"/>
            <a:r>
              <a:rPr lang="de-DE" sz="2000" dirty="0"/>
              <a:t>Water use efficiency</a:t>
            </a:r>
            <a:endParaRPr lang="en-GB" sz="2000" dirty="0"/>
          </a:p>
          <a:p>
            <a:r>
              <a:rPr lang="en-GB" sz="2400" dirty="0"/>
              <a:t>Water allocation</a:t>
            </a:r>
          </a:p>
          <a:p>
            <a:r>
              <a:rPr lang="en-GB" sz="2400" dirty="0"/>
              <a:t>Reservoirs</a:t>
            </a:r>
          </a:p>
          <a:p>
            <a:pPr lvl="1"/>
            <a:r>
              <a:rPr lang="en-GB" sz="2000" dirty="0"/>
              <a:t>Hydropower</a:t>
            </a:r>
          </a:p>
          <a:p>
            <a:pPr lvl="1"/>
            <a:r>
              <a:rPr lang="en-GB" sz="2000" dirty="0"/>
              <a:t>Flood protection</a:t>
            </a:r>
          </a:p>
          <a:p>
            <a:pPr lvl="1"/>
            <a:r>
              <a:rPr lang="en-GB" sz="2000" dirty="0"/>
              <a:t>Water supply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09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4212364" cy="785894"/>
          </a:xfrm>
        </p:spPr>
        <p:txBody>
          <a:bodyPr>
            <a:normAutofit fontScale="90000"/>
          </a:bodyPr>
          <a:lstStyle/>
          <a:p>
            <a:r>
              <a:rPr lang="en-GB" dirty="0"/>
              <a:t>Hydrological processes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2" y="0"/>
            <a:ext cx="98576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2734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01A80-4527-462F-8DCE-66FEB37C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6238" y="6416172"/>
            <a:ext cx="2743200" cy="365125"/>
          </a:xfrm>
        </p:spPr>
        <p:txBody>
          <a:bodyPr/>
          <a:lstStyle/>
          <a:p>
            <a:fld id="{1B44015D-9407-488E-8AD7-722ADB5AEF29}" type="slidenum">
              <a:rPr lang="de-DE" smtClean="0"/>
              <a:t>26</a:t>
            </a:fld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16FA75-D5D9-4303-8471-6EE3ACC4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447541" cy="785894"/>
          </a:xfrm>
        </p:spPr>
        <p:txBody>
          <a:bodyPr>
            <a:normAutofit fontScale="90000"/>
          </a:bodyPr>
          <a:lstStyle/>
          <a:p>
            <a:r>
              <a:rPr lang="de-DE" dirty="0"/>
              <a:t>Plant </a:t>
            </a:r>
            <a:r>
              <a:rPr lang="de-DE" dirty="0" err="1"/>
              <a:t>processes</a:t>
            </a:r>
            <a:endParaRPr lang="en-DE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33DCF3B-51EE-49DF-811C-315CEF67B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975" y="365126"/>
            <a:ext cx="8553429" cy="571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464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27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Spatial data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GIS layers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290790" y="1276793"/>
            <a:ext cx="234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Elevation, slope (DEM)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44175" y="2154934"/>
            <a:ext cx="241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Land use / cover (LULC)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15685" y="326471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Soils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94940" y="39547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Other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40777" y="2480885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i="1" dirty="0"/>
              <a:t>Natural, managed</a:t>
            </a:r>
            <a:endParaRPr lang="en-GB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88" y="987424"/>
            <a:ext cx="2850546" cy="36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2243" y="4257957"/>
            <a:ext cx="304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i="1" dirty="0"/>
              <a:t>Reservoirs, irrigation,</a:t>
            </a:r>
          </a:p>
          <a:p>
            <a:pPr algn="r"/>
            <a:r>
              <a:rPr lang="de-DE" i="1" dirty="0"/>
              <a:t>wetlands, glaciers, elevation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10937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22243" y="854814"/>
            <a:ext cx="7381916" cy="29664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28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Spatial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Overlay in GIS</a:t>
            </a:r>
          </a:p>
          <a:p>
            <a:pPr lvl="1"/>
            <a:r>
              <a:rPr lang="de-DE" dirty="0"/>
              <a:t>HRUs</a:t>
            </a:r>
            <a:br>
              <a:rPr lang="de-DE" dirty="0"/>
            </a:br>
            <a:r>
              <a:rPr lang="de-DE" sz="1800" i="1" dirty="0"/>
              <a:t>Hydrological Response Units</a:t>
            </a:r>
          </a:p>
          <a:p>
            <a:pPr lvl="1"/>
            <a:r>
              <a:rPr lang="de-DE" dirty="0"/>
              <a:t>SWIM input file: </a:t>
            </a:r>
            <a:r>
              <a:rPr lang="de-DE" b="1" dirty="0"/>
              <a:t>*.str</a:t>
            </a:r>
            <a:endParaRPr lang="en-GB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Basic GIS layers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648964" y="5274563"/>
            <a:ext cx="200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Hydrotopes (HRUs)</a:t>
            </a:r>
            <a:endParaRPr lang="en-GB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51" y="835172"/>
            <a:ext cx="4475492" cy="534426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290790" y="1276793"/>
            <a:ext cx="234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Elevation, slope (DEM)</a:t>
            </a:r>
            <a:endParaRPr lang="en-GB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244175" y="2154934"/>
            <a:ext cx="241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Land use / cover (LULC)</a:t>
            </a:r>
            <a:endParaRPr lang="en-GB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015685" y="326471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Soils</a:t>
            </a:r>
            <a:endParaRPr lang="en-GB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894940" y="39547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Other</a:t>
            </a:r>
            <a:endParaRPr lang="en-GB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740777" y="2480885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i="1" dirty="0"/>
              <a:t>Natural, managed</a:t>
            </a:r>
            <a:endParaRPr lang="en-GB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22243" y="4257957"/>
            <a:ext cx="304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i="1" dirty="0"/>
              <a:t>Reservoirs, irrigation,</a:t>
            </a:r>
          </a:p>
          <a:p>
            <a:pPr algn="r"/>
            <a:r>
              <a:rPr lang="de-DE" i="1" dirty="0"/>
              <a:t>wetlands, glaciers, elevation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376405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20231" y="3774446"/>
            <a:ext cx="7583927" cy="112984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29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Spatial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Overlay in GIS</a:t>
            </a:r>
          </a:p>
          <a:p>
            <a:pPr lvl="1"/>
            <a:r>
              <a:rPr lang="de-DE" dirty="0"/>
              <a:t>HRUs</a:t>
            </a:r>
            <a:br>
              <a:rPr lang="de-DE" dirty="0"/>
            </a:br>
            <a:r>
              <a:rPr lang="de-DE" sz="1800" i="1" dirty="0"/>
              <a:t>Hydrological Response Units</a:t>
            </a:r>
          </a:p>
          <a:p>
            <a:pPr lvl="1"/>
            <a:r>
              <a:rPr lang="de-DE" dirty="0"/>
              <a:t>SWIM input file: </a:t>
            </a:r>
            <a:r>
              <a:rPr lang="de-DE" b="1" dirty="0"/>
              <a:t>*.str</a:t>
            </a:r>
            <a:endParaRPr lang="en-GB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Optional GIS layers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965059" y="4009638"/>
            <a:ext cx="2436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006E9E"/>
                </a:solidFill>
              </a:rPr>
              <a:t>Optional layers</a:t>
            </a:r>
            <a:endParaRPr lang="en-GB" sz="2800" b="1" dirty="0">
              <a:solidFill>
                <a:srgbClr val="006E9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48964" y="5274563"/>
            <a:ext cx="200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Hydrotopes (HRUs)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90790" y="1276793"/>
            <a:ext cx="234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Elevation, slope (DEM)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44175" y="2154934"/>
            <a:ext cx="241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Land use / cover (LULC)</a:t>
            </a:r>
            <a:endParaRPr lang="en-GB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15685" y="326471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Soils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94940" y="39547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/>
              <a:t>Other</a:t>
            </a:r>
            <a:endParaRPr lang="en-GB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40777" y="2480885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i="1" dirty="0"/>
              <a:t>Natural, managed</a:t>
            </a:r>
            <a:endParaRPr lang="en-GB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51" y="835172"/>
            <a:ext cx="4475492" cy="53442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22243" y="4257957"/>
            <a:ext cx="304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i="1" dirty="0"/>
              <a:t>Reservoirs, irrigation,</a:t>
            </a:r>
          </a:p>
          <a:p>
            <a:pPr algn="r"/>
            <a:r>
              <a:rPr lang="de-DE" i="1" dirty="0"/>
              <a:t>wetlands, glaciers, elevation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5073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B4A54-39C3-4DFE-9410-21B7B69A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7261901" cy="1144800"/>
          </a:xfrm>
        </p:spPr>
        <p:txBody>
          <a:bodyPr/>
          <a:lstStyle/>
          <a:p>
            <a:r>
              <a:rPr lang="de-D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de-D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de-D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1981-2020</a:t>
            </a:r>
            <a:endParaRPr lang="en-DE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6BAF3F-9E94-4D0E-996B-BD561CFAD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44" y="174600"/>
            <a:ext cx="3997074" cy="2248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E9B3F6-6EF5-43E1-8E69-96018CA5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2605" y="3727547"/>
            <a:ext cx="493686" cy="3679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946D7-F297-4E22-8E45-42837BA42C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75" y="1670347"/>
            <a:ext cx="3317450" cy="3397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845D6-3C41-4754-A1DB-3DDBB1C29E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3" y="1670347"/>
            <a:ext cx="3317450" cy="3397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4D910-EFAC-477A-9521-3A5EDA9D7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6692" y="3727546"/>
            <a:ext cx="493687" cy="367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E68F-7F1E-458E-B6F8-5A0D36EA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Data: </a:t>
            </a:r>
            <a:r>
              <a:rPr lang="de-DE" dirty="0" err="1"/>
              <a:t>Soils</a:t>
            </a:r>
            <a:r>
              <a:rPr lang="de-DE" dirty="0"/>
              <a:t>, </a:t>
            </a:r>
            <a:r>
              <a:rPr lang="de-DE" dirty="0" err="1"/>
              <a:t>land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and </a:t>
            </a:r>
            <a:r>
              <a:rPr lang="de-DE" dirty="0" err="1"/>
              <a:t>elevation</a:t>
            </a:r>
            <a:endParaRPr lang="en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B7874A-383C-46B2-A7A1-14F35A1EA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4" y="1870420"/>
            <a:ext cx="3431732" cy="355161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E45BD5-5DAF-4984-B428-AFFB3A7D36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01" y="1785018"/>
            <a:ext cx="3858214" cy="37533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8B74F-7C08-4362-81EA-362404ADB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00" y="1870420"/>
            <a:ext cx="3413813" cy="3533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DE0DB2-0031-4A90-B371-DB95923480D8}"/>
              </a:ext>
            </a:extLst>
          </p:cNvPr>
          <p:cNvSpPr/>
          <p:nvPr/>
        </p:nvSpPr>
        <p:spPr>
          <a:xfrm>
            <a:off x="8424616" y="1357521"/>
            <a:ext cx="3597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DEM ... NASA Shuttle Radar Topography Mission (SRTM)(2013)</a:t>
            </a:r>
            <a:endParaRPr lang="en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BEF860-45F9-4FB1-A4DE-821A95BB9145}"/>
              </a:ext>
            </a:extLst>
          </p:cNvPr>
          <p:cNvSpPr/>
          <p:nvPr/>
        </p:nvSpPr>
        <p:spPr>
          <a:xfrm>
            <a:off x="4450351" y="1357521"/>
            <a:ext cx="3597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Soils ... FAO Harmonized World Soil Database</a:t>
            </a:r>
            <a:endParaRPr lang="en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0447AC-3A0A-41CF-8339-592D71E11296}"/>
              </a:ext>
            </a:extLst>
          </p:cNvPr>
          <p:cNvSpPr/>
          <p:nvPr/>
        </p:nvSpPr>
        <p:spPr>
          <a:xfrm>
            <a:off x="189103" y="1357521"/>
            <a:ext cx="3597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Land use ... Copernicus Global Land Cover</a:t>
            </a:r>
            <a:endParaRPr lang="en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342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E68F-7F1E-458E-B6F8-5A0D36EA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Final </a:t>
            </a:r>
            <a:r>
              <a:rPr lang="de-DE" dirty="0" err="1"/>
              <a:t>basin</a:t>
            </a:r>
            <a:r>
              <a:rPr lang="de-DE" dirty="0"/>
              <a:t> </a:t>
            </a:r>
            <a:r>
              <a:rPr lang="de-DE" dirty="0" err="1"/>
              <a:t>considered</a:t>
            </a:r>
            <a:r>
              <a:rPr lang="de-DE" dirty="0"/>
              <a:t> in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set-up</a:t>
            </a:r>
            <a:endParaRPr lang="en-D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B56D8C-95FC-41EE-813E-AE8830B00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4324" y="1766093"/>
            <a:ext cx="4567238" cy="472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8E3F1E-5A44-42D1-9D12-9E2C76B708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After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experts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3FCE1-9600-41E8-A8FB-4A7B52F5B783}"/>
              </a:ext>
            </a:extLst>
          </p:cNvPr>
          <p:cNvSpPr txBox="1"/>
          <p:nvPr/>
        </p:nvSpPr>
        <p:spPr>
          <a:xfrm>
            <a:off x="470555" y="2507530"/>
            <a:ext cx="30833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 err="1"/>
              <a:t>Excluding</a:t>
            </a:r>
            <a:r>
              <a:rPr lang="de-DE" sz="2000" dirty="0"/>
              <a:t> </a:t>
            </a:r>
            <a:r>
              <a:rPr lang="de-DE" sz="2000" dirty="0" err="1"/>
              <a:t>catchment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Turkana</a:t>
            </a:r>
            <a:r>
              <a:rPr lang="de-DE" sz="2000" dirty="0"/>
              <a:t> </a:t>
            </a:r>
            <a:r>
              <a:rPr lang="de-DE" sz="2000" dirty="0" err="1"/>
              <a:t>lake</a:t>
            </a:r>
            <a:endParaRPr lang="de-D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Very dry </a:t>
            </a:r>
            <a:r>
              <a:rPr lang="de-DE" sz="2000" dirty="0" err="1"/>
              <a:t>area</a:t>
            </a:r>
            <a:r>
              <a:rPr lang="de-DE" sz="2000" dirty="0"/>
              <a:t> </a:t>
            </a:r>
            <a:r>
              <a:rPr lang="de-DE" sz="2000" dirty="0" err="1"/>
              <a:t>anyway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3527000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E68F-7F1E-458E-B6F8-5A0D36EA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Data: Climate</a:t>
            </a:r>
            <a:endParaRPr lang="en-DE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241BB8C-F540-4E78-866A-2D3F8C707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5" y="1463968"/>
            <a:ext cx="5291339" cy="502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979BF8C-9E9C-4EBA-9A3E-22612E34AA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err="1"/>
              <a:t>Comparision</a:t>
            </a:r>
            <a:r>
              <a:rPr lang="de-DE" dirty="0"/>
              <a:t> </a:t>
            </a:r>
            <a:r>
              <a:rPr lang="de-DE" dirty="0" err="1"/>
              <a:t>obeserved</a:t>
            </a:r>
            <a:r>
              <a:rPr lang="de-DE" dirty="0"/>
              <a:t> – </a:t>
            </a:r>
            <a:r>
              <a:rPr lang="de-DE" dirty="0" err="1"/>
              <a:t>reanalysis</a:t>
            </a:r>
            <a:r>
              <a:rPr lang="de-DE" dirty="0"/>
              <a:t> (W5E5)</a:t>
            </a:r>
            <a:endParaRPr lang="en-D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4872F9-76BE-43EE-8487-9F316F1CF71D}"/>
              </a:ext>
            </a:extLst>
          </p:cNvPr>
          <p:cNvSpPr/>
          <p:nvPr/>
        </p:nvSpPr>
        <p:spPr>
          <a:xfrm>
            <a:off x="6030016" y="1084523"/>
            <a:ext cx="6096000" cy="50895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analyzed data from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manual rainfall stations across Somalia and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weather stations of Ethiopia. </a:t>
            </a:r>
            <a:endParaRPr lang="en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Somalia manual rainfall stations data was taken from the following database:</a:t>
            </a:r>
            <a:endParaRPr lang="en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https://climseries.faoswalim.org/station/</a:t>
            </a:r>
            <a:endParaRPr lang="en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for Ethiopia was collected from various sources, as there is no open database (as in case with Somalia): </a:t>
            </a: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http://www.ethiomet.gov.et/stations/regional_information/3</a:t>
            </a:r>
            <a:endParaRPr lang="en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We used monthly rainfall data. Time series are not the same for all analyzed stations. For some stations it is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1997-2023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1999-2023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2000-2023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(such as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Belet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Weyne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station,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Bulo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Burti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station and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Jownar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station respectively, with the longest observational periods among analyzed stations). For all other stations time series are somewhat shorter, such as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2005-2023, 2006-2023, 2007-2023, 2009-2023, 2011-2023, 2014-2023, 2015-2023.</a:t>
            </a:r>
            <a:endParaRPr lang="en-DE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A1F94A-9CCE-4D96-AF55-99775DEC18C7}"/>
              </a:ext>
            </a:extLst>
          </p:cNvPr>
          <p:cNvSpPr/>
          <p:nvPr/>
        </p:nvSpPr>
        <p:spPr>
          <a:xfrm>
            <a:off x="2864272" y="2083634"/>
            <a:ext cx="5684363" cy="1894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Overestimation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precipitation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re</a:t>
            </a:r>
            <a:r>
              <a:rPr lang="de-DE" sz="2400" dirty="0"/>
              <a:t>-analysis </a:t>
            </a:r>
            <a:r>
              <a:rPr lang="de-DE" sz="2400" dirty="0" err="1"/>
              <a:t>dataset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32040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993E-1560-4D7B-BBC8-55642A688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>Data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calibration</a:t>
            </a:r>
            <a:endParaRPr lang="en-DE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61C202-F01E-4D6F-A4ED-D181C53AC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2388" y="228600"/>
            <a:ext cx="511730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91E6E-895A-43AF-916A-0F8A6D346D9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82AA64-F917-44A7-A5E1-C07551936977}"/>
              </a:ext>
            </a:extLst>
          </p:cNvPr>
          <p:cNvSpPr/>
          <p:nvPr/>
        </p:nvSpPr>
        <p:spPr>
          <a:xfrm>
            <a:off x="8352148" y="3272688"/>
            <a:ext cx="509048" cy="5279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1453E7-4441-446D-A7DB-F0F277B61C24}"/>
              </a:ext>
            </a:extLst>
          </p:cNvPr>
          <p:cNvSpPr/>
          <p:nvPr/>
        </p:nvSpPr>
        <p:spPr>
          <a:xfrm>
            <a:off x="8231170" y="4011121"/>
            <a:ext cx="509048" cy="5279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5D947C-7749-43D5-A707-29B3515CF31F}"/>
              </a:ext>
            </a:extLst>
          </p:cNvPr>
          <p:cNvSpPr/>
          <p:nvPr/>
        </p:nvSpPr>
        <p:spPr>
          <a:xfrm>
            <a:off x="9740576" y="3253834"/>
            <a:ext cx="509048" cy="5279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0457E0-A6BC-4106-ADDB-E6DD6CECDEC4}"/>
              </a:ext>
            </a:extLst>
          </p:cNvPr>
          <p:cNvSpPr/>
          <p:nvPr/>
        </p:nvSpPr>
        <p:spPr>
          <a:xfrm>
            <a:off x="9593345" y="2875976"/>
            <a:ext cx="509048" cy="5279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2532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FF0-0647-4996-9B50-2BFDE16C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Calibration</a:t>
            </a:r>
            <a:r>
              <a:rPr lang="de-DE" dirty="0"/>
              <a:t> and </a:t>
            </a:r>
            <a:r>
              <a:rPr lang="de-DE" dirty="0" err="1"/>
              <a:t>validation</a:t>
            </a:r>
            <a:r>
              <a:rPr lang="de-DE" dirty="0"/>
              <a:t>: </a:t>
            </a:r>
            <a:r>
              <a:rPr lang="de-DE" dirty="0" err="1"/>
              <a:t>maps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hydrological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sz="2800" dirty="0"/>
              <a:t>(</a:t>
            </a:r>
            <a:r>
              <a:rPr lang="de-DE" sz="2800" dirty="0" err="1"/>
              <a:t>average</a:t>
            </a:r>
            <a:r>
              <a:rPr lang="de-DE" sz="2800" dirty="0"/>
              <a:t> 1971-2000)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8B4C5-B790-4FCF-B088-FD0218B50C96}"/>
              </a:ext>
            </a:extLst>
          </p:cNvPr>
          <p:cNvSpPr txBox="1"/>
          <p:nvPr/>
        </p:nvSpPr>
        <p:spPr>
          <a:xfrm>
            <a:off x="11169944" y="827743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ETa</a:t>
            </a:r>
            <a:endParaRPr lang="en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EFCFD-C50B-445B-A4D1-D52E6DA95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58" y="1527142"/>
            <a:ext cx="4209906" cy="5023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4B9BB6-8832-4D9C-8A87-00C7C0B5A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06" y="1527142"/>
            <a:ext cx="4209906" cy="505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A5DDEF-044B-4BD2-B9F1-E80A66BA8F0C}"/>
              </a:ext>
            </a:extLst>
          </p:cNvPr>
          <p:cNvSpPr txBox="1"/>
          <p:nvPr/>
        </p:nvSpPr>
        <p:spPr>
          <a:xfrm>
            <a:off x="2460680" y="1643437"/>
            <a:ext cx="3014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Groundwater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recharge</a:t>
            </a:r>
            <a:endParaRPr lang="en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3B125A-E7AD-4102-8C40-E8D3AAEBF0AB}"/>
              </a:ext>
            </a:extLst>
          </p:cNvPr>
          <p:cNvSpPr txBox="1"/>
          <p:nvPr/>
        </p:nvSpPr>
        <p:spPr>
          <a:xfrm>
            <a:off x="7392472" y="1643437"/>
            <a:ext cx="254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Evapotranspiration</a:t>
            </a:r>
            <a:endParaRPr lang="en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18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FF0-0647-4996-9B50-2BFDE16C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Monthly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ISIMIP CMIP6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2B1DC-B2E1-4C0B-9774-FC41BBB5D3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General </a:t>
            </a:r>
            <a:r>
              <a:rPr lang="de-DE" dirty="0" err="1"/>
              <a:t>increase</a:t>
            </a:r>
            <a:r>
              <a:rPr lang="de-DE" dirty="0"/>
              <a:t>,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outliers</a:t>
            </a:r>
            <a:endParaRPr lang="en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9168EF-7262-4746-889B-7E7A46A880E7}"/>
              </a:ext>
            </a:extLst>
          </p:cNvPr>
          <p:cNvGrpSpPr/>
          <p:nvPr/>
        </p:nvGrpSpPr>
        <p:grpSpPr>
          <a:xfrm>
            <a:off x="1458090" y="1877487"/>
            <a:ext cx="8208766" cy="3656443"/>
            <a:chOff x="317444" y="1748475"/>
            <a:chExt cx="8208766" cy="36564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3891A1-675B-4C21-A3B5-E10CD7C38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444" y="1748475"/>
              <a:ext cx="8208766" cy="3656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4C11E0-DB9C-4E20-9F89-6852B6D51970}"/>
                </a:ext>
              </a:extLst>
            </p:cNvPr>
            <p:cNvSpPr txBox="1"/>
            <p:nvPr/>
          </p:nvSpPr>
          <p:spPr>
            <a:xfrm>
              <a:off x="2931734" y="1889271"/>
              <a:ext cx="2646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Change </a:t>
              </a:r>
              <a:r>
                <a:rPr lang="de-DE" dirty="0" err="1"/>
                <a:t>until</a:t>
              </a:r>
              <a:r>
                <a:rPr lang="de-DE" dirty="0"/>
                <a:t> 2031-2060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393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63CEFB-CBD3-422D-9ECF-13E0FC87FB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0" y="1377372"/>
            <a:ext cx="9831646" cy="490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B4FF0-0647-4996-9B50-2BFDE16C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/>
              <a:t>Calibration</a:t>
            </a:r>
            <a:r>
              <a:rPr lang="de-DE" sz="3600" dirty="0"/>
              <a:t> and </a:t>
            </a:r>
            <a:r>
              <a:rPr lang="de-DE" sz="3600" dirty="0" err="1"/>
              <a:t>validation</a:t>
            </a:r>
            <a:r>
              <a:rPr lang="de-DE" sz="3600" dirty="0"/>
              <a:t> </a:t>
            </a:r>
            <a:r>
              <a:rPr lang="de-DE" sz="3600" dirty="0" err="1"/>
              <a:t>results</a:t>
            </a:r>
            <a:r>
              <a:rPr lang="de-DE" sz="3600" dirty="0"/>
              <a:t> Shabelle1 </a:t>
            </a:r>
            <a:br>
              <a:rPr lang="de-DE" sz="3600" dirty="0"/>
            </a:br>
            <a:r>
              <a:rPr lang="de-DE" sz="3600" dirty="0"/>
              <a:t>Belad </a:t>
            </a:r>
            <a:r>
              <a:rPr lang="de-DE" sz="3600" dirty="0" err="1"/>
              <a:t>Weyne</a:t>
            </a:r>
            <a:endParaRPr lang="en-DE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942634-A531-42F1-B31A-C4F1E3FC6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6" y="1697884"/>
            <a:ext cx="9831647" cy="490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34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FF0-0647-4996-9B50-2BFDE16C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/>
              <a:t>Calibration</a:t>
            </a:r>
            <a:r>
              <a:rPr lang="de-DE" sz="3600" dirty="0"/>
              <a:t> and </a:t>
            </a:r>
            <a:r>
              <a:rPr lang="de-DE" sz="3600" dirty="0" err="1"/>
              <a:t>validation</a:t>
            </a:r>
            <a:r>
              <a:rPr lang="de-DE" sz="3600" dirty="0"/>
              <a:t> </a:t>
            </a:r>
            <a:r>
              <a:rPr lang="de-DE" sz="3600" dirty="0" err="1"/>
              <a:t>results</a:t>
            </a:r>
            <a:r>
              <a:rPr lang="de-DE" sz="3600" dirty="0"/>
              <a:t> Juba1 </a:t>
            </a:r>
            <a:br>
              <a:rPr lang="de-DE" sz="3600" dirty="0"/>
            </a:br>
            <a:r>
              <a:rPr lang="de-DE" sz="3600" dirty="0" err="1"/>
              <a:t>Luuq</a:t>
            </a:r>
            <a:endParaRPr lang="en-DE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1A8C0D-98FC-4575-BB49-92BF7BAD4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0" y="1377373"/>
            <a:ext cx="9831648" cy="490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71284B-3CE0-4126-A5E9-E1C80D92F8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10" y="1726165"/>
            <a:ext cx="9831646" cy="490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9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4891-3B56-4924-A688-4DD33CA54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Models and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study</a:t>
            </a:r>
            <a:endParaRPr lang="en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75074-E7CD-4C94-A984-5180BA68804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13F7188-3D9A-42F8-81B3-C70A873F9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656" y="1625317"/>
            <a:ext cx="6112498" cy="44339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scenarios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end, medium and high end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warming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global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outputs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latest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(CMIP6)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statistically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downscaled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adjusted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ISIMIP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lang="de-DE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eco-hydrological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de-DE" sz="24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translate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scenario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de-DE" sz="2400" b="0" dirty="0">
                <a:latin typeface="Calibri" panose="020F0502020204030204" pitchFamily="34" charset="0"/>
                <a:cs typeface="Calibri" panose="020F0502020204030204" pitchFamily="34" charset="0"/>
              </a:rPr>
              <a:t> and extremes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DE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B7C5FA5-0393-46E6-843D-34549CC14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7" t="9604" r="12163" b="10301"/>
          <a:stretch/>
        </p:blipFill>
        <p:spPr>
          <a:xfrm>
            <a:off x="1287543" y="1536567"/>
            <a:ext cx="3498164" cy="47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0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5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Eco-hydrological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935" y="1758147"/>
            <a:ext cx="4663560" cy="3858776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Weather / climate</a:t>
            </a:r>
            <a:r>
              <a:rPr lang="de-DE" sz="1600" b="0" dirty="0">
                <a:latin typeface="Calibri" panose="020F0502020204030204" pitchFamily="34" charset="0"/>
                <a:cs typeface="Calibri" panose="020F0502020204030204" pitchFamily="34" charset="0"/>
              </a:rPr>
              <a:t> (input)</a:t>
            </a:r>
            <a:endParaRPr lang="de-DE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Precipitation (rain &amp; snow)</a:t>
            </a:r>
          </a:p>
          <a:p>
            <a:pPr lvl="1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Temperature, solar radiation, rel. humidity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Hydrology</a:t>
            </a:r>
          </a:p>
          <a:p>
            <a:pPr lvl="1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Infiltration</a:t>
            </a:r>
          </a:p>
          <a:p>
            <a:pPr lvl="1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Runoff: surface, sub-surface, groundwater</a:t>
            </a:r>
          </a:p>
          <a:p>
            <a:pPr lvl="1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River discharge</a:t>
            </a:r>
          </a:p>
          <a:p>
            <a:pPr lvl="1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Evapotranspiration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</a:p>
          <a:p>
            <a:pPr lvl="1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Natural: forests, grasslands, savannah...</a:t>
            </a:r>
          </a:p>
          <a:p>
            <a:pPr lvl="1"/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Managed crops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800" b="1" dirty="0">
                <a:latin typeface="Calibri" panose="020F0502020204030204" pitchFamily="34" charset="0"/>
                <a:cs typeface="Calibri" panose="020F0502020204030204" pitchFamily="34" charset="0"/>
              </a:rPr>
              <a:t>Glaciers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Natural processes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09" y="1"/>
            <a:ext cx="6375990" cy="6375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22BED30-E914-4CB2-8996-478DD0086405}"/>
              </a:ext>
            </a:extLst>
          </p:cNvPr>
          <p:cNvGrpSpPr/>
          <p:nvPr/>
        </p:nvGrpSpPr>
        <p:grpSpPr>
          <a:xfrm>
            <a:off x="838200" y="1461971"/>
            <a:ext cx="4865658" cy="4607849"/>
            <a:chOff x="730368" y="1447196"/>
            <a:chExt cx="4865658" cy="46078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76968F-73E1-4FFE-9A8C-C1E6E74DC7AA}"/>
                </a:ext>
              </a:extLst>
            </p:cNvPr>
            <p:cNvGrpSpPr/>
            <p:nvPr/>
          </p:nvGrpSpPr>
          <p:grpSpPr>
            <a:xfrm>
              <a:off x="730368" y="1447196"/>
              <a:ext cx="4865658" cy="4607849"/>
              <a:chOff x="636103" y="1522608"/>
              <a:chExt cx="4865658" cy="4607849"/>
            </a:xfrm>
          </p:grpSpPr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55494403-5673-4BD1-8342-26914F6661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1" r="48929" b="53392"/>
              <a:stretch/>
            </p:blipFill>
            <p:spPr>
              <a:xfrm>
                <a:off x="636103" y="1522608"/>
                <a:ext cx="4865658" cy="2288178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2E358E0B-6F8B-4CD6-859B-D092384CF5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10" b="53392"/>
              <a:stretch/>
            </p:blipFill>
            <p:spPr>
              <a:xfrm>
                <a:off x="636103" y="3842279"/>
                <a:ext cx="4865657" cy="2288178"/>
              </a:xfrm>
              <a:prstGeom prst="rect">
                <a:avLst/>
              </a:prstGeom>
              <a:noFill/>
              <a:ln w="0"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B111CB-24D5-47E0-A1B0-D5CDF2D4E219}"/>
                </a:ext>
              </a:extLst>
            </p:cNvPr>
            <p:cNvSpPr txBox="1"/>
            <p:nvPr/>
          </p:nvSpPr>
          <p:spPr>
            <a:xfrm>
              <a:off x="3780148" y="1508624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Juba</a:t>
              </a:r>
              <a:r>
                <a:rPr lang="de-DE" dirty="0"/>
                <a:t> at </a:t>
              </a:r>
              <a:r>
                <a:rPr lang="de-DE" dirty="0" err="1"/>
                <a:t>Luuq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0718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C278-78BF-4E83-952F-643641CB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/>
              <a:t>Results</a:t>
            </a:r>
            <a:r>
              <a:rPr lang="de-DE" sz="3600" dirty="0"/>
              <a:t>: Trends in </a:t>
            </a:r>
            <a:r>
              <a:rPr lang="de-DE" sz="3600" dirty="0" err="1"/>
              <a:t>temperature</a:t>
            </a:r>
            <a:endParaRPr lang="en-DE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29A6E-5F29-4557-A4C5-B1EEF29CF8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1971-2000 and 2071-2100, SSP5-8.5</a:t>
            </a:r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05B70-CDFC-4EE8-ACC7-5BB04A08C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6" y="1707548"/>
            <a:ext cx="2276062" cy="1522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DFD67-457F-44AE-BD27-B2AF001F0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43" y="1703344"/>
            <a:ext cx="2282348" cy="1526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FB716-9C6A-433B-896F-2C17CF604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76" y="1711755"/>
            <a:ext cx="2276062" cy="1522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8AFF20-F496-400B-8F80-555913043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0" y="3326647"/>
            <a:ext cx="2282348" cy="1526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6EBAC6-3A0E-48AF-9C25-54D9A2F1B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29" y="3330851"/>
            <a:ext cx="2269776" cy="15180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C73A36-2D64-4DA7-897D-028C6F6DB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76" y="3330851"/>
            <a:ext cx="2269776" cy="15180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4FFD6E-3257-4E9D-B0B8-0651FE506E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0" y="4956586"/>
            <a:ext cx="2288633" cy="15306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FAE8CA-C2A5-48C1-AF41-ABAD9B4CE3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43" y="4943386"/>
            <a:ext cx="2282348" cy="1526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F51FE7-3984-4C8D-B0D4-ACA7DC2A38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44" y="4934979"/>
            <a:ext cx="2282347" cy="15264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5F992F-9916-4B96-81EC-6BEE40CB00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6817" y="1711755"/>
            <a:ext cx="2282347" cy="15264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651AE5-4F29-44BF-9855-679704DCDE99}"/>
              </a:ext>
            </a:extLst>
          </p:cNvPr>
          <p:cNvSpPr txBox="1"/>
          <p:nvPr/>
        </p:nvSpPr>
        <p:spPr>
          <a:xfrm>
            <a:off x="7843223" y="3429000"/>
            <a:ext cx="37432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maps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SSP5-8.5</a:t>
            </a:r>
          </a:p>
          <a:p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Temperatue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3.3°C - 5.4°C</a:t>
            </a:r>
          </a:p>
          <a:p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end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century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in high end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</a:t>
            </a:r>
            <a:endParaRPr lang="en-DE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C5ABF2-5369-42AC-9817-2A64FDE512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" y="1836399"/>
            <a:ext cx="573025" cy="4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9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C278-78BF-4E83-952F-643641CB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/>
              <a:t>Results</a:t>
            </a:r>
            <a:r>
              <a:rPr lang="de-DE" sz="3600" dirty="0"/>
              <a:t>: Trends in </a:t>
            </a:r>
            <a:r>
              <a:rPr lang="de-DE" sz="3600" dirty="0" err="1"/>
              <a:t>precipitation</a:t>
            </a:r>
            <a:endParaRPr lang="en-DE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29A6E-5F29-4557-A4C5-B1EEF29CF8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1971-2000 and 2071-2100, SSP5-8.5</a:t>
            </a:r>
            <a:endParaRPr lang="en-DE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175E8E6-3839-47F4-A266-6B31B4618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6" y="1711755"/>
            <a:ext cx="2282347" cy="152644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62E6B96-EF84-4273-A033-6B437AF45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77" y="1711755"/>
            <a:ext cx="2282347" cy="152644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92BBEC5-0CF8-4181-9C18-DB8A24B9F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58" y="1711755"/>
            <a:ext cx="2282347" cy="152644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0E0DAB7-54C0-4AEC-8DAA-08A41D8ED2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6" y="3330851"/>
            <a:ext cx="2282347" cy="152644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1B7EA7D-6284-466B-9777-2F278D906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77" y="3330851"/>
            <a:ext cx="2282347" cy="15264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8DE1D0A-2FB2-48F4-A8B0-7322AA4194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58" y="3330851"/>
            <a:ext cx="2282347" cy="152644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2A898EC-F324-47E4-9F14-9A40621F9A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77" y="4970636"/>
            <a:ext cx="2276062" cy="1522238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E57F62BC-9F2A-44F0-949E-24A6F1EA03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73" y="4970636"/>
            <a:ext cx="2276062" cy="1522238"/>
          </a:xfrm>
          <a:prstGeom prst="rect">
            <a:avLst/>
          </a:prstGeom>
        </p:spPr>
      </p:pic>
      <p:pic>
        <p:nvPicPr>
          <p:cNvPr id="1026" name="Picture 1025">
            <a:extLst>
              <a:ext uri="{FF2B5EF4-FFF2-40B4-BE49-F238E27FC236}">
                <a16:creationId xmlns:a16="http://schemas.microsoft.com/office/drawing/2014/main" id="{CBC65368-0935-4DEE-9131-F547067E23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6" y="4970636"/>
            <a:ext cx="2276062" cy="1522238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0978B68C-A207-4979-B628-BEA3C298F7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90" y="1711755"/>
            <a:ext cx="2282348" cy="152644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CB4A1EF-5723-43F4-8C68-7DDF4557E6F4}"/>
              </a:ext>
            </a:extLst>
          </p:cNvPr>
          <p:cNvSpPr txBox="1"/>
          <p:nvPr/>
        </p:nvSpPr>
        <p:spPr>
          <a:xfrm>
            <a:off x="7843223" y="3429000"/>
            <a:ext cx="3743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maps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show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SSP5-8.5</a:t>
            </a:r>
          </a:p>
          <a:p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in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-50 mm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+350 mm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</a:t>
            </a:r>
            <a:endParaRPr lang="en-DE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0095684D-8A0C-48E5-8ABA-B59859F2D3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" y="1878332"/>
            <a:ext cx="573025" cy="4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4FF0-0647-4996-9B50-2BFDE16C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Climate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Juba</a:t>
            </a: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Luuq</a:t>
            </a:r>
            <a:endParaRPr lang="en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2B1DC-B2E1-4C0B-9774-FC41BBB5D3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10 </a:t>
            </a:r>
            <a:r>
              <a:rPr lang="de-DE" dirty="0" err="1"/>
              <a:t>hydrological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per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 (SSP) </a:t>
            </a:r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FA8BD-5966-45F8-9050-1914EFC86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" y="1678147"/>
            <a:ext cx="8964168" cy="39960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40A8AF-37FF-41FA-9A82-4A74FE8624C6}"/>
              </a:ext>
            </a:extLst>
          </p:cNvPr>
          <p:cNvSpPr/>
          <p:nvPr/>
        </p:nvSpPr>
        <p:spPr>
          <a:xfrm>
            <a:off x="4634806" y="1870417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Juba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Luuq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DE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BEED18-10BF-48E5-B868-18774F83C282}"/>
              </a:ext>
            </a:extLst>
          </p:cNvPr>
          <p:cNvSpPr/>
          <p:nvPr/>
        </p:nvSpPr>
        <p:spPr>
          <a:xfrm>
            <a:off x="2057074" y="5568662"/>
            <a:ext cx="6917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Annual </a:t>
            </a:r>
            <a:r>
              <a:rPr lang="de-DE" dirty="0" err="1">
                <a:solidFill>
                  <a:srgbClr val="FF0000"/>
                </a:solidFill>
              </a:rPr>
              <a:t>discharge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anomaly</a:t>
            </a:r>
            <a:r>
              <a:rPr lang="de-DE" dirty="0">
                <a:solidFill>
                  <a:srgbClr val="FF0000"/>
                </a:solidFill>
              </a:rPr>
              <a:t>. </a:t>
            </a:r>
            <a:r>
              <a:rPr lang="de-DE" dirty="0"/>
              <a:t>Mean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all </a:t>
            </a:r>
            <a:r>
              <a:rPr lang="de-DE" dirty="0" err="1"/>
              <a:t>scenarios</a:t>
            </a:r>
            <a:r>
              <a:rPr lang="de-DE" dirty="0"/>
              <a:t> and </a:t>
            </a:r>
            <a:r>
              <a:rPr lang="de-DE" dirty="0" err="1"/>
              <a:t>runs</a:t>
            </a:r>
            <a:r>
              <a:rPr lang="de-DE" dirty="0"/>
              <a:t> 41%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 and 72% </a:t>
            </a:r>
            <a:r>
              <a:rPr lang="de-DE" dirty="0" err="1"/>
              <a:t>until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.  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0532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7C8FB6-4CB9-4C54-AAEA-D79D9C365A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99" y="1678147"/>
            <a:ext cx="9062301" cy="39822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B4FF0-0647-4996-9B50-2BFDE16C8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794477" cy="785894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Climate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Shabelle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at Belad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Weyne</a:t>
            </a:r>
            <a:endParaRPr lang="en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2B1DC-B2E1-4C0B-9774-FC41BBB5D3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10 </a:t>
            </a:r>
            <a:r>
              <a:rPr lang="de-DE" dirty="0" err="1"/>
              <a:t>hydrological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per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 (SSP) </a:t>
            </a:r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40A8AF-37FF-41FA-9A82-4A74FE8624C6}"/>
              </a:ext>
            </a:extLst>
          </p:cNvPr>
          <p:cNvSpPr/>
          <p:nvPr/>
        </p:nvSpPr>
        <p:spPr>
          <a:xfrm>
            <a:off x="4102669" y="1870417"/>
            <a:ext cx="3022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Shabelle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000" dirty="0" err="1"/>
              <a:t>Belad</a:t>
            </a:r>
            <a:r>
              <a:rPr lang="en-GB" sz="2000" dirty="0"/>
              <a:t> </a:t>
            </a:r>
            <a:r>
              <a:rPr lang="en-GB" sz="2000" dirty="0" err="1"/>
              <a:t>Weyne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D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33ADBE-E265-4C3D-B252-ABE975A74413}"/>
              </a:ext>
            </a:extLst>
          </p:cNvPr>
          <p:cNvSpPr/>
          <p:nvPr/>
        </p:nvSpPr>
        <p:spPr>
          <a:xfrm>
            <a:off x="2057074" y="5568662"/>
            <a:ext cx="6917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Annual </a:t>
            </a:r>
            <a:r>
              <a:rPr lang="de-DE" dirty="0" err="1">
                <a:solidFill>
                  <a:srgbClr val="FF0000"/>
                </a:solidFill>
              </a:rPr>
              <a:t>discharge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anomaly</a:t>
            </a:r>
            <a:r>
              <a:rPr lang="de-DE" dirty="0">
                <a:solidFill>
                  <a:srgbClr val="FF0000"/>
                </a:solidFill>
              </a:rPr>
              <a:t>. </a:t>
            </a:r>
            <a:r>
              <a:rPr lang="de-DE" dirty="0"/>
              <a:t>Mean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all </a:t>
            </a:r>
            <a:r>
              <a:rPr lang="de-DE" dirty="0" err="1"/>
              <a:t>scenarios</a:t>
            </a:r>
            <a:r>
              <a:rPr lang="de-DE" dirty="0"/>
              <a:t> and </a:t>
            </a:r>
            <a:r>
              <a:rPr lang="de-DE" dirty="0" err="1"/>
              <a:t>runs</a:t>
            </a:r>
            <a:r>
              <a:rPr lang="de-DE" dirty="0"/>
              <a:t> 17%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 and 32% </a:t>
            </a:r>
            <a:r>
              <a:rPr lang="de-DE" dirty="0" err="1"/>
              <a:t>until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.  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08595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3718</TotalTime>
  <Words>1447</Words>
  <Application>Microsoft Office PowerPoint</Application>
  <PresentationFormat>Widescreen</PresentationFormat>
  <Paragraphs>238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DejaVu Sans</vt:lpstr>
      <vt:lpstr>Symbol</vt:lpstr>
      <vt:lpstr>Times New Roman</vt:lpstr>
      <vt:lpstr>Wingdings</vt:lpstr>
      <vt:lpstr>Office Theme</vt:lpstr>
      <vt:lpstr>Office Theme</vt:lpstr>
      <vt:lpstr>Office</vt:lpstr>
      <vt:lpstr>Climate change impacts on water resources and extremes in the Juba basin, Somalia</vt:lpstr>
      <vt:lpstr>The situation at the Horn of Africa</vt:lpstr>
      <vt:lpstr>Observed climate change  1981-2020</vt:lpstr>
      <vt:lpstr>Models and data applied in the study</vt:lpstr>
      <vt:lpstr>Eco-hydrological model</vt:lpstr>
      <vt:lpstr>Results: Trends in temperature</vt:lpstr>
      <vt:lpstr>Results: Trends in precipitation</vt:lpstr>
      <vt:lpstr>Climate change impacts Juba at Luuq</vt:lpstr>
      <vt:lpstr>Climate change impacts Shabelle at Belad Weyne</vt:lpstr>
      <vt:lpstr>Seasonal change in discharge</vt:lpstr>
      <vt:lpstr>More droughts? Possibly</vt:lpstr>
      <vt:lpstr>More floods? Very likely</vt:lpstr>
      <vt:lpstr>Conclusions </vt:lpstr>
      <vt:lpstr>PowerPoint Presentation</vt:lpstr>
      <vt:lpstr>Trend in precipitation against trend in temperature  comparing 1971-2000 against 2071-2100</vt:lpstr>
      <vt:lpstr>The GCM ensemble</vt:lpstr>
      <vt:lpstr>Comparison observed and modelled trends 1971-2020</vt:lpstr>
      <vt:lpstr>Comparison of historical Trends 1979-2021: simulated und observed extracted via Climate Explorer</vt:lpstr>
      <vt:lpstr>Seasonal change in discharge</vt:lpstr>
      <vt:lpstr>More droughts? Possibly</vt:lpstr>
      <vt:lpstr>Introduction Model structure</vt:lpstr>
      <vt:lpstr>Map of focus regions and model domains</vt:lpstr>
      <vt:lpstr>Modelling approach</vt:lpstr>
      <vt:lpstr>Eco-hydrological model</vt:lpstr>
      <vt:lpstr>Hydrological processes</vt:lpstr>
      <vt:lpstr>Plant processes</vt:lpstr>
      <vt:lpstr>Spatial data</vt:lpstr>
      <vt:lpstr>Spatial data</vt:lpstr>
      <vt:lpstr>Spatial data</vt:lpstr>
      <vt:lpstr>Data: Soils, land use and elevation</vt:lpstr>
      <vt:lpstr>Final basin considered in model set-up</vt:lpstr>
      <vt:lpstr>Data: Climate</vt:lpstr>
      <vt:lpstr>Data for calibration</vt:lpstr>
      <vt:lpstr>Calibration and validation: maps of hydrological components (average 1971-2000)</vt:lpstr>
      <vt:lpstr>Monthly impacts ISIMIP CMIP6 climate </vt:lpstr>
      <vt:lpstr>Calibration and validation results Shabelle1  Belad Weyne</vt:lpstr>
      <vt:lpstr>Calibration and validation results Juba1  Luuq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Nadin Gaasch</dc:creator>
  <dc:description/>
  <cp:lastModifiedBy>Fred Hattermann</cp:lastModifiedBy>
  <cp:revision>254</cp:revision>
  <dcterms:created xsi:type="dcterms:W3CDTF">2019-03-12T06:12:34Z</dcterms:created>
  <dcterms:modified xsi:type="dcterms:W3CDTF">2023-12-07T13:12:07Z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Widescreen</vt:lpwstr>
  </property>
  <property fmtid="{D5CDD505-2E9C-101B-9397-08002B2CF9AE}" pid="4" name="Slides">
    <vt:i4>13</vt:i4>
  </property>
</Properties>
</file>