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93" r:id="rId2"/>
    <p:sldId id="690" r:id="rId3"/>
    <p:sldId id="691" r:id="rId4"/>
    <p:sldId id="303" r:id="rId5"/>
    <p:sldId id="687" r:id="rId6"/>
    <p:sldId id="689" r:id="rId7"/>
    <p:sldId id="299" r:id="rId8"/>
    <p:sldId id="302" r:id="rId9"/>
    <p:sldId id="340" r:id="rId10"/>
    <p:sldId id="309" r:id="rId11"/>
    <p:sldId id="688" r:id="rId12"/>
    <p:sldId id="685" r:id="rId13"/>
    <p:sldId id="686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03A"/>
    <a:srgbClr val="009FDA"/>
    <a:srgbClr val="B3773B"/>
    <a:srgbClr val="A85400"/>
    <a:srgbClr val="006E9E"/>
    <a:srgbClr val="8E9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9" autoAdjust="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2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36AA8-0E49-9F44-B3BA-C9F588613544}" type="doc">
      <dgm:prSet loTypeId="urn:microsoft.com/office/officeart/2005/8/layout/StepDownProcess" loCatId="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40BD0E3D-9EB6-0E4E-8158-45E692F79A34}">
      <dgm:prSet phldrT="[Text]"/>
      <dgm:spPr/>
      <dgm:t>
        <a:bodyPr/>
        <a:lstStyle/>
        <a:p>
          <a:r>
            <a:rPr lang="en-US" dirty="0"/>
            <a:t>IMAGE</a:t>
          </a:r>
        </a:p>
      </dgm:t>
    </dgm:pt>
    <dgm:pt modelId="{20430A75-A289-6E43-8FAD-D237768DFB05}" type="parTrans" cxnId="{E8DC7698-CBD3-2640-9A98-D4DB77C7E05D}">
      <dgm:prSet/>
      <dgm:spPr/>
      <dgm:t>
        <a:bodyPr/>
        <a:lstStyle/>
        <a:p>
          <a:endParaRPr lang="en-US"/>
        </a:p>
      </dgm:t>
    </dgm:pt>
    <dgm:pt modelId="{8CA02354-74B0-2D42-BFC7-A17F634F56BB}" type="sibTrans" cxnId="{E8DC7698-CBD3-2640-9A98-D4DB77C7E05D}">
      <dgm:prSet/>
      <dgm:spPr/>
      <dgm:t>
        <a:bodyPr/>
        <a:lstStyle/>
        <a:p>
          <a:endParaRPr lang="en-US"/>
        </a:p>
      </dgm:t>
    </dgm:pt>
    <dgm:pt modelId="{EA738B0A-828E-4145-BA4D-B80D8A0D0A56}">
      <dgm:prSet phldrT="[Text]" custT="1"/>
      <dgm:spPr/>
      <dgm:t>
        <a:bodyPr/>
        <a:lstStyle/>
        <a:p>
          <a:r>
            <a:rPr lang="en-US" sz="1800" dirty="0">
              <a:solidFill>
                <a:schemeClr val="bg2">
                  <a:lumMod val="25000"/>
                </a:schemeClr>
              </a:solidFill>
            </a:rPr>
            <a:t>Multisite, multivariate stochastic weather generator</a:t>
          </a:r>
        </a:p>
      </dgm:t>
    </dgm:pt>
    <dgm:pt modelId="{239A33E3-0C0E-294C-B13E-54592C01402C}" type="parTrans" cxnId="{81131729-AFB7-6741-A168-D8D856F48BAD}">
      <dgm:prSet/>
      <dgm:spPr/>
      <dgm:t>
        <a:bodyPr/>
        <a:lstStyle/>
        <a:p>
          <a:endParaRPr lang="en-US"/>
        </a:p>
      </dgm:t>
    </dgm:pt>
    <dgm:pt modelId="{20A89E7A-FBF6-5144-8280-7A743E4FC3F1}" type="sibTrans" cxnId="{81131729-AFB7-6741-A168-D8D856F48BAD}">
      <dgm:prSet/>
      <dgm:spPr/>
      <dgm:t>
        <a:bodyPr/>
        <a:lstStyle/>
        <a:p>
          <a:endParaRPr lang="en-US"/>
        </a:p>
      </dgm:t>
    </dgm:pt>
    <dgm:pt modelId="{08478C47-E87F-E648-B522-C2C2C33530CD}">
      <dgm:prSet phldrT="[Text]"/>
      <dgm:spPr/>
      <dgm:t>
        <a:bodyPr/>
        <a:lstStyle/>
        <a:p>
          <a:r>
            <a:rPr lang="en-US" dirty="0" err="1"/>
            <a:t>CaMa</a:t>
          </a:r>
          <a:r>
            <a:rPr lang="en-US" dirty="0"/>
            <a:t> Flood</a:t>
          </a:r>
        </a:p>
      </dgm:t>
    </dgm:pt>
    <dgm:pt modelId="{D6C09215-0A17-3F4E-9172-FA5354E1F8C5}" type="parTrans" cxnId="{74B49DDF-F95B-5A42-8D05-12332EA53748}">
      <dgm:prSet/>
      <dgm:spPr/>
      <dgm:t>
        <a:bodyPr/>
        <a:lstStyle/>
        <a:p>
          <a:endParaRPr lang="en-US"/>
        </a:p>
      </dgm:t>
    </dgm:pt>
    <dgm:pt modelId="{C3CDD62B-C3A5-9243-A262-89953B39FD11}" type="sibTrans" cxnId="{74B49DDF-F95B-5A42-8D05-12332EA53748}">
      <dgm:prSet/>
      <dgm:spPr/>
      <dgm:t>
        <a:bodyPr/>
        <a:lstStyle/>
        <a:p>
          <a:endParaRPr lang="en-US"/>
        </a:p>
      </dgm:t>
    </dgm:pt>
    <dgm:pt modelId="{E8404624-7569-224B-A3C2-35FFE6AF5890}">
      <dgm:prSet phldrT="[Text]" custT="1"/>
      <dgm:spPr/>
      <dgm:t>
        <a:bodyPr/>
        <a:lstStyle/>
        <a:p>
          <a:r>
            <a:rPr lang="en-US" sz="1800" dirty="0">
              <a:solidFill>
                <a:schemeClr val="bg2">
                  <a:lumMod val="25000"/>
                </a:schemeClr>
              </a:solidFill>
            </a:rPr>
            <a:t>Hydraulic model</a:t>
          </a:r>
        </a:p>
      </dgm:t>
    </dgm:pt>
    <dgm:pt modelId="{340C6285-1E79-9346-AA76-93F96428C45A}" type="parTrans" cxnId="{E6E96666-1C43-764D-9725-28AAF27637EA}">
      <dgm:prSet/>
      <dgm:spPr/>
      <dgm:t>
        <a:bodyPr/>
        <a:lstStyle/>
        <a:p>
          <a:endParaRPr lang="en-US"/>
        </a:p>
      </dgm:t>
    </dgm:pt>
    <dgm:pt modelId="{BF921FBE-05DD-0A4D-BF7F-FDADA2A81B08}" type="sibTrans" cxnId="{E6E96666-1C43-764D-9725-28AAF27637EA}">
      <dgm:prSet/>
      <dgm:spPr/>
      <dgm:t>
        <a:bodyPr/>
        <a:lstStyle/>
        <a:p>
          <a:endParaRPr lang="en-US"/>
        </a:p>
      </dgm:t>
    </dgm:pt>
    <dgm:pt modelId="{541A670F-EA84-D94B-B288-30656D7608BA}">
      <dgm:prSet phldrT="[Text]"/>
      <dgm:spPr/>
      <dgm:t>
        <a:bodyPr/>
        <a:lstStyle/>
        <a:p>
          <a:r>
            <a:rPr lang="en-US" dirty="0"/>
            <a:t>BN-</a:t>
          </a:r>
          <a:r>
            <a:rPr lang="en-US" dirty="0" err="1"/>
            <a:t>FLEMOps</a:t>
          </a:r>
          <a:endParaRPr lang="en-US" dirty="0"/>
        </a:p>
      </dgm:t>
    </dgm:pt>
    <dgm:pt modelId="{52D16773-AAF7-9F49-BB8F-EB51680CF304}" type="parTrans" cxnId="{5C991B7C-3C1D-B747-A454-760BE73CE614}">
      <dgm:prSet/>
      <dgm:spPr/>
      <dgm:t>
        <a:bodyPr/>
        <a:lstStyle/>
        <a:p>
          <a:endParaRPr lang="en-US"/>
        </a:p>
      </dgm:t>
    </dgm:pt>
    <dgm:pt modelId="{FA0F8CB6-784F-3B4F-8E2A-38A6DD0042A6}" type="sibTrans" cxnId="{5C991B7C-3C1D-B747-A454-760BE73CE614}">
      <dgm:prSet/>
      <dgm:spPr/>
      <dgm:t>
        <a:bodyPr/>
        <a:lstStyle/>
        <a:p>
          <a:endParaRPr lang="en-US"/>
        </a:p>
      </dgm:t>
    </dgm:pt>
    <dgm:pt modelId="{E5264C4D-767E-F043-8149-3160FCADF9CA}">
      <dgm:prSet phldrT="[Text]" custT="1"/>
      <dgm:spPr/>
      <dgm:t>
        <a:bodyPr/>
        <a:lstStyle/>
        <a:p>
          <a:r>
            <a:rPr lang="en-US" sz="1800" dirty="0">
              <a:solidFill>
                <a:schemeClr val="bg2">
                  <a:lumMod val="25000"/>
                </a:schemeClr>
              </a:solidFill>
            </a:rPr>
            <a:t>Probabilistic flood loss model</a:t>
          </a:r>
        </a:p>
      </dgm:t>
    </dgm:pt>
    <dgm:pt modelId="{15D2F770-0D21-BF45-BB49-CB4F9623CD00}" type="parTrans" cxnId="{D3FC7B46-8C07-6A4C-9132-F0BDEF2BF3E6}">
      <dgm:prSet/>
      <dgm:spPr/>
      <dgm:t>
        <a:bodyPr/>
        <a:lstStyle/>
        <a:p>
          <a:endParaRPr lang="en-US"/>
        </a:p>
      </dgm:t>
    </dgm:pt>
    <dgm:pt modelId="{2E3CE7D9-ADE4-9748-ACE1-FBF43D657025}" type="sibTrans" cxnId="{D3FC7B46-8C07-6A4C-9132-F0BDEF2BF3E6}">
      <dgm:prSet/>
      <dgm:spPr/>
      <dgm:t>
        <a:bodyPr/>
        <a:lstStyle/>
        <a:p>
          <a:endParaRPr lang="en-US"/>
        </a:p>
      </dgm:t>
    </dgm:pt>
    <dgm:pt modelId="{2FFE22AB-6B07-4847-B255-B9703534D637}">
      <dgm:prSet/>
      <dgm:spPr/>
      <dgm:t>
        <a:bodyPr/>
        <a:lstStyle/>
        <a:p>
          <a:r>
            <a:rPr lang="en-US" dirty="0"/>
            <a:t>SWIM</a:t>
          </a:r>
        </a:p>
      </dgm:t>
    </dgm:pt>
    <dgm:pt modelId="{B265E428-D3D8-BD4C-9E23-70B6C5C1CA8E}" type="parTrans" cxnId="{6FC1A203-F697-524F-A4F9-9BE923DAA851}">
      <dgm:prSet/>
      <dgm:spPr/>
      <dgm:t>
        <a:bodyPr/>
        <a:lstStyle/>
        <a:p>
          <a:endParaRPr lang="en-US"/>
        </a:p>
      </dgm:t>
    </dgm:pt>
    <dgm:pt modelId="{3520314A-2521-2E4D-BB05-63050C1B90E8}" type="sibTrans" cxnId="{6FC1A203-F697-524F-A4F9-9BE923DAA851}">
      <dgm:prSet/>
      <dgm:spPr/>
      <dgm:t>
        <a:bodyPr/>
        <a:lstStyle/>
        <a:p>
          <a:endParaRPr lang="en-US"/>
        </a:p>
      </dgm:t>
    </dgm:pt>
    <dgm:pt modelId="{76593848-A63C-5A40-88E1-C34C9874923F}">
      <dgm:prSet custT="1"/>
      <dgm:spPr/>
      <dgm:t>
        <a:bodyPr/>
        <a:lstStyle/>
        <a:p>
          <a:r>
            <a:rPr lang="en-US" sz="1800" dirty="0">
              <a:solidFill>
                <a:schemeClr val="bg2">
                  <a:lumMod val="25000"/>
                </a:schemeClr>
              </a:solidFill>
            </a:rPr>
            <a:t>Hydrological model</a:t>
          </a:r>
        </a:p>
      </dgm:t>
    </dgm:pt>
    <dgm:pt modelId="{27597A72-A160-884A-885D-4A709FBE35C6}" type="parTrans" cxnId="{37070288-115E-014B-A301-9A5B18D84D53}">
      <dgm:prSet/>
      <dgm:spPr/>
      <dgm:t>
        <a:bodyPr/>
        <a:lstStyle/>
        <a:p>
          <a:endParaRPr lang="en-US"/>
        </a:p>
      </dgm:t>
    </dgm:pt>
    <dgm:pt modelId="{A3A4FFD1-BB7A-1A4F-9516-6507884F8FFC}" type="sibTrans" cxnId="{37070288-115E-014B-A301-9A5B18D84D53}">
      <dgm:prSet/>
      <dgm:spPr/>
      <dgm:t>
        <a:bodyPr/>
        <a:lstStyle/>
        <a:p>
          <a:endParaRPr lang="en-US"/>
        </a:p>
      </dgm:t>
    </dgm:pt>
    <dgm:pt modelId="{8C7DB246-7804-F748-A7EC-A4EEA3FBFFC7}">
      <dgm:prSet/>
      <dgm:spPr/>
      <dgm:t>
        <a:bodyPr/>
        <a:lstStyle/>
        <a:p>
          <a:r>
            <a:rPr lang="en-US" dirty="0"/>
            <a:t>CORDEX-EU</a:t>
          </a:r>
        </a:p>
      </dgm:t>
    </dgm:pt>
    <dgm:pt modelId="{76758B42-F8D7-2C44-BCDF-A4A7F66761BA}" type="parTrans" cxnId="{C79C85F2-DB19-0B43-A37B-E69B309FBD6F}">
      <dgm:prSet/>
      <dgm:spPr/>
      <dgm:t>
        <a:bodyPr/>
        <a:lstStyle/>
        <a:p>
          <a:endParaRPr lang="en-US"/>
        </a:p>
      </dgm:t>
    </dgm:pt>
    <dgm:pt modelId="{1DE099DB-CB3D-B94D-95D6-E36FFB74588A}" type="sibTrans" cxnId="{C79C85F2-DB19-0B43-A37B-E69B309FBD6F}">
      <dgm:prSet/>
      <dgm:spPr/>
      <dgm:t>
        <a:bodyPr/>
        <a:lstStyle/>
        <a:p>
          <a:endParaRPr lang="en-US"/>
        </a:p>
      </dgm:t>
    </dgm:pt>
    <dgm:pt modelId="{71FB1C4F-32CE-8A48-8363-F9819BCCB9F7}">
      <dgm:prSet phldrT="[Text]" custT="1"/>
      <dgm:spPr/>
      <dgm:t>
        <a:bodyPr/>
        <a:lstStyle/>
        <a:p>
          <a:r>
            <a:rPr lang="en-US" sz="1800" dirty="0">
              <a:solidFill>
                <a:schemeClr val="bg2">
                  <a:lumMod val="25000"/>
                </a:schemeClr>
              </a:solidFill>
            </a:rPr>
            <a:t>Imperial College London</a:t>
          </a:r>
        </a:p>
      </dgm:t>
    </dgm:pt>
    <dgm:pt modelId="{438308CB-BF12-A64A-9CC5-CB09AB77A05D}" type="parTrans" cxnId="{5BBB8B5D-798F-6C40-8D0A-398EFA3320C0}">
      <dgm:prSet/>
      <dgm:spPr/>
      <dgm:t>
        <a:bodyPr/>
        <a:lstStyle/>
        <a:p>
          <a:endParaRPr lang="en-US"/>
        </a:p>
      </dgm:t>
    </dgm:pt>
    <dgm:pt modelId="{A35ED5A8-1C36-7841-8832-84433536C9FD}" type="sibTrans" cxnId="{5BBB8B5D-798F-6C40-8D0A-398EFA3320C0}">
      <dgm:prSet/>
      <dgm:spPr/>
      <dgm:t>
        <a:bodyPr/>
        <a:lstStyle/>
        <a:p>
          <a:endParaRPr lang="en-US"/>
        </a:p>
      </dgm:t>
    </dgm:pt>
    <dgm:pt modelId="{922179AD-687C-9A4C-93DB-17F3EE1491C9}">
      <dgm:prSet custT="1"/>
      <dgm:spPr/>
      <dgm:t>
        <a:bodyPr/>
        <a:lstStyle/>
        <a:p>
          <a:r>
            <a:rPr lang="en-US" sz="1800" dirty="0">
              <a:solidFill>
                <a:schemeClr val="bg2">
                  <a:lumMod val="25000"/>
                </a:schemeClr>
              </a:solidFill>
            </a:rPr>
            <a:t>PIK Potsdam</a:t>
          </a:r>
        </a:p>
      </dgm:t>
    </dgm:pt>
    <dgm:pt modelId="{1066359A-AEF1-6C49-85D8-E9D149D5F271}" type="parTrans" cxnId="{3E955C5F-E1A4-9142-854C-CA6EBA754648}">
      <dgm:prSet/>
      <dgm:spPr/>
      <dgm:t>
        <a:bodyPr/>
        <a:lstStyle/>
        <a:p>
          <a:endParaRPr lang="en-US"/>
        </a:p>
      </dgm:t>
    </dgm:pt>
    <dgm:pt modelId="{EFD93D5B-64E7-424F-8B0F-6AAA1795ADC2}" type="sibTrans" cxnId="{3E955C5F-E1A4-9142-854C-CA6EBA754648}">
      <dgm:prSet/>
      <dgm:spPr/>
      <dgm:t>
        <a:bodyPr/>
        <a:lstStyle/>
        <a:p>
          <a:endParaRPr lang="en-US"/>
        </a:p>
      </dgm:t>
    </dgm:pt>
    <dgm:pt modelId="{35317261-3FB9-1248-BD7F-9CB4F72C34D3}">
      <dgm:prSet phldrT="[Text]" custT="1"/>
      <dgm:spPr/>
      <dgm:t>
        <a:bodyPr/>
        <a:lstStyle/>
        <a:p>
          <a:r>
            <a:rPr lang="en-US" sz="1800" dirty="0">
              <a:solidFill>
                <a:schemeClr val="bg2">
                  <a:lumMod val="25000"/>
                </a:schemeClr>
              </a:solidFill>
            </a:rPr>
            <a:t>PIK Potsdam</a:t>
          </a:r>
        </a:p>
      </dgm:t>
    </dgm:pt>
    <dgm:pt modelId="{8BB400A7-20BD-CF47-BA58-7345E8B2B6C1}" type="parTrans" cxnId="{DD658248-C95B-AF40-B235-1E109B4DD38B}">
      <dgm:prSet/>
      <dgm:spPr/>
      <dgm:t>
        <a:bodyPr/>
        <a:lstStyle/>
        <a:p>
          <a:endParaRPr lang="en-US"/>
        </a:p>
      </dgm:t>
    </dgm:pt>
    <dgm:pt modelId="{F1F0CF6C-7289-4043-AC59-A4F84F86AD0B}" type="sibTrans" cxnId="{DD658248-C95B-AF40-B235-1E109B4DD38B}">
      <dgm:prSet/>
      <dgm:spPr/>
      <dgm:t>
        <a:bodyPr/>
        <a:lstStyle/>
        <a:p>
          <a:endParaRPr lang="en-US"/>
        </a:p>
      </dgm:t>
    </dgm:pt>
    <dgm:pt modelId="{D59274FA-6ABB-9F49-9655-5DFC668AA228}">
      <dgm:prSet phldrT="[Text]" custT="1"/>
      <dgm:spPr/>
      <dgm:t>
        <a:bodyPr/>
        <a:lstStyle/>
        <a:p>
          <a:r>
            <a:rPr lang="en-US" sz="1800" dirty="0">
              <a:solidFill>
                <a:schemeClr val="bg2">
                  <a:lumMod val="25000"/>
                </a:schemeClr>
              </a:solidFill>
            </a:rPr>
            <a:t>GFZ Potsdam</a:t>
          </a:r>
        </a:p>
      </dgm:t>
    </dgm:pt>
    <dgm:pt modelId="{37018840-B317-3544-B0A4-95DB9F750E67}" type="parTrans" cxnId="{1BB26ABB-47C8-7A45-95EE-49C866659392}">
      <dgm:prSet/>
      <dgm:spPr/>
      <dgm:t>
        <a:bodyPr/>
        <a:lstStyle/>
        <a:p>
          <a:endParaRPr lang="en-US"/>
        </a:p>
      </dgm:t>
    </dgm:pt>
    <dgm:pt modelId="{F83A447C-1E2E-3648-981A-4044622CD9B8}" type="sibTrans" cxnId="{1BB26ABB-47C8-7A45-95EE-49C866659392}">
      <dgm:prSet/>
      <dgm:spPr/>
      <dgm:t>
        <a:bodyPr/>
        <a:lstStyle/>
        <a:p>
          <a:endParaRPr lang="en-US"/>
        </a:p>
      </dgm:t>
    </dgm:pt>
    <dgm:pt modelId="{48BC3453-40CE-BF47-9701-1BC54BA96695}" type="pres">
      <dgm:prSet presAssocID="{71F36AA8-0E49-9F44-B3BA-C9F588613544}" presName="rootnode" presStyleCnt="0">
        <dgm:presLayoutVars>
          <dgm:chMax/>
          <dgm:chPref/>
          <dgm:dir/>
          <dgm:animLvl val="lvl"/>
        </dgm:presLayoutVars>
      </dgm:prSet>
      <dgm:spPr/>
    </dgm:pt>
    <dgm:pt modelId="{5E6F52A4-73BE-2F41-9079-795482CA67B0}" type="pres">
      <dgm:prSet presAssocID="{8C7DB246-7804-F748-A7EC-A4EEA3FBFFC7}" presName="composite" presStyleCnt="0"/>
      <dgm:spPr/>
    </dgm:pt>
    <dgm:pt modelId="{105B6FB9-2104-3840-B7FE-52DE32F3C421}" type="pres">
      <dgm:prSet presAssocID="{8C7DB246-7804-F748-A7EC-A4EEA3FBFFC7}" presName="bentUpArrow1" presStyleLbl="alignImgPlace1" presStyleIdx="0" presStyleCnt="4"/>
      <dgm:spPr/>
    </dgm:pt>
    <dgm:pt modelId="{983346F8-764C-1549-BAF5-F29C0A3D8167}" type="pres">
      <dgm:prSet presAssocID="{8C7DB246-7804-F748-A7EC-A4EEA3FBFFC7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437ECAD6-FD1D-6043-9BED-E238FC5ECBDD}" type="pres">
      <dgm:prSet presAssocID="{8C7DB246-7804-F748-A7EC-A4EEA3FBFFC7}" presName="ChildText" presStyleLbl="revTx" presStyleIdx="0" presStyleCnt="5" custScaleX="125991" custLinFactNeighborX="19670" custLinFactNeighborY="-52948">
        <dgm:presLayoutVars>
          <dgm:chMax val="0"/>
          <dgm:chPref val="0"/>
          <dgm:bulletEnabled val="1"/>
        </dgm:presLayoutVars>
      </dgm:prSet>
      <dgm:spPr/>
    </dgm:pt>
    <dgm:pt modelId="{6E785EE3-B9A6-0C43-B4E5-901EFEBCEF46}" type="pres">
      <dgm:prSet presAssocID="{1DE099DB-CB3D-B94D-95D6-E36FFB74588A}" presName="sibTrans" presStyleCnt="0"/>
      <dgm:spPr/>
    </dgm:pt>
    <dgm:pt modelId="{786065FC-6EF8-1245-B792-82A9EE6A2F77}" type="pres">
      <dgm:prSet presAssocID="{40BD0E3D-9EB6-0E4E-8158-45E692F79A34}" presName="composite" presStyleCnt="0"/>
      <dgm:spPr/>
    </dgm:pt>
    <dgm:pt modelId="{47A8823B-EDC2-814D-9F06-5479A0CB2550}" type="pres">
      <dgm:prSet presAssocID="{40BD0E3D-9EB6-0E4E-8158-45E692F79A34}" presName="bentUpArrow1" presStyleLbl="alignImgPlace1" presStyleIdx="1" presStyleCnt="4" custLinFactNeighborX="-13874"/>
      <dgm:spPr/>
    </dgm:pt>
    <dgm:pt modelId="{A25E9C2F-2278-E34C-B071-57ADB2D61D89}" type="pres">
      <dgm:prSet presAssocID="{40BD0E3D-9EB6-0E4E-8158-45E692F79A34}" presName="ParentText" presStyleLbl="node1" presStyleIdx="1" presStyleCnt="5" custLinFactNeighborX="-5360">
        <dgm:presLayoutVars>
          <dgm:chMax val="1"/>
          <dgm:chPref val="1"/>
          <dgm:bulletEnabled val="1"/>
        </dgm:presLayoutVars>
      </dgm:prSet>
      <dgm:spPr/>
    </dgm:pt>
    <dgm:pt modelId="{6E0228B8-061A-8B40-B023-D1B1D9DC873E}" type="pres">
      <dgm:prSet presAssocID="{40BD0E3D-9EB6-0E4E-8158-45E692F79A34}" presName="ChildText" presStyleLbl="revTx" presStyleIdx="1" presStyleCnt="5" custScaleX="371932" custScaleY="109439" custLinFactX="38150" custLinFactNeighborX="100000" custLinFactNeighborY="-2341">
        <dgm:presLayoutVars>
          <dgm:chMax val="0"/>
          <dgm:chPref val="0"/>
          <dgm:bulletEnabled val="1"/>
        </dgm:presLayoutVars>
      </dgm:prSet>
      <dgm:spPr/>
    </dgm:pt>
    <dgm:pt modelId="{7CD34B21-AA0E-5D43-84B8-963DDC255A46}" type="pres">
      <dgm:prSet presAssocID="{8CA02354-74B0-2D42-BFC7-A17F634F56BB}" presName="sibTrans" presStyleCnt="0"/>
      <dgm:spPr/>
    </dgm:pt>
    <dgm:pt modelId="{1D657B24-98AC-2240-ADCB-97BA1E3C3204}" type="pres">
      <dgm:prSet presAssocID="{2FFE22AB-6B07-4847-B255-B9703534D637}" presName="composite" presStyleCnt="0"/>
      <dgm:spPr/>
    </dgm:pt>
    <dgm:pt modelId="{98F68246-8B1D-254E-A23A-E83B23E1E047}" type="pres">
      <dgm:prSet presAssocID="{2FFE22AB-6B07-4847-B255-B9703534D637}" presName="bentUpArrow1" presStyleLbl="alignImgPlace1" presStyleIdx="2" presStyleCnt="4"/>
      <dgm:spPr/>
    </dgm:pt>
    <dgm:pt modelId="{D93CABE7-16E7-104B-97D5-A69403D4C129}" type="pres">
      <dgm:prSet presAssocID="{2FFE22AB-6B07-4847-B255-B9703534D637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6A06C52A-19DE-3647-9AFE-885DD0346DED}" type="pres">
      <dgm:prSet presAssocID="{2FFE22AB-6B07-4847-B255-B9703534D637}" presName="ChildText" presStyleLbl="revTx" presStyleIdx="2" presStyleCnt="5" custScaleX="269976" custLinFactNeighborX="89931" custLinFactNeighborY="-3440">
        <dgm:presLayoutVars>
          <dgm:chMax val="0"/>
          <dgm:chPref val="0"/>
          <dgm:bulletEnabled val="1"/>
        </dgm:presLayoutVars>
      </dgm:prSet>
      <dgm:spPr/>
    </dgm:pt>
    <dgm:pt modelId="{9B2779D1-BB55-2241-815E-D2FE93D2627A}" type="pres">
      <dgm:prSet presAssocID="{3520314A-2521-2E4D-BB05-63050C1B90E8}" presName="sibTrans" presStyleCnt="0"/>
      <dgm:spPr/>
    </dgm:pt>
    <dgm:pt modelId="{B3C356A1-8F2B-BE4D-8D34-AB39B6E58A29}" type="pres">
      <dgm:prSet presAssocID="{08478C47-E87F-E648-B522-C2C2C33530CD}" presName="composite" presStyleCnt="0"/>
      <dgm:spPr/>
    </dgm:pt>
    <dgm:pt modelId="{92ADF225-8E7F-1A4C-BCF9-A1E9094C3CF0}" type="pres">
      <dgm:prSet presAssocID="{08478C47-E87F-E648-B522-C2C2C33530CD}" presName="bentUpArrow1" presStyleLbl="alignImgPlace1" presStyleIdx="3" presStyleCnt="4"/>
      <dgm:spPr/>
    </dgm:pt>
    <dgm:pt modelId="{F2D12339-AD94-1B43-BB35-5A39A5ADF4B4}" type="pres">
      <dgm:prSet presAssocID="{08478C47-E87F-E648-B522-C2C2C33530CD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8D9B835F-7BBD-3D49-A42C-95062A76391F}" type="pres">
      <dgm:prSet presAssocID="{08478C47-E87F-E648-B522-C2C2C33530CD}" presName="ChildText" presStyleLbl="revTx" presStyleIdx="3" presStyleCnt="5" custScaleX="245118" custLinFactNeighborX="80153" custLinFactNeighborY="4781">
        <dgm:presLayoutVars>
          <dgm:chMax val="0"/>
          <dgm:chPref val="0"/>
          <dgm:bulletEnabled val="1"/>
        </dgm:presLayoutVars>
      </dgm:prSet>
      <dgm:spPr/>
    </dgm:pt>
    <dgm:pt modelId="{3A1EF8D6-600F-A349-A73F-F739C1498B9C}" type="pres">
      <dgm:prSet presAssocID="{C3CDD62B-C3A5-9243-A262-89953B39FD11}" presName="sibTrans" presStyleCnt="0"/>
      <dgm:spPr/>
    </dgm:pt>
    <dgm:pt modelId="{3D5D4BAF-BC9A-2F46-8395-EF37C044387F}" type="pres">
      <dgm:prSet presAssocID="{541A670F-EA84-D94B-B288-30656D7608BA}" presName="composite" presStyleCnt="0"/>
      <dgm:spPr/>
    </dgm:pt>
    <dgm:pt modelId="{1604BC3D-5FA1-8145-A40C-8F68A4512CDE}" type="pres">
      <dgm:prSet presAssocID="{541A670F-EA84-D94B-B288-30656D7608BA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  <dgm:pt modelId="{9F650BB9-5271-424E-B415-B6EB557E17A1}" type="pres">
      <dgm:prSet presAssocID="{541A670F-EA84-D94B-B288-30656D7608BA}" presName="FinalChildText" presStyleLbl="revTx" presStyleIdx="4" presStyleCnt="5" custScaleX="386523" custLinFactX="63785" custLinFactNeighborX="100000" custLinFactNeighborY="-13880">
        <dgm:presLayoutVars>
          <dgm:chMax val="0"/>
          <dgm:chPref val="0"/>
          <dgm:bulletEnabled val="1"/>
        </dgm:presLayoutVars>
      </dgm:prSet>
      <dgm:spPr/>
    </dgm:pt>
  </dgm:ptLst>
  <dgm:cxnLst>
    <dgm:cxn modelId="{6FC1A203-F697-524F-A4F9-9BE923DAA851}" srcId="{71F36AA8-0E49-9F44-B3BA-C9F588613544}" destId="{2FFE22AB-6B07-4847-B255-B9703534D637}" srcOrd="2" destOrd="0" parTransId="{B265E428-D3D8-BD4C-9E23-70B6C5C1CA8E}" sibTransId="{3520314A-2521-2E4D-BB05-63050C1B90E8}"/>
    <dgm:cxn modelId="{982F3B0E-487A-4B1F-BE61-7E089C2E6194}" type="presOf" srcId="{71F36AA8-0E49-9F44-B3BA-C9F588613544}" destId="{48BC3453-40CE-BF47-9701-1BC54BA96695}" srcOrd="0" destOrd="0" presId="urn:microsoft.com/office/officeart/2005/8/layout/StepDownProcess"/>
    <dgm:cxn modelId="{6B2D7915-162C-44AA-9780-98073D29343B}" type="presOf" srcId="{2FFE22AB-6B07-4847-B255-B9703534D637}" destId="{D93CABE7-16E7-104B-97D5-A69403D4C129}" srcOrd="0" destOrd="0" presId="urn:microsoft.com/office/officeart/2005/8/layout/StepDownProcess"/>
    <dgm:cxn modelId="{46BA311C-6E26-47AF-8150-71717BB4DD2F}" type="presOf" srcId="{76593848-A63C-5A40-88E1-C34C9874923F}" destId="{6A06C52A-19DE-3647-9AFE-885DD0346DED}" srcOrd="0" destOrd="0" presId="urn:microsoft.com/office/officeart/2005/8/layout/StepDownProcess"/>
    <dgm:cxn modelId="{AA890727-8831-4D7B-AE9D-5C56B500AAAD}" type="presOf" srcId="{922179AD-687C-9A4C-93DB-17F3EE1491C9}" destId="{6A06C52A-19DE-3647-9AFE-885DD0346DED}" srcOrd="0" destOrd="1" presId="urn:microsoft.com/office/officeart/2005/8/layout/StepDownProcess"/>
    <dgm:cxn modelId="{81131729-AFB7-6741-A168-D8D856F48BAD}" srcId="{40BD0E3D-9EB6-0E4E-8158-45E692F79A34}" destId="{EA738B0A-828E-4145-BA4D-B80D8A0D0A56}" srcOrd="0" destOrd="0" parTransId="{239A33E3-0C0E-294C-B13E-54592C01402C}" sibTransId="{20A89E7A-FBF6-5144-8280-7A743E4FC3F1}"/>
    <dgm:cxn modelId="{2F8A3536-1EDE-4472-8B18-D67618BCBA9C}" type="presOf" srcId="{8C7DB246-7804-F748-A7EC-A4EEA3FBFFC7}" destId="{983346F8-764C-1549-BAF5-F29C0A3D8167}" srcOrd="0" destOrd="0" presId="urn:microsoft.com/office/officeart/2005/8/layout/StepDownProcess"/>
    <dgm:cxn modelId="{5BBB8B5D-798F-6C40-8D0A-398EFA3320C0}" srcId="{40BD0E3D-9EB6-0E4E-8158-45E692F79A34}" destId="{71FB1C4F-32CE-8A48-8363-F9819BCCB9F7}" srcOrd="1" destOrd="0" parTransId="{438308CB-BF12-A64A-9CC5-CB09AB77A05D}" sibTransId="{A35ED5A8-1C36-7841-8832-84433536C9FD}"/>
    <dgm:cxn modelId="{3E955C5F-E1A4-9142-854C-CA6EBA754648}" srcId="{2FFE22AB-6B07-4847-B255-B9703534D637}" destId="{922179AD-687C-9A4C-93DB-17F3EE1491C9}" srcOrd="1" destOrd="0" parTransId="{1066359A-AEF1-6C49-85D8-E9D149D5F271}" sibTransId="{EFD93D5B-64E7-424F-8B0F-6AAA1795ADC2}"/>
    <dgm:cxn modelId="{E6E96666-1C43-764D-9725-28AAF27637EA}" srcId="{08478C47-E87F-E648-B522-C2C2C33530CD}" destId="{E8404624-7569-224B-A3C2-35FFE6AF5890}" srcOrd="0" destOrd="0" parTransId="{340C6285-1E79-9346-AA76-93F96428C45A}" sibTransId="{BF921FBE-05DD-0A4D-BF7F-FDADA2A81B08}"/>
    <dgm:cxn modelId="{D3FC7B46-8C07-6A4C-9132-F0BDEF2BF3E6}" srcId="{541A670F-EA84-D94B-B288-30656D7608BA}" destId="{E5264C4D-767E-F043-8149-3160FCADF9CA}" srcOrd="0" destOrd="0" parTransId="{15D2F770-0D21-BF45-BB49-CB4F9623CD00}" sibTransId="{2E3CE7D9-ADE4-9748-ACE1-FBF43D657025}"/>
    <dgm:cxn modelId="{DD658248-C95B-AF40-B235-1E109B4DD38B}" srcId="{08478C47-E87F-E648-B522-C2C2C33530CD}" destId="{35317261-3FB9-1248-BD7F-9CB4F72C34D3}" srcOrd="1" destOrd="0" parTransId="{8BB400A7-20BD-CF47-BA58-7345E8B2B6C1}" sibTransId="{F1F0CF6C-7289-4043-AC59-A4F84F86AD0B}"/>
    <dgm:cxn modelId="{5C991B7C-3C1D-B747-A454-760BE73CE614}" srcId="{71F36AA8-0E49-9F44-B3BA-C9F588613544}" destId="{541A670F-EA84-D94B-B288-30656D7608BA}" srcOrd="4" destOrd="0" parTransId="{52D16773-AAF7-9F49-BB8F-EB51680CF304}" sibTransId="{FA0F8CB6-784F-3B4F-8E2A-38A6DD0042A6}"/>
    <dgm:cxn modelId="{37070288-115E-014B-A301-9A5B18D84D53}" srcId="{2FFE22AB-6B07-4847-B255-B9703534D637}" destId="{76593848-A63C-5A40-88E1-C34C9874923F}" srcOrd="0" destOrd="0" parTransId="{27597A72-A160-884A-885D-4A709FBE35C6}" sibTransId="{A3A4FFD1-BB7A-1A4F-9516-6507884F8FFC}"/>
    <dgm:cxn modelId="{75078988-83AB-4128-8013-2003AB080660}" type="presOf" srcId="{EA738B0A-828E-4145-BA4D-B80D8A0D0A56}" destId="{6E0228B8-061A-8B40-B023-D1B1D9DC873E}" srcOrd="0" destOrd="0" presId="urn:microsoft.com/office/officeart/2005/8/layout/StepDownProcess"/>
    <dgm:cxn modelId="{E8DC7698-CBD3-2640-9A98-D4DB77C7E05D}" srcId="{71F36AA8-0E49-9F44-B3BA-C9F588613544}" destId="{40BD0E3D-9EB6-0E4E-8158-45E692F79A34}" srcOrd="1" destOrd="0" parTransId="{20430A75-A289-6E43-8FAD-D237768DFB05}" sibTransId="{8CA02354-74B0-2D42-BFC7-A17F634F56BB}"/>
    <dgm:cxn modelId="{8283B1A2-49A5-4BC1-A3D5-6D14BD3C2B41}" type="presOf" srcId="{D59274FA-6ABB-9F49-9655-5DFC668AA228}" destId="{9F650BB9-5271-424E-B415-B6EB557E17A1}" srcOrd="0" destOrd="1" presId="urn:microsoft.com/office/officeart/2005/8/layout/StepDownProcess"/>
    <dgm:cxn modelId="{02FC58A8-2121-45ED-B813-8243ABC12F36}" type="presOf" srcId="{08478C47-E87F-E648-B522-C2C2C33530CD}" destId="{F2D12339-AD94-1B43-BB35-5A39A5ADF4B4}" srcOrd="0" destOrd="0" presId="urn:microsoft.com/office/officeart/2005/8/layout/StepDownProcess"/>
    <dgm:cxn modelId="{186EDDAC-E69C-46D1-9FD8-DAFE4B01907D}" type="presOf" srcId="{541A670F-EA84-D94B-B288-30656D7608BA}" destId="{1604BC3D-5FA1-8145-A40C-8F68A4512CDE}" srcOrd="0" destOrd="0" presId="urn:microsoft.com/office/officeart/2005/8/layout/StepDownProcess"/>
    <dgm:cxn modelId="{A5CE5FB5-0452-4E6E-A038-97118F2ED8DD}" type="presOf" srcId="{35317261-3FB9-1248-BD7F-9CB4F72C34D3}" destId="{8D9B835F-7BBD-3D49-A42C-95062A76391F}" srcOrd="0" destOrd="1" presId="urn:microsoft.com/office/officeart/2005/8/layout/StepDownProcess"/>
    <dgm:cxn modelId="{CCB395B9-B39F-4948-8674-FDF6A13AA707}" type="presOf" srcId="{40BD0E3D-9EB6-0E4E-8158-45E692F79A34}" destId="{A25E9C2F-2278-E34C-B071-57ADB2D61D89}" srcOrd="0" destOrd="0" presId="urn:microsoft.com/office/officeart/2005/8/layout/StepDownProcess"/>
    <dgm:cxn modelId="{1BB26ABB-47C8-7A45-95EE-49C866659392}" srcId="{541A670F-EA84-D94B-B288-30656D7608BA}" destId="{D59274FA-6ABB-9F49-9655-5DFC668AA228}" srcOrd="1" destOrd="0" parTransId="{37018840-B317-3544-B0A4-95DB9F750E67}" sibTransId="{F83A447C-1E2E-3648-981A-4044622CD9B8}"/>
    <dgm:cxn modelId="{3B9587C6-790D-41EA-AF0D-C80AC656F364}" type="presOf" srcId="{E8404624-7569-224B-A3C2-35FFE6AF5890}" destId="{8D9B835F-7BBD-3D49-A42C-95062A76391F}" srcOrd="0" destOrd="0" presId="urn:microsoft.com/office/officeart/2005/8/layout/StepDownProcess"/>
    <dgm:cxn modelId="{B110B9D2-4160-49F7-9174-1364E52E17F7}" type="presOf" srcId="{71FB1C4F-32CE-8A48-8363-F9819BCCB9F7}" destId="{6E0228B8-061A-8B40-B023-D1B1D9DC873E}" srcOrd="0" destOrd="1" presId="urn:microsoft.com/office/officeart/2005/8/layout/StepDownProcess"/>
    <dgm:cxn modelId="{74B49DDF-F95B-5A42-8D05-12332EA53748}" srcId="{71F36AA8-0E49-9F44-B3BA-C9F588613544}" destId="{08478C47-E87F-E648-B522-C2C2C33530CD}" srcOrd="3" destOrd="0" parTransId="{D6C09215-0A17-3F4E-9172-FA5354E1F8C5}" sibTransId="{C3CDD62B-C3A5-9243-A262-89953B39FD11}"/>
    <dgm:cxn modelId="{C93796E9-7440-41C5-BA00-A3E5A4534985}" type="presOf" srcId="{E5264C4D-767E-F043-8149-3160FCADF9CA}" destId="{9F650BB9-5271-424E-B415-B6EB557E17A1}" srcOrd="0" destOrd="0" presId="urn:microsoft.com/office/officeart/2005/8/layout/StepDownProcess"/>
    <dgm:cxn modelId="{C79C85F2-DB19-0B43-A37B-E69B309FBD6F}" srcId="{71F36AA8-0E49-9F44-B3BA-C9F588613544}" destId="{8C7DB246-7804-F748-A7EC-A4EEA3FBFFC7}" srcOrd="0" destOrd="0" parTransId="{76758B42-F8D7-2C44-BCDF-A4A7F66761BA}" sibTransId="{1DE099DB-CB3D-B94D-95D6-E36FFB74588A}"/>
    <dgm:cxn modelId="{39E7D324-7F08-4D8E-A2AD-C8CF10999BEB}" type="presParOf" srcId="{48BC3453-40CE-BF47-9701-1BC54BA96695}" destId="{5E6F52A4-73BE-2F41-9079-795482CA67B0}" srcOrd="0" destOrd="0" presId="urn:microsoft.com/office/officeart/2005/8/layout/StepDownProcess"/>
    <dgm:cxn modelId="{8F4FC6B3-C5F3-4899-9B49-39513E881DA5}" type="presParOf" srcId="{5E6F52A4-73BE-2F41-9079-795482CA67B0}" destId="{105B6FB9-2104-3840-B7FE-52DE32F3C421}" srcOrd="0" destOrd="0" presId="urn:microsoft.com/office/officeart/2005/8/layout/StepDownProcess"/>
    <dgm:cxn modelId="{0FDFCD8E-5DD2-4A1E-8E48-AE2344957B74}" type="presParOf" srcId="{5E6F52A4-73BE-2F41-9079-795482CA67B0}" destId="{983346F8-764C-1549-BAF5-F29C0A3D8167}" srcOrd="1" destOrd="0" presId="urn:microsoft.com/office/officeart/2005/8/layout/StepDownProcess"/>
    <dgm:cxn modelId="{F2B3E3BE-72DD-4906-8779-D2AED4A207B5}" type="presParOf" srcId="{5E6F52A4-73BE-2F41-9079-795482CA67B0}" destId="{437ECAD6-FD1D-6043-9BED-E238FC5ECBDD}" srcOrd="2" destOrd="0" presId="urn:microsoft.com/office/officeart/2005/8/layout/StepDownProcess"/>
    <dgm:cxn modelId="{94065C9D-0635-4F39-B4C6-DA747C9742D6}" type="presParOf" srcId="{48BC3453-40CE-BF47-9701-1BC54BA96695}" destId="{6E785EE3-B9A6-0C43-B4E5-901EFEBCEF46}" srcOrd="1" destOrd="0" presId="urn:microsoft.com/office/officeart/2005/8/layout/StepDownProcess"/>
    <dgm:cxn modelId="{2812D461-F8C2-48CE-8916-FF09F3BC45BF}" type="presParOf" srcId="{48BC3453-40CE-BF47-9701-1BC54BA96695}" destId="{786065FC-6EF8-1245-B792-82A9EE6A2F77}" srcOrd="2" destOrd="0" presId="urn:microsoft.com/office/officeart/2005/8/layout/StepDownProcess"/>
    <dgm:cxn modelId="{7AF7F2B1-4269-4594-B5C3-B8987A490115}" type="presParOf" srcId="{786065FC-6EF8-1245-B792-82A9EE6A2F77}" destId="{47A8823B-EDC2-814D-9F06-5479A0CB2550}" srcOrd="0" destOrd="0" presId="urn:microsoft.com/office/officeart/2005/8/layout/StepDownProcess"/>
    <dgm:cxn modelId="{939DCB7E-3770-43CB-BBFB-B656BC0539FF}" type="presParOf" srcId="{786065FC-6EF8-1245-B792-82A9EE6A2F77}" destId="{A25E9C2F-2278-E34C-B071-57ADB2D61D89}" srcOrd="1" destOrd="0" presId="urn:microsoft.com/office/officeart/2005/8/layout/StepDownProcess"/>
    <dgm:cxn modelId="{66B7B952-EE14-4224-B922-B9D89AF69364}" type="presParOf" srcId="{786065FC-6EF8-1245-B792-82A9EE6A2F77}" destId="{6E0228B8-061A-8B40-B023-D1B1D9DC873E}" srcOrd="2" destOrd="0" presId="urn:microsoft.com/office/officeart/2005/8/layout/StepDownProcess"/>
    <dgm:cxn modelId="{22DFF54B-4008-477B-8FFF-AA819CBEF90D}" type="presParOf" srcId="{48BC3453-40CE-BF47-9701-1BC54BA96695}" destId="{7CD34B21-AA0E-5D43-84B8-963DDC255A46}" srcOrd="3" destOrd="0" presId="urn:microsoft.com/office/officeart/2005/8/layout/StepDownProcess"/>
    <dgm:cxn modelId="{FC99AEB6-CB7F-4CC5-AD05-A192C5F61BB0}" type="presParOf" srcId="{48BC3453-40CE-BF47-9701-1BC54BA96695}" destId="{1D657B24-98AC-2240-ADCB-97BA1E3C3204}" srcOrd="4" destOrd="0" presId="urn:microsoft.com/office/officeart/2005/8/layout/StepDownProcess"/>
    <dgm:cxn modelId="{BBAD0DB3-45C7-4535-8825-8ED6E391BC26}" type="presParOf" srcId="{1D657B24-98AC-2240-ADCB-97BA1E3C3204}" destId="{98F68246-8B1D-254E-A23A-E83B23E1E047}" srcOrd="0" destOrd="0" presId="urn:microsoft.com/office/officeart/2005/8/layout/StepDownProcess"/>
    <dgm:cxn modelId="{79D66A4F-0576-4BCE-AD18-601E8474E4D9}" type="presParOf" srcId="{1D657B24-98AC-2240-ADCB-97BA1E3C3204}" destId="{D93CABE7-16E7-104B-97D5-A69403D4C129}" srcOrd="1" destOrd="0" presId="urn:microsoft.com/office/officeart/2005/8/layout/StepDownProcess"/>
    <dgm:cxn modelId="{4E84F415-69D7-4FA4-918F-A7850F284B23}" type="presParOf" srcId="{1D657B24-98AC-2240-ADCB-97BA1E3C3204}" destId="{6A06C52A-19DE-3647-9AFE-885DD0346DED}" srcOrd="2" destOrd="0" presId="urn:microsoft.com/office/officeart/2005/8/layout/StepDownProcess"/>
    <dgm:cxn modelId="{AA26627F-FAF0-4ABD-9B12-FD2C23151728}" type="presParOf" srcId="{48BC3453-40CE-BF47-9701-1BC54BA96695}" destId="{9B2779D1-BB55-2241-815E-D2FE93D2627A}" srcOrd="5" destOrd="0" presId="urn:microsoft.com/office/officeart/2005/8/layout/StepDownProcess"/>
    <dgm:cxn modelId="{E6514BDA-5379-4B1A-88A3-DC52188E774F}" type="presParOf" srcId="{48BC3453-40CE-BF47-9701-1BC54BA96695}" destId="{B3C356A1-8F2B-BE4D-8D34-AB39B6E58A29}" srcOrd="6" destOrd="0" presId="urn:microsoft.com/office/officeart/2005/8/layout/StepDownProcess"/>
    <dgm:cxn modelId="{94427B17-66DD-41CB-B2EB-3C6E5817A60B}" type="presParOf" srcId="{B3C356A1-8F2B-BE4D-8D34-AB39B6E58A29}" destId="{92ADF225-8E7F-1A4C-BCF9-A1E9094C3CF0}" srcOrd="0" destOrd="0" presId="urn:microsoft.com/office/officeart/2005/8/layout/StepDownProcess"/>
    <dgm:cxn modelId="{D8B54FD7-DF4F-4840-94FA-927A7A47A5E4}" type="presParOf" srcId="{B3C356A1-8F2B-BE4D-8D34-AB39B6E58A29}" destId="{F2D12339-AD94-1B43-BB35-5A39A5ADF4B4}" srcOrd="1" destOrd="0" presId="urn:microsoft.com/office/officeart/2005/8/layout/StepDownProcess"/>
    <dgm:cxn modelId="{A3018D66-F405-4AA1-BF96-DFAA29ED5F9D}" type="presParOf" srcId="{B3C356A1-8F2B-BE4D-8D34-AB39B6E58A29}" destId="{8D9B835F-7BBD-3D49-A42C-95062A76391F}" srcOrd="2" destOrd="0" presId="urn:microsoft.com/office/officeart/2005/8/layout/StepDownProcess"/>
    <dgm:cxn modelId="{E19BE2E7-84ED-4162-A146-94BD7146994A}" type="presParOf" srcId="{48BC3453-40CE-BF47-9701-1BC54BA96695}" destId="{3A1EF8D6-600F-A349-A73F-F739C1498B9C}" srcOrd="7" destOrd="0" presId="urn:microsoft.com/office/officeart/2005/8/layout/StepDownProcess"/>
    <dgm:cxn modelId="{7948E2F3-6A78-4BFC-B138-33C08907DBF2}" type="presParOf" srcId="{48BC3453-40CE-BF47-9701-1BC54BA96695}" destId="{3D5D4BAF-BC9A-2F46-8395-EF37C044387F}" srcOrd="8" destOrd="0" presId="urn:microsoft.com/office/officeart/2005/8/layout/StepDownProcess"/>
    <dgm:cxn modelId="{E7B9D86D-EDCF-4ABD-889C-5C945E427A84}" type="presParOf" srcId="{3D5D4BAF-BC9A-2F46-8395-EF37C044387F}" destId="{1604BC3D-5FA1-8145-A40C-8F68A4512CDE}" srcOrd="0" destOrd="0" presId="urn:microsoft.com/office/officeart/2005/8/layout/StepDownProcess"/>
    <dgm:cxn modelId="{A6F978AA-8E32-42E0-B078-AA0FB9ABACEC}" type="presParOf" srcId="{3D5D4BAF-BC9A-2F46-8395-EF37C044387F}" destId="{9F650BB9-5271-424E-B415-B6EB557E17A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B6FB9-2104-3840-B7FE-52DE32F3C421}">
      <dsp:nvSpPr>
        <dsp:cNvPr id="0" name=""/>
        <dsp:cNvSpPr/>
      </dsp:nvSpPr>
      <dsp:spPr>
        <a:xfrm rot="5400000">
          <a:off x="2470286" y="862351"/>
          <a:ext cx="750491" cy="8544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346F8-764C-1549-BAF5-F29C0A3D8167}">
      <dsp:nvSpPr>
        <dsp:cNvPr id="0" name=""/>
        <dsp:cNvSpPr/>
      </dsp:nvSpPr>
      <dsp:spPr>
        <a:xfrm>
          <a:off x="2271451" y="30416"/>
          <a:ext cx="1263386" cy="884329"/>
        </a:xfrm>
        <a:prstGeom prst="roundRect">
          <a:avLst>
            <a:gd name="adj" fmla="val 1667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CORDEX-EU</a:t>
          </a:r>
        </a:p>
      </dsp:txBody>
      <dsp:txXfrm>
        <a:off x="2314628" y="73593"/>
        <a:ext cx="1177032" cy="797975"/>
      </dsp:txXfrm>
    </dsp:sp>
    <dsp:sp modelId="{437ECAD6-FD1D-6043-9BED-E238FC5ECBDD}">
      <dsp:nvSpPr>
        <dsp:cNvPr id="0" name=""/>
        <dsp:cNvSpPr/>
      </dsp:nvSpPr>
      <dsp:spPr>
        <a:xfrm>
          <a:off x="3596168" y="0"/>
          <a:ext cx="1157689" cy="714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8823B-EDC2-814D-9F06-5479A0CB2550}">
      <dsp:nvSpPr>
        <dsp:cNvPr id="0" name=""/>
        <dsp:cNvSpPr/>
      </dsp:nvSpPr>
      <dsp:spPr>
        <a:xfrm rot="5400000">
          <a:off x="3456545" y="1855745"/>
          <a:ext cx="750491" cy="8544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17459"/>
            <a:satOff val="-964"/>
            <a:lumOff val="37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E9C2F-2278-E34C-B071-57ADB2D61D89}">
      <dsp:nvSpPr>
        <dsp:cNvPr id="0" name=""/>
        <dsp:cNvSpPr/>
      </dsp:nvSpPr>
      <dsp:spPr>
        <a:xfrm>
          <a:off x="3308533" y="1023810"/>
          <a:ext cx="1263386" cy="884329"/>
        </a:xfrm>
        <a:prstGeom prst="roundRect">
          <a:avLst>
            <a:gd name="adj" fmla="val 16670"/>
          </a:avLst>
        </a:prstGeom>
        <a:solidFill>
          <a:schemeClr val="accent5">
            <a:shade val="80000"/>
            <a:hueOff val="87321"/>
            <a:satOff val="-1564"/>
            <a:lumOff val="66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IMAGE</a:t>
          </a:r>
        </a:p>
      </dsp:txBody>
      <dsp:txXfrm>
        <a:off x="3351710" y="1066987"/>
        <a:ext cx="1177032" cy="797975"/>
      </dsp:txXfrm>
    </dsp:sp>
    <dsp:sp modelId="{6E0228B8-061A-8B40-B023-D1B1D9DC873E}">
      <dsp:nvSpPr>
        <dsp:cNvPr id="0" name=""/>
        <dsp:cNvSpPr/>
      </dsp:nvSpPr>
      <dsp:spPr>
        <a:xfrm>
          <a:off x="4659705" y="1057686"/>
          <a:ext cx="3417560" cy="782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25000"/>
                </a:schemeClr>
              </a:solidFill>
            </a:rPr>
            <a:t>Multisite, multivariate stochastic weather generator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25000"/>
                </a:schemeClr>
              </a:solidFill>
            </a:rPr>
            <a:t>Imperial College London</a:t>
          </a:r>
        </a:p>
      </dsp:txBody>
      <dsp:txXfrm>
        <a:off x="4659705" y="1057686"/>
        <a:ext cx="3417560" cy="782219"/>
      </dsp:txXfrm>
    </dsp:sp>
    <dsp:sp modelId="{98F68246-8B1D-254E-A23A-E83B23E1E047}">
      <dsp:nvSpPr>
        <dsp:cNvPr id="0" name=""/>
        <dsp:cNvSpPr/>
      </dsp:nvSpPr>
      <dsp:spPr>
        <a:xfrm rot="5400000">
          <a:off x="4679884" y="2849140"/>
          <a:ext cx="750491" cy="8544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34918"/>
            <a:satOff val="-1927"/>
            <a:lumOff val="74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CABE7-16E7-104B-97D5-A69403D4C129}">
      <dsp:nvSpPr>
        <dsp:cNvPr id="0" name=""/>
        <dsp:cNvSpPr/>
      </dsp:nvSpPr>
      <dsp:spPr>
        <a:xfrm>
          <a:off x="4481050" y="2017204"/>
          <a:ext cx="1263386" cy="884329"/>
        </a:xfrm>
        <a:prstGeom prst="roundRect">
          <a:avLst>
            <a:gd name="adj" fmla="val 16670"/>
          </a:avLst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SWIM</a:t>
          </a:r>
        </a:p>
      </dsp:txBody>
      <dsp:txXfrm>
        <a:off x="4524227" y="2060381"/>
        <a:ext cx="1177032" cy="797975"/>
      </dsp:txXfrm>
    </dsp:sp>
    <dsp:sp modelId="{6A06C52A-19DE-3647-9AFE-885DD0346DED}">
      <dsp:nvSpPr>
        <dsp:cNvPr id="0" name=""/>
        <dsp:cNvSpPr/>
      </dsp:nvSpPr>
      <dsp:spPr>
        <a:xfrm>
          <a:off x="5789856" y="2076958"/>
          <a:ext cx="2480720" cy="714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25000"/>
                </a:schemeClr>
              </a:solidFill>
            </a:rPr>
            <a:t>Hydrological model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25000"/>
                </a:schemeClr>
              </a:solidFill>
            </a:rPr>
            <a:t>PIK Potsdam</a:t>
          </a:r>
        </a:p>
      </dsp:txBody>
      <dsp:txXfrm>
        <a:off x="5789856" y="2076958"/>
        <a:ext cx="2480720" cy="714754"/>
      </dsp:txXfrm>
    </dsp:sp>
    <dsp:sp modelId="{92ADF225-8E7F-1A4C-BCF9-A1E9094C3CF0}">
      <dsp:nvSpPr>
        <dsp:cNvPr id="0" name=""/>
        <dsp:cNvSpPr/>
      </dsp:nvSpPr>
      <dsp:spPr>
        <a:xfrm rot="5400000">
          <a:off x="5784684" y="3842534"/>
          <a:ext cx="750491" cy="8544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52377"/>
            <a:satOff val="-2891"/>
            <a:lumOff val="111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12339-AD94-1B43-BB35-5A39A5ADF4B4}">
      <dsp:nvSpPr>
        <dsp:cNvPr id="0" name=""/>
        <dsp:cNvSpPr/>
      </dsp:nvSpPr>
      <dsp:spPr>
        <a:xfrm>
          <a:off x="5585849" y="3010598"/>
          <a:ext cx="1263386" cy="884329"/>
        </a:xfrm>
        <a:prstGeom prst="roundRect">
          <a:avLst>
            <a:gd name="adj" fmla="val 16670"/>
          </a:avLst>
        </a:prstGeom>
        <a:solidFill>
          <a:schemeClr val="accent5">
            <a:shade val="80000"/>
            <a:hueOff val="261962"/>
            <a:satOff val="-4692"/>
            <a:lumOff val="19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CaMa</a:t>
          </a:r>
          <a:r>
            <a:rPr lang="en-US" sz="2100" kern="1200" dirty="0"/>
            <a:t> Flood</a:t>
          </a:r>
        </a:p>
      </dsp:txBody>
      <dsp:txXfrm>
        <a:off x="5629026" y="3053775"/>
        <a:ext cx="1177032" cy="797975"/>
      </dsp:txXfrm>
    </dsp:sp>
    <dsp:sp modelId="{8D9B835F-7BBD-3D49-A42C-95062A76391F}">
      <dsp:nvSpPr>
        <dsp:cNvPr id="0" name=""/>
        <dsp:cNvSpPr/>
      </dsp:nvSpPr>
      <dsp:spPr>
        <a:xfrm>
          <a:off x="6919014" y="3129112"/>
          <a:ext cx="2252308" cy="714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25000"/>
                </a:schemeClr>
              </a:solidFill>
            </a:rPr>
            <a:t>Hydraulic model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25000"/>
                </a:schemeClr>
              </a:solidFill>
            </a:rPr>
            <a:t>PIK Potsdam</a:t>
          </a:r>
        </a:p>
      </dsp:txBody>
      <dsp:txXfrm>
        <a:off x="6919014" y="3129112"/>
        <a:ext cx="2252308" cy="714754"/>
      </dsp:txXfrm>
    </dsp:sp>
    <dsp:sp modelId="{1604BC3D-5FA1-8145-A40C-8F68A4512CDE}">
      <dsp:nvSpPr>
        <dsp:cNvPr id="0" name=""/>
        <dsp:cNvSpPr/>
      </dsp:nvSpPr>
      <dsp:spPr>
        <a:xfrm>
          <a:off x="6743644" y="4003992"/>
          <a:ext cx="1263386" cy="884329"/>
        </a:xfrm>
        <a:prstGeom prst="roundRect">
          <a:avLst>
            <a:gd name="adj" fmla="val 16670"/>
          </a:avLst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BN-</a:t>
          </a:r>
          <a:r>
            <a:rPr lang="en-US" sz="2100" kern="1200" dirty="0" err="1"/>
            <a:t>FLEMOps</a:t>
          </a:r>
          <a:endParaRPr lang="en-US" sz="2100" kern="1200" dirty="0"/>
        </a:p>
      </dsp:txBody>
      <dsp:txXfrm>
        <a:off x="6786821" y="4047169"/>
        <a:ext cx="1177032" cy="797975"/>
      </dsp:txXfrm>
    </dsp:sp>
    <dsp:sp modelId="{9F650BB9-5271-424E-B415-B6EB557E17A1}">
      <dsp:nvSpPr>
        <dsp:cNvPr id="0" name=""/>
        <dsp:cNvSpPr/>
      </dsp:nvSpPr>
      <dsp:spPr>
        <a:xfrm>
          <a:off x="8195615" y="3989125"/>
          <a:ext cx="3551632" cy="714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25000"/>
                </a:schemeClr>
              </a:solidFill>
            </a:rPr>
            <a:t>Probabilistic flood loss model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2">
                  <a:lumMod val="25000"/>
                </a:schemeClr>
              </a:solidFill>
            </a:rPr>
            <a:t>GFZ Potsdam</a:t>
          </a:r>
        </a:p>
      </dsp:txBody>
      <dsp:txXfrm>
        <a:off x="8195615" y="3989125"/>
        <a:ext cx="3551632" cy="714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3AF1F-0663-4EE7-994D-F160E8F2EE1E}" type="datetimeFigureOut">
              <a:rPr lang="de-DE" smtClean="0"/>
              <a:t>11.01.2022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743E9-914B-453E-A338-BD61D5478B0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43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25F46-3079-264A-96DB-00FAD83C93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7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743E9-914B-453E-A338-BD61D5478B0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409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row</a:t>
            </a:r>
            <a:r>
              <a:rPr lang="de-DE" dirty="0"/>
              <a:t> all in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Danube</a:t>
            </a:r>
            <a:r>
              <a:rPr lang="de-DE" dirty="0"/>
              <a:t>/Romania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25F46-3079-264A-96DB-00FAD83C93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76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Wieviel Fläche ist schon jetzt mehr betroffen.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25F46-3079-264A-96DB-00FAD83C93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3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_dt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791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879620" y="2573868"/>
            <a:ext cx="8420470" cy="1083648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E6803A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79620" y="4281127"/>
            <a:ext cx="8420470" cy="103594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>
                <a:latin typeface="+mn-lt"/>
              </a:defRPr>
            </a:lvl1pPr>
          </a:lstStyle>
          <a:p>
            <a:pPr lvl="0"/>
            <a:r>
              <a:rPr lang="en-US" noProof="0" dirty="0"/>
              <a:t>Name</a:t>
            </a:r>
          </a:p>
          <a:p>
            <a:pPr lvl="0"/>
            <a:r>
              <a:rPr lang="en-US" noProof="0" dirty="0"/>
              <a:t>Meeting, Date</a:t>
            </a:r>
          </a:p>
        </p:txBody>
      </p:sp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216000" y="5760000"/>
            <a:ext cx="11628000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835600"/>
            <a:ext cx="1461370" cy="100440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/>
          </a:p>
        </p:txBody>
      </p:sp>
      <p:grpSp>
        <p:nvGrpSpPr>
          <p:cNvPr id="14" name="Gruppieren 51"/>
          <p:cNvGrpSpPr>
            <a:grpSpLocks noChangeAspect="1"/>
          </p:cNvGrpSpPr>
          <p:nvPr userDrawn="1"/>
        </p:nvGrpSpPr>
        <p:grpSpPr>
          <a:xfrm>
            <a:off x="10778633" y="6085800"/>
            <a:ext cx="706177" cy="504000"/>
            <a:chOff x="7215188" y="176213"/>
            <a:chExt cx="1552575" cy="1108075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8253413" y="292100"/>
              <a:ext cx="514350" cy="806450"/>
            </a:xfrm>
            <a:custGeom>
              <a:avLst/>
              <a:gdLst>
                <a:gd name="T0" fmla="*/ 555 w 973"/>
                <a:gd name="T1" fmla="*/ 2 h 1523"/>
                <a:gd name="T2" fmla="*/ 625 w 973"/>
                <a:gd name="T3" fmla="*/ 19 h 1523"/>
                <a:gd name="T4" fmla="*/ 694 w 973"/>
                <a:gd name="T5" fmla="*/ 52 h 1523"/>
                <a:gd name="T6" fmla="*/ 753 w 973"/>
                <a:gd name="T7" fmla="*/ 98 h 1523"/>
                <a:gd name="T8" fmla="*/ 805 w 973"/>
                <a:gd name="T9" fmla="*/ 158 h 1523"/>
                <a:gd name="T10" fmla="*/ 847 w 973"/>
                <a:gd name="T11" fmla="*/ 230 h 1523"/>
                <a:gd name="T12" fmla="*/ 878 w 973"/>
                <a:gd name="T13" fmla="*/ 314 h 1523"/>
                <a:gd name="T14" fmla="*/ 895 w 973"/>
                <a:gd name="T15" fmla="*/ 409 h 1523"/>
                <a:gd name="T16" fmla="*/ 895 w 973"/>
                <a:gd name="T17" fmla="*/ 519 h 1523"/>
                <a:gd name="T18" fmla="*/ 878 w 973"/>
                <a:gd name="T19" fmla="*/ 628 h 1523"/>
                <a:gd name="T20" fmla="*/ 846 w 973"/>
                <a:gd name="T21" fmla="*/ 723 h 1523"/>
                <a:gd name="T22" fmla="*/ 770 w 973"/>
                <a:gd name="T23" fmla="*/ 866 h 1523"/>
                <a:gd name="T24" fmla="*/ 698 w 973"/>
                <a:gd name="T25" fmla="*/ 969 h 1523"/>
                <a:gd name="T26" fmla="*/ 641 w 973"/>
                <a:gd name="T27" fmla="*/ 1043 h 1523"/>
                <a:gd name="T28" fmla="*/ 587 w 973"/>
                <a:gd name="T29" fmla="*/ 1105 h 1523"/>
                <a:gd name="T30" fmla="*/ 550 w 973"/>
                <a:gd name="T31" fmla="*/ 1144 h 1523"/>
                <a:gd name="T32" fmla="*/ 529 w 973"/>
                <a:gd name="T33" fmla="*/ 1164 h 1523"/>
                <a:gd name="T34" fmla="*/ 973 w 973"/>
                <a:gd name="T35" fmla="*/ 1523 h 1523"/>
                <a:gd name="T36" fmla="*/ 13 w 973"/>
                <a:gd name="T37" fmla="*/ 1275 h 1523"/>
                <a:gd name="T38" fmla="*/ 418 w 973"/>
                <a:gd name="T39" fmla="*/ 764 h 1523"/>
                <a:gd name="T40" fmla="*/ 462 w 973"/>
                <a:gd name="T41" fmla="*/ 701 h 1523"/>
                <a:gd name="T42" fmla="*/ 491 w 973"/>
                <a:gd name="T43" fmla="*/ 648 h 1523"/>
                <a:gd name="T44" fmla="*/ 516 w 973"/>
                <a:gd name="T45" fmla="*/ 563 h 1523"/>
                <a:gd name="T46" fmla="*/ 517 w 973"/>
                <a:gd name="T47" fmla="*/ 494 h 1523"/>
                <a:gd name="T48" fmla="*/ 506 w 973"/>
                <a:gd name="T49" fmla="*/ 457 h 1523"/>
                <a:gd name="T50" fmla="*/ 485 w 973"/>
                <a:gd name="T51" fmla="*/ 439 h 1523"/>
                <a:gd name="T52" fmla="*/ 450 w 973"/>
                <a:gd name="T53" fmla="*/ 434 h 1523"/>
                <a:gd name="T54" fmla="*/ 415 w 973"/>
                <a:gd name="T55" fmla="*/ 444 h 1523"/>
                <a:gd name="T56" fmla="*/ 370 w 973"/>
                <a:gd name="T57" fmla="*/ 470 h 1523"/>
                <a:gd name="T58" fmla="*/ 315 w 973"/>
                <a:gd name="T59" fmla="*/ 517 h 1523"/>
                <a:gd name="T60" fmla="*/ 252 w 973"/>
                <a:gd name="T61" fmla="*/ 586 h 1523"/>
                <a:gd name="T62" fmla="*/ 181 w 973"/>
                <a:gd name="T63" fmla="*/ 680 h 1523"/>
                <a:gd name="T64" fmla="*/ 27 w 973"/>
                <a:gd name="T65" fmla="*/ 311 h 1523"/>
                <a:gd name="T66" fmla="*/ 85 w 973"/>
                <a:gd name="T67" fmla="*/ 239 h 1523"/>
                <a:gd name="T68" fmla="*/ 152 w 973"/>
                <a:gd name="T69" fmla="*/ 164 h 1523"/>
                <a:gd name="T70" fmla="*/ 234 w 973"/>
                <a:gd name="T71" fmla="*/ 95 h 1523"/>
                <a:gd name="T72" fmla="*/ 332 w 973"/>
                <a:gd name="T73" fmla="*/ 38 h 1523"/>
                <a:gd name="T74" fmla="*/ 400 w 973"/>
                <a:gd name="T75" fmla="*/ 14 h 1523"/>
                <a:gd name="T76" fmla="*/ 477 w 973"/>
                <a:gd name="T77" fmla="*/ 2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E6803A"/>
            </a:solidFill>
            <a:ln w="0">
              <a:solidFill>
                <a:srgbClr val="E680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7642225" y="515938"/>
              <a:ext cx="682625" cy="768350"/>
            </a:xfrm>
            <a:custGeom>
              <a:avLst/>
              <a:gdLst>
                <a:gd name="T0" fmla="*/ 420 w 1291"/>
                <a:gd name="T1" fmla="*/ 1122 h 1451"/>
                <a:gd name="T2" fmla="*/ 584 w 1291"/>
                <a:gd name="T3" fmla="*/ 1120 h 1451"/>
                <a:gd name="T4" fmla="*/ 663 w 1291"/>
                <a:gd name="T5" fmla="*/ 1104 h 1451"/>
                <a:gd name="T6" fmla="*/ 729 w 1291"/>
                <a:gd name="T7" fmla="*/ 1073 h 1451"/>
                <a:gd name="T8" fmla="*/ 783 w 1291"/>
                <a:gd name="T9" fmla="*/ 1028 h 1451"/>
                <a:gd name="T10" fmla="*/ 818 w 1291"/>
                <a:gd name="T11" fmla="*/ 973 h 1451"/>
                <a:gd name="T12" fmla="*/ 843 w 1291"/>
                <a:gd name="T13" fmla="*/ 903 h 1451"/>
                <a:gd name="T14" fmla="*/ 858 w 1291"/>
                <a:gd name="T15" fmla="*/ 817 h 1451"/>
                <a:gd name="T16" fmla="*/ 863 w 1291"/>
                <a:gd name="T17" fmla="*/ 716 h 1451"/>
                <a:gd name="T18" fmla="*/ 858 w 1291"/>
                <a:gd name="T19" fmla="*/ 617 h 1451"/>
                <a:gd name="T20" fmla="*/ 841 w 1291"/>
                <a:gd name="T21" fmla="*/ 534 h 1451"/>
                <a:gd name="T22" fmla="*/ 815 w 1291"/>
                <a:gd name="T23" fmla="*/ 467 h 1451"/>
                <a:gd name="T24" fmla="*/ 778 w 1291"/>
                <a:gd name="T25" fmla="*/ 414 h 1451"/>
                <a:gd name="T26" fmla="*/ 732 w 1291"/>
                <a:gd name="T27" fmla="*/ 375 h 1451"/>
                <a:gd name="T28" fmla="*/ 676 w 1291"/>
                <a:gd name="T29" fmla="*/ 349 h 1451"/>
                <a:gd name="T30" fmla="*/ 589 w 1291"/>
                <a:gd name="T31" fmla="*/ 332 h 1451"/>
                <a:gd name="T32" fmla="*/ 420 w 1291"/>
                <a:gd name="T33" fmla="*/ 330 h 1451"/>
                <a:gd name="T34" fmla="*/ 564 w 1291"/>
                <a:gd name="T35" fmla="*/ 0 h 1451"/>
                <a:gd name="T36" fmla="*/ 711 w 1291"/>
                <a:gd name="T37" fmla="*/ 10 h 1451"/>
                <a:gd name="T38" fmla="*/ 850 w 1291"/>
                <a:gd name="T39" fmla="*/ 41 h 1451"/>
                <a:gd name="T40" fmla="*/ 950 w 1291"/>
                <a:gd name="T41" fmla="*/ 82 h 1451"/>
                <a:gd name="T42" fmla="*/ 1039 w 1291"/>
                <a:gd name="T43" fmla="*/ 138 h 1451"/>
                <a:gd name="T44" fmla="*/ 1118 w 1291"/>
                <a:gd name="T45" fmla="*/ 208 h 1451"/>
                <a:gd name="T46" fmla="*/ 1183 w 1291"/>
                <a:gd name="T47" fmla="*/ 294 h 1451"/>
                <a:gd name="T48" fmla="*/ 1234 w 1291"/>
                <a:gd name="T49" fmla="*/ 396 h 1451"/>
                <a:gd name="T50" fmla="*/ 1266 w 1291"/>
                <a:gd name="T51" fmla="*/ 493 h 1451"/>
                <a:gd name="T52" fmla="*/ 1285 w 1291"/>
                <a:gd name="T53" fmla="*/ 601 h 1451"/>
                <a:gd name="T54" fmla="*/ 1291 w 1291"/>
                <a:gd name="T55" fmla="*/ 721 h 1451"/>
                <a:gd name="T56" fmla="*/ 1285 w 1291"/>
                <a:gd name="T57" fmla="*/ 841 h 1451"/>
                <a:gd name="T58" fmla="*/ 1266 w 1291"/>
                <a:gd name="T59" fmla="*/ 950 h 1451"/>
                <a:gd name="T60" fmla="*/ 1234 w 1291"/>
                <a:gd name="T61" fmla="*/ 1047 h 1451"/>
                <a:gd name="T62" fmla="*/ 1183 w 1291"/>
                <a:gd name="T63" fmla="*/ 1149 h 1451"/>
                <a:gd name="T64" fmla="*/ 1118 w 1291"/>
                <a:gd name="T65" fmla="*/ 1236 h 1451"/>
                <a:gd name="T66" fmla="*/ 1039 w 1291"/>
                <a:gd name="T67" fmla="*/ 1308 h 1451"/>
                <a:gd name="T68" fmla="*/ 950 w 1291"/>
                <a:gd name="T69" fmla="*/ 1365 h 1451"/>
                <a:gd name="T70" fmla="*/ 849 w 1291"/>
                <a:gd name="T71" fmla="*/ 1407 h 1451"/>
                <a:gd name="T72" fmla="*/ 710 w 1291"/>
                <a:gd name="T73" fmla="*/ 1440 h 1451"/>
                <a:gd name="T74" fmla="*/ 562 w 1291"/>
                <a:gd name="T75" fmla="*/ 1451 h 1451"/>
                <a:gd name="T76" fmla="*/ 0 w 1291"/>
                <a:gd name="T7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7215188" y="176213"/>
              <a:ext cx="601663" cy="768350"/>
            </a:xfrm>
            <a:custGeom>
              <a:avLst/>
              <a:gdLst>
                <a:gd name="T0" fmla="*/ 407 w 1138"/>
                <a:gd name="T1" fmla="*/ 318 h 1451"/>
                <a:gd name="T2" fmla="*/ 407 w 1138"/>
                <a:gd name="T3" fmla="*/ 633 h 1451"/>
                <a:gd name="T4" fmla="*/ 491 w 1138"/>
                <a:gd name="T5" fmla="*/ 633 h 1451"/>
                <a:gd name="T6" fmla="*/ 521 w 1138"/>
                <a:gd name="T7" fmla="*/ 631 h 1451"/>
                <a:gd name="T8" fmla="*/ 547 w 1138"/>
                <a:gd name="T9" fmla="*/ 623 h 1451"/>
                <a:gd name="T10" fmla="*/ 573 w 1138"/>
                <a:gd name="T11" fmla="*/ 612 h 1451"/>
                <a:gd name="T12" fmla="*/ 596 w 1138"/>
                <a:gd name="T13" fmla="*/ 597 h 1451"/>
                <a:gd name="T14" fmla="*/ 611 w 1138"/>
                <a:gd name="T15" fmla="*/ 580 h 1451"/>
                <a:gd name="T16" fmla="*/ 624 w 1138"/>
                <a:gd name="T17" fmla="*/ 558 h 1451"/>
                <a:gd name="T18" fmla="*/ 632 w 1138"/>
                <a:gd name="T19" fmla="*/ 534 h 1451"/>
                <a:gd name="T20" fmla="*/ 637 w 1138"/>
                <a:gd name="T21" fmla="*/ 504 h 1451"/>
                <a:gd name="T22" fmla="*/ 639 w 1138"/>
                <a:gd name="T23" fmla="*/ 470 h 1451"/>
                <a:gd name="T24" fmla="*/ 637 w 1138"/>
                <a:gd name="T25" fmla="*/ 439 h 1451"/>
                <a:gd name="T26" fmla="*/ 632 w 1138"/>
                <a:gd name="T27" fmla="*/ 411 h 1451"/>
                <a:gd name="T28" fmla="*/ 624 w 1138"/>
                <a:gd name="T29" fmla="*/ 387 h 1451"/>
                <a:gd name="T30" fmla="*/ 612 w 1138"/>
                <a:gd name="T31" fmla="*/ 368 h 1451"/>
                <a:gd name="T32" fmla="*/ 597 w 1138"/>
                <a:gd name="T33" fmla="*/ 352 h 1451"/>
                <a:gd name="T34" fmla="*/ 574 w 1138"/>
                <a:gd name="T35" fmla="*/ 338 h 1451"/>
                <a:gd name="T36" fmla="*/ 548 w 1138"/>
                <a:gd name="T37" fmla="*/ 327 h 1451"/>
                <a:gd name="T38" fmla="*/ 522 w 1138"/>
                <a:gd name="T39" fmla="*/ 320 h 1451"/>
                <a:gd name="T40" fmla="*/ 491 w 1138"/>
                <a:gd name="T41" fmla="*/ 318 h 1451"/>
                <a:gd name="T42" fmla="*/ 407 w 1138"/>
                <a:gd name="T43" fmla="*/ 318 h 1451"/>
                <a:gd name="T44" fmla="*/ 0 w 1138"/>
                <a:gd name="T45" fmla="*/ 0 h 1451"/>
                <a:gd name="T46" fmla="*/ 534 w 1138"/>
                <a:gd name="T47" fmla="*/ 0 h 1451"/>
                <a:gd name="T48" fmla="*/ 602 w 1138"/>
                <a:gd name="T49" fmla="*/ 1 h 1451"/>
                <a:gd name="T50" fmla="*/ 668 w 1138"/>
                <a:gd name="T51" fmla="*/ 7 h 1451"/>
                <a:gd name="T52" fmla="*/ 732 w 1138"/>
                <a:gd name="T53" fmla="*/ 17 h 1451"/>
                <a:gd name="T54" fmla="*/ 778 w 1138"/>
                <a:gd name="T55" fmla="*/ 28 h 1451"/>
                <a:gd name="T56" fmla="*/ 822 w 1138"/>
                <a:gd name="T57" fmla="*/ 42 h 1451"/>
                <a:gd name="T58" fmla="*/ 862 w 1138"/>
                <a:gd name="T59" fmla="*/ 62 h 1451"/>
                <a:gd name="T60" fmla="*/ 899 w 1138"/>
                <a:gd name="T61" fmla="*/ 84 h 1451"/>
                <a:gd name="T62" fmla="*/ 932 w 1138"/>
                <a:gd name="T63" fmla="*/ 111 h 1451"/>
                <a:gd name="T64" fmla="*/ 963 w 1138"/>
                <a:gd name="T65" fmla="*/ 143 h 1451"/>
                <a:gd name="T66" fmla="*/ 990 w 1138"/>
                <a:gd name="T67" fmla="*/ 179 h 1451"/>
                <a:gd name="T68" fmla="*/ 1012 w 1138"/>
                <a:gd name="T69" fmla="*/ 220 h 1451"/>
                <a:gd name="T70" fmla="*/ 1028 w 1138"/>
                <a:gd name="T71" fmla="*/ 257 h 1451"/>
                <a:gd name="T72" fmla="*/ 1039 w 1138"/>
                <a:gd name="T73" fmla="*/ 298 h 1451"/>
                <a:gd name="T74" fmla="*/ 1048 w 1138"/>
                <a:gd name="T75" fmla="*/ 342 h 1451"/>
                <a:gd name="T76" fmla="*/ 1054 w 1138"/>
                <a:gd name="T77" fmla="*/ 391 h 1451"/>
                <a:gd name="T78" fmla="*/ 1055 w 1138"/>
                <a:gd name="T79" fmla="*/ 444 h 1451"/>
                <a:gd name="T80" fmla="*/ 1054 w 1138"/>
                <a:gd name="T81" fmla="*/ 479 h 1451"/>
                <a:gd name="T82" fmla="*/ 1050 w 1138"/>
                <a:gd name="T83" fmla="*/ 517 h 1451"/>
                <a:gd name="T84" fmla="*/ 1045 w 1138"/>
                <a:gd name="T85" fmla="*/ 555 h 1451"/>
                <a:gd name="T86" fmla="*/ 1036 w 1138"/>
                <a:gd name="T87" fmla="*/ 595 h 1451"/>
                <a:gd name="T88" fmla="*/ 1024 w 1138"/>
                <a:gd name="T89" fmla="*/ 633 h 1451"/>
                <a:gd name="T90" fmla="*/ 1007 w 1138"/>
                <a:gd name="T91" fmla="*/ 670 h 1451"/>
                <a:gd name="T92" fmla="*/ 987 w 1138"/>
                <a:gd name="T93" fmla="*/ 706 h 1451"/>
                <a:gd name="T94" fmla="*/ 961 w 1138"/>
                <a:gd name="T95" fmla="*/ 740 h 1451"/>
                <a:gd name="T96" fmla="*/ 929 w 1138"/>
                <a:gd name="T97" fmla="*/ 771 h 1451"/>
                <a:gd name="T98" fmla="*/ 902 w 1138"/>
                <a:gd name="T99" fmla="*/ 794 h 1451"/>
                <a:gd name="T100" fmla="*/ 871 w 1138"/>
                <a:gd name="T101" fmla="*/ 813 h 1451"/>
                <a:gd name="T102" fmla="*/ 837 w 1138"/>
                <a:gd name="T103" fmla="*/ 831 h 1451"/>
                <a:gd name="T104" fmla="*/ 800 w 1138"/>
                <a:gd name="T105" fmla="*/ 846 h 1451"/>
                <a:gd name="T106" fmla="*/ 1138 w 1138"/>
                <a:gd name="T107" fmla="*/ 1451 h 1451"/>
                <a:gd name="T108" fmla="*/ 697 w 1138"/>
                <a:gd name="T109" fmla="*/ 1451 h 1451"/>
                <a:gd name="T110" fmla="*/ 407 w 1138"/>
                <a:gd name="T111" fmla="*/ 885 h 1451"/>
                <a:gd name="T112" fmla="*/ 407 w 1138"/>
                <a:gd name="T113" fmla="*/ 1451 h 1451"/>
                <a:gd name="T114" fmla="*/ 0 w 1138"/>
                <a:gd name="T115" fmla="*/ 1451 h 1451"/>
                <a:gd name="T116" fmla="*/ 0 w 1138"/>
                <a:gd name="T11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22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5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B46F03C-B265-4E9D-8AF9-4327DFD51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968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1BEDFF-58DD-41B5-8B8B-39D3DB00D0D1}"/>
              </a:ext>
            </a:extLst>
          </p:cNvPr>
          <p:cNvSpPr/>
          <p:nvPr userDrawn="1"/>
        </p:nvSpPr>
        <p:spPr>
          <a:xfrm rot="10800000">
            <a:off x="-2" y="-2978"/>
            <a:ext cx="12192001" cy="6395897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15000"/>
                </a:schemeClr>
              </a:gs>
              <a:gs pos="68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368D3-5B68-4557-B546-229528B65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6215" y="-45761"/>
            <a:ext cx="6455291" cy="64552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DA31B3-761C-4D34-A896-2FD9F28E7E1B}"/>
              </a:ext>
            </a:extLst>
          </p:cNvPr>
          <p:cNvCxnSpPr/>
          <p:nvPr userDrawn="1"/>
        </p:nvCxnSpPr>
        <p:spPr>
          <a:xfrm flipH="1">
            <a:off x="0" y="6396858"/>
            <a:ext cx="112680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3E5B7A-0578-416C-9F47-E03687913797}"/>
              </a:ext>
            </a:extLst>
          </p:cNvPr>
          <p:cNvCxnSpPr/>
          <p:nvPr userDrawn="1"/>
        </p:nvCxnSpPr>
        <p:spPr>
          <a:xfrm flipH="1">
            <a:off x="11849100" y="6396858"/>
            <a:ext cx="342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C7AA514-619D-4888-BC14-9E6E0AD77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913" y="6033693"/>
            <a:ext cx="496849" cy="7089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A01D37-CA28-417A-990F-2F4A5611A688}"/>
              </a:ext>
            </a:extLst>
          </p:cNvPr>
          <p:cNvSpPr txBox="1"/>
          <p:nvPr userDrawn="1"/>
        </p:nvSpPr>
        <p:spPr>
          <a:xfrm>
            <a:off x="11386038" y="6256163"/>
            <a:ext cx="345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6663E9A-1F10-ED4D-AF0B-E10550469CA1}" type="slidenum">
              <a:rPr lang="en-US" sz="1000" b="0" i="0" smtClean="0">
                <a:solidFill>
                  <a:schemeClr val="accent1"/>
                </a:solidFill>
                <a:latin typeface="Segoe UI" charset="0"/>
                <a:ea typeface="Segoe UI" charset="0"/>
                <a:cs typeface="Segoe UI" charset="0"/>
              </a:rPr>
              <a:pPr algn="ctr"/>
              <a:t>‹#›</a:t>
            </a:fld>
            <a:endParaRPr lang="en-US" sz="1000" b="0" i="0" dirty="0">
              <a:solidFill>
                <a:schemeClr val="accent1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06156F-1537-494F-99D0-54AB9BE29AF0}"/>
              </a:ext>
            </a:extLst>
          </p:cNvPr>
          <p:cNvSpPr/>
          <p:nvPr userDrawn="1"/>
        </p:nvSpPr>
        <p:spPr>
          <a:xfrm>
            <a:off x="0" y="0"/>
            <a:ext cx="12192000" cy="105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89B32D3-5855-408D-B57A-0CE0F8D20FC6}"/>
              </a:ext>
            </a:extLst>
          </p:cNvPr>
          <p:cNvSpPr txBox="1">
            <a:spLocks/>
          </p:cNvSpPr>
          <p:nvPr userDrawn="1"/>
        </p:nvSpPr>
        <p:spPr>
          <a:xfrm>
            <a:off x="705845" y="6517968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Presentation by OASIS | Horizon2020 Insurance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DDE3649-E9D1-428A-A005-CE87F9467DE3}"/>
              </a:ext>
            </a:extLst>
          </p:cNvPr>
          <p:cNvSpPr txBox="1">
            <a:spLocks/>
          </p:cNvSpPr>
          <p:nvPr userDrawn="1"/>
        </p:nvSpPr>
        <p:spPr>
          <a:xfrm>
            <a:off x="705845" y="6661993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www.h2020insurance.oasishub.co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1EA201B-54B4-445A-A74C-B39F094EE3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5132" y="412976"/>
            <a:ext cx="10816189" cy="2585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60000"/>
              </a:lnSpc>
              <a:buFontTx/>
              <a:buNone/>
              <a:defRPr sz="2800" b="0" i="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01C07AD-2AD4-4359-A6F7-F3D4DDCD4F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132" y="775140"/>
            <a:ext cx="10816189" cy="1661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60000"/>
              </a:lnSpc>
              <a:buFontTx/>
              <a:buNone/>
              <a:defRPr sz="1800" b="0" i="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F10D2A-0F3B-4E31-904E-E4BF948DFEE1}"/>
              </a:ext>
            </a:extLst>
          </p:cNvPr>
          <p:cNvSpPr/>
          <p:nvPr userDrawn="1"/>
        </p:nvSpPr>
        <p:spPr>
          <a:xfrm>
            <a:off x="695325" y="338296"/>
            <a:ext cx="102782" cy="600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8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tex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95325" y="851127"/>
            <a:ext cx="11035996" cy="5008984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1pPr>
            <a:lvl2pPr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2pPr>
            <a:lvl3pPr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3pPr>
            <a:lvl4pPr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4pPr>
            <a:lvl5pPr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913" y="6033693"/>
            <a:ext cx="496849" cy="70891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1386038" y="6256163"/>
            <a:ext cx="345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6663E9A-1F10-ED4D-AF0B-E10550469CA1}" type="slidenum">
              <a:rPr lang="en-US" sz="1000" b="0" i="0" smtClean="0">
                <a:solidFill>
                  <a:schemeClr val="accent1"/>
                </a:solidFill>
                <a:latin typeface="Segoe UI" charset="0"/>
                <a:ea typeface="Segoe UI" charset="0"/>
                <a:cs typeface="Segoe UI" charset="0"/>
              </a:rPr>
              <a:pPr algn="ctr"/>
              <a:t>‹#›</a:t>
            </a:fld>
            <a:endParaRPr lang="en-US" sz="1000" b="0" i="0" dirty="0">
              <a:solidFill>
                <a:schemeClr val="accent1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6396858"/>
            <a:ext cx="112680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1849100" y="6396858"/>
            <a:ext cx="342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6CA3C9D-F735-4771-ABB3-A3EBF89541B7}"/>
              </a:ext>
            </a:extLst>
          </p:cNvPr>
          <p:cNvSpPr txBox="1">
            <a:spLocks/>
          </p:cNvSpPr>
          <p:nvPr userDrawn="1"/>
        </p:nvSpPr>
        <p:spPr>
          <a:xfrm>
            <a:off x="705845" y="6517968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Presentation by OASIS | Horizon2020 Insurance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9066BA-8808-4396-9D4B-8B35FFD70F91}"/>
              </a:ext>
            </a:extLst>
          </p:cNvPr>
          <p:cNvSpPr txBox="1">
            <a:spLocks/>
          </p:cNvSpPr>
          <p:nvPr userDrawn="1"/>
        </p:nvSpPr>
        <p:spPr>
          <a:xfrm>
            <a:off x="705845" y="6661993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www.h2020insurance.oasishub.co</a:t>
            </a:r>
          </a:p>
        </p:txBody>
      </p:sp>
    </p:spTree>
    <p:extLst>
      <p:ext uri="{BB962C8B-B14F-4D97-AF65-F5344CB8AC3E}">
        <p14:creationId xmlns:p14="http://schemas.microsoft.com/office/powerpoint/2010/main" val="756442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562" y="65317"/>
            <a:ext cx="10971684" cy="78380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/>
            <a:endParaRPr lang="de-DE" sz="3992" b="0" strike="noStrike" spc="-1">
              <a:solidFill>
                <a:srgbClr val="FFFFFF"/>
              </a:solidFill>
              <a:latin typeface="Noto Sans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654526" y="2808635"/>
            <a:ext cx="8882192" cy="222078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264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D7BE2-6B7B-4E16-9F89-A3DA648B7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7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87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914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latin typeface="+mn-lt"/>
              </a:defRPr>
            </a:lvl3pPr>
            <a:lvl4pPr marL="13716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latin typeface="+mn-lt"/>
              </a:defRPr>
            </a:lvl4pPr>
            <a:lvl5pPr marL="18288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9" name="Picture 10" descr="A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6625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1692274" y="6237287"/>
            <a:ext cx="9661526" cy="3256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2" name="Gruppieren 51"/>
          <p:cNvGrpSpPr>
            <a:grpSpLocks noChangeAspect="1"/>
          </p:cNvGrpSpPr>
          <p:nvPr userDrawn="1"/>
        </p:nvGrpSpPr>
        <p:grpSpPr>
          <a:xfrm>
            <a:off x="11258536" y="226466"/>
            <a:ext cx="706177" cy="504000"/>
            <a:chOff x="7215188" y="176213"/>
            <a:chExt cx="1552575" cy="1108075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8253413" y="292100"/>
              <a:ext cx="514350" cy="806450"/>
            </a:xfrm>
            <a:custGeom>
              <a:avLst/>
              <a:gdLst>
                <a:gd name="T0" fmla="*/ 555 w 973"/>
                <a:gd name="T1" fmla="*/ 2 h 1523"/>
                <a:gd name="T2" fmla="*/ 625 w 973"/>
                <a:gd name="T3" fmla="*/ 19 h 1523"/>
                <a:gd name="T4" fmla="*/ 694 w 973"/>
                <a:gd name="T5" fmla="*/ 52 h 1523"/>
                <a:gd name="T6" fmla="*/ 753 w 973"/>
                <a:gd name="T7" fmla="*/ 98 h 1523"/>
                <a:gd name="T8" fmla="*/ 805 w 973"/>
                <a:gd name="T9" fmla="*/ 158 h 1523"/>
                <a:gd name="T10" fmla="*/ 847 w 973"/>
                <a:gd name="T11" fmla="*/ 230 h 1523"/>
                <a:gd name="T12" fmla="*/ 878 w 973"/>
                <a:gd name="T13" fmla="*/ 314 h 1523"/>
                <a:gd name="T14" fmla="*/ 895 w 973"/>
                <a:gd name="T15" fmla="*/ 409 h 1523"/>
                <a:gd name="T16" fmla="*/ 895 w 973"/>
                <a:gd name="T17" fmla="*/ 519 h 1523"/>
                <a:gd name="T18" fmla="*/ 878 w 973"/>
                <a:gd name="T19" fmla="*/ 628 h 1523"/>
                <a:gd name="T20" fmla="*/ 846 w 973"/>
                <a:gd name="T21" fmla="*/ 723 h 1523"/>
                <a:gd name="T22" fmla="*/ 770 w 973"/>
                <a:gd name="T23" fmla="*/ 866 h 1523"/>
                <a:gd name="T24" fmla="*/ 698 w 973"/>
                <a:gd name="T25" fmla="*/ 969 h 1523"/>
                <a:gd name="T26" fmla="*/ 641 w 973"/>
                <a:gd name="T27" fmla="*/ 1043 h 1523"/>
                <a:gd name="T28" fmla="*/ 587 w 973"/>
                <a:gd name="T29" fmla="*/ 1105 h 1523"/>
                <a:gd name="T30" fmla="*/ 550 w 973"/>
                <a:gd name="T31" fmla="*/ 1144 h 1523"/>
                <a:gd name="T32" fmla="*/ 529 w 973"/>
                <a:gd name="T33" fmla="*/ 1164 h 1523"/>
                <a:gd name="T34" fmla="*/ 973 w 973"/>
                <a:gd name="T35" fmla="*/ 1523 h 1523"/>
                <a:gd name="T36" fmla="*/ 13 w 973"/>
                <a:gd name="T37" fmla="*/ 1275 h 1523"/>
                <a:gd name="T38" fmla="*/ 418 w 973"/>
                <a:gd name="T39" fmla="*/ 764 h 1523"/>
                <a:gd name="T40" fmla="*/ 462 w 973"/>
                <a:gd name="T41" fmla="*/ 701 h 1523"/>
                <a:gd name="T42" fmla="*/ 491 w 973"/>
                <a:gd name="T43" fmla="*/ 648 h 1523"/>
                <a:gd name="T44" fmla="*/ 516 w 973"/>
                <a:gd name="T45" fmla="*/ 563 h 1523"/>
                <a:gd name="T46" fmla="*/ 517 w 973"/>
                <a:gd name="T47" fmla="*/ 494 h 1523"/>
                <a:gd name="T48" fmla="*/ 506 w 973"/>
                <a:gd name="T49" fmla="*/ 457 h 1523"/>
                <a:gd name="T50" fmla="*/ 485 w 973"/>
                <a:gd name="T51" fmla="*/ 439 h 1523"/>
                <a:gd name="T52" fmla="*/ 450 w 973"/>
                <a:gd name="T53" fmla="*/ 434 h 1523"/>
                <a:gd name="T54" fmla="*/ 415 w 973"/>
                <a:gd name="T55" fmla="*/ 444 h 1523"/>
                <a:gd name="T56" fmla="*/ 370 w 973"/>
                <a:gd name="T57" fmla="*/ 470 h 1523"/>
                <a:gd name="T58" fmla="*/ 315 w 973"/>
                <a:gd name="T59" fmla="*/ 517 h 1523"/>
                <a:gd name="T60" fmla="*/ 252 w 973"/>
                <a:gd name="T61" fmla="*/ 586 h 1523"/>
                <a:gd name="T62" fmla="*/ 181 w 973"/>
                <a:gd name="T63" fmla="*/ 680 h 1523"/>
                <a:gd name="T64" fmla="*/ 27 w 973"/>
                <a:gd name="T65" fmla="*/ 311 h 1523"/>
                <a:gd name="T66" fmla="*/ 85 w 973"/>
                <a:gd name="T67" fmla="*/ 239 h 1523"/>
                <a:gd name="T68" fmla="*/ 152 w 973"/>
                <a:gd name="T69" fmla="*/ 164 h 1523"/>
                <a:gd name="T70" fmla="*/ 234 w 973"/>
                <a:gd name="T71" fmla="*/ 95 h 1523"/>
                <a:gd name="T72" fmla="*/ 332 w 973"/>
                <a:gd name="T73" fmla="*/ 38 h 1523"/>
                <a:gd name="T74" fmla="*/ 400 w 973"/>
                <a:gd name="T75" fmla="*/ 14 h 1523"/>
                <a:gd name="T76" fmla="*/ 477 w 973"/>
                <a:gd name="T77" fmla="*/ 2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E6803A"/>
            </a:solidFill>
            <a:ln w="0">
              <a:solidFill>
                <a:srgbClr val="E680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7642225" y="515938"/>
              <a:ext cx="682625" cy="768350"/>
            </a:xfrm>
            <a:custGeom>
              <a:avLst/>
              <a:gdLst>
                <a:gd name="T0" fmla="*/ 420 w 1291"/>
                <a:gd name="T1" fmla="*/ 1122 h 1451"/>
                <a:gd name="T2" fmla="*/ 584 w 1291"/>
                <a:gd name="T3" fmla="*/ 1120 h 1451"/>
                <a:gd name="T4" fmla="*/ 663 w 1291"/>
                <a:gd name="T5" fmla="*/ 1104 h 1451"/>
                <a:gd name="T6" fmla="*/ 729 w 1291"/>
                <a:gd name="T7" fmla="*/ 1073 h 1451"/>
                <a:gd name="T8" fmla="*/ 783 w 1291"/>
                <a:gd name="T9" fmla="*/ 1028 h 1451"/>
                <a:gd name="T10" fmla="*/ 818 w 1291"/>
                <a:gd name="T11" fmla="*/ 973 h 1451"/>
                <a:gd name="T12" fmla="*/ 843 w 1291"/>
                <a:gd name="T13" fmla="*/ 903 h 1451"/>
                <a:gd name="T14" fmla="*/ 858 w 1291"/>
                <a:gd name="T15" fmla="*/ 817 h 1451"/>
                <a:gd name="T16" fmla="*/ 863 w 1291"/>
                <a:gd name="T17" fmla="*/ 716 h 1451"/>
                <a:gd name="T18" fmla="*/ 858 w 1291"/>
                <a:gd name="T19" fmla="*/ 617 h 1451"/>
                <a:gd name="T20" fmla="*/ 841 w 1291"/>
                <a:gd name="T21" fmla="*/ 534 h 1451"/>
                <a:gd name="T22" fmla="*/ 815 w 1291"/>
                <a:gd name="T23" fmla="*/ 467 h 1451"/>
                <a:gd name="T24" fmla="*/ 778 w 1291"/>
                <a:gd name="T25" fmla="*/ 414 h 1451"/>
                <a:gd name="T26" fmla="*/ 732 w 1291"/>
                <a:gd name="T27" fmla="*/ 375 h 1451"/>
                <a:gd name="T28" fmla="*/ 676 w 1291"/>
                <a:gd name="T29" fmla="*/ 349 h 1451"/>
                <a:gd name="T30" fmla="*/ 589 w 1291"/>
                <a:gd name="T31" fmla="*/ 332 h 1451"/>
                <a:gd name="T32" fmla="*/ 420 w 1291"/>
                <a:gd name="T33" fmla="*/ 330 h 1451"/>
                <a:gd name="T34" fmla="*/ 564 w 1291"/>
                <a:gd name="T35" fmla="*/ 0 h 1451"/>
                <a:gd name="T36" fmla="*/ 711 w 1291"/>
                <a:gd name="T37" fmla="*/ 10 h 1451"/>
                <a:gd name="T38" fmla="*/ 850 w 1291"/>
                <a:gd name="T39" fmla="*/ 41 h 1451"/>
                <a:gd name="T40" fmla="*/ 950 w 1291"/>
                <a:gd name="T41" fmla="*/ 82 h 1451"/>
                <a:gd name="T42" fmla="*/ 1039 w 1291"/>
                <a:gd name="T43" fmla="*/ 138 h 1451"/>
                <a:gd name="T44" fmla="*/ 1118 w 1291"/>
                <a:gd name="T45" fmla="*/ 208 h 1451"/>
                <a:gd name="T46" fmla="*/ 1183 w 1291"/>
                <a:gd name="T47" fmla="*/ 294 h 1451"/>
                <a:gd name="T48" fmla="*/ 1234 w 1291"/>
                <a:gd name="T49" fmla="*/ 396 h 1451"/>
                <a:gd name="T50" fmla="*/ 1266 w 1291"/>
                <a:gd name="T51" fmla="*/ 493 h 1451"/>
                <a:gd name="T52" fmla="*/ 1285 w 1291"/>
                <a:gd name="T53" fmla="*/ 601 h 1451"/>
                <a:gd name="T54" fmla="*/ 1291 w 1291"/>
                <a:gd name="T55" fmla="*/ 721 h 1451"/>
                <a:gd name="T56" fmla="*/ 1285 w 1291"/>
                <a:gd name="T57" fmla="*/ 841 h 1451"/>
                <a:gd name="T58" fmla="*/ 1266 w 1291"/>
                <a:gd name="T59" fmla="*/ 950 h 1451"/>
                <a:gd name="T60" fmla="*/ 1234 w 1291"/>
                <a:gd name="T61" fmla="*/ 1047 h 1451"/>
                <a:gd name="T62" fmla="*/ 1183 w 1291"/>
                <a:gd name="T63" fmla="*/ 1149 h 1451"/>
                <a:gd name="T64" fmla="*/ 1118 w 1291"/>
                <a:gd name="T65" fmla="*/ 1236 h 1451"/>
                <a:gd name="T66" fmla="*/ 1039 w 1291"/>
                <a:gd name="T67" fmla="*/ 1308 h 1451"/>
                <a:gd name="T68" fmla="*/ 950 w 1291"/>
                <a:gd name="T69" fmla="*/ 1365 h 1451"/>
                <a:gd name="T70" fmla="*/ 849 w 1291"/>
                <a:gd name="T71" fmla="*/ 1407 h 1451"/>
                <a:gd name="T72" fmla="*/ 710 w 1291"/>
                <a:gd name="T73" fmla="*/ 1440 h 1451"/>
                <a:gd name="T74" fmla="*/ 562 w 1291"/>
                <a:gd name="T75" fmla="*/ 1451 h 1451"/>
                <a:gd name="T76" fmla="*/ 0 w 1291"/>
                <a:gd name="T7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7215188" y="176213"/>
              <a:ext cx="601663" cy="768350"/>
            </a:xfrm>
            <a:custGeom>
              <a:avLst/>
              <a:gdLst>
                <a:gd name="T0" fmla="*/ 407 w 1138"/>
                <a:gd name="T1" fmla="*/ 318 h 1451"/>
                <a:gd name="T2" fmla="*/ 407 w 1138"/>
                <a:gd name="T3" fmla="*/ 633 h 1451"/>
                <a:gd name="T4" fmla="*/ 491 w 1138"/>
                <a:gd name="T5" fmla="*/ 633 h 1451"/>
                <a:gd name="T6" fmla="*/ 521 w 1138"/>
                <a:gd name="T7" fmla="*/ 631 h 1451"/>
                <a:gd name="T8" fmla="*/ 547 w 1138"/>
                <a:gd name="T9" fmla="*/ 623 h 1451"/>
                <a:gd name="T10" fmla="*/ 573 w 1138"/>
                <a:gd name="T11" fmla="*/ 612 h 1451"/>
                <a:gd name="T12" fmla="*/ 596 w 1138"/>
                <a:gd name="T13" fmla="*/ 597 h 1451"/>
                <a:gd name="T14" fmla="*/ 611 w 1138"/>
                <a:gd name="T15" fmla="*/ 580 h 1451"/>
                <a:gd name="T16" fmla="*/ 624 w 1138"/>
                <a:gd name="T17" fmla="*/ 558 h 1451"/>
                <a:gd name="T18" fmla="*/ 632 w 1138"/>
                <a:gd name="T19" fmla="*/ 534 h 1451"/>
                <a:gd name="T20" fmla="*/ 637 w 1138"/>
                <a:gd name="T21" fmla="*/ 504 h 1451"/>
                <a:gd name="T22" fmla="*/ 639 w 1138"/>
                <a:gd name="T23" fmla="*/ 470 h 1451"/>
                <a:gd name="T24" fmla="*/ 637 w 1138"/>
                <a:gd name="T25" fmla="*/ 439 h 1451"/>
                <a:gd name="T26" fmla="*/ 632 w 1138"/>
                <a:gd name="T27" fmla="*/ 411 h 1451"/>
                <a:gd name="T28" fmla="*/ 624 w 1138"/>
                <a:gd name="T29" fmla="*/ 387 h 1451"/>
                <a:gd name="T30" fmla="*/ 612 w 1138"/>
                <a:gd name="T31" fmla="*/ 368 h 1451"/>
                <a:gd name="T32" fmla="*/ 597 w 1138"/>
                <a:gd name="T33" fmla="*/ 352 h 1451"/>
                <a:gd name="T34" fmla="*/ 574 w 1138"/>
                <a:gd name="T35" fmla="*/ 338 h 1451"/>
                <a:gd name="T36" fmla="*/ 548 w 1138"/>
                <a:gd name="T37" fmla="*/ 327 h 1451"/>
                <a:gd name="T38" fmla="*/ 522 w 1138"/>
                <a:gd name="T39" fmla="*/ 320 h 1451"/>
                <a:gd name="T40" fmla="*/ 491 w 1138"/>
                <a:gd name="T41" fmla="*/ 318 h 1451"/>
                <a:gd name="T42" fmla="*/ 407 w 1138"/>
                <a:gd name="T43" fmla="*/ 318 h 1451"/>
                <a:gd name="T44" fmla="*/ 0 w 1138"/>
                <a:gd name="T45" fmla="*/ 0 h 1451"/>
                <a:gd name="T46" fmla="*/ 534 w 1138"/>
                <a:gd name="T47" fmla="*/ 0 h 1451"/>
                <a:gd name="T48" fmla="*/ 602 w 1138"/>
                <a:gd name="T49" fmla="*/ 1 h 1451"/>
                <a:gd name="T50" fmla="*/ 668 w 1138"/>
                <a:gd name="T51" fmla="*/ 7 h 1451"/>
                <a:gd name="T52" fmla="*/ 732 w 1138"/>
                <a:gd name="T53" fmla="*/ 17 h 1451"/>
                <a:gd name="T54" fmla="*/ 778 w 1138"/>
                <a:gd name="T55" fmla="*/ 28 h 1451"/>
                <a:gd name="T56" fmla="*/ 822 w 1138"/>
                <a:gd name="T57" fmla="*/ 42 h 1451"/>
                <a:gd name="T58" fmla="*/ 862 w 1138"/>
                <a:gd name="T59" fmla="*/ 62 h 1451"/>
                <a:gd name="T60" fmla="*/ 899 w 1138"/>
                <a:gd name="T61" fmla="*/ 84 h 1451"/>
                <a:gd name="T62" fmla="*/ 932 w 1138"/>
                <a:gd name="T63" fmla="*/ 111 h 1451"/>
                <a:gd name="T64" fmla="*/ 963 w 1138"/>
                <a:gd name="T65" fmla="*/ 143 h 1451"/>
                <a:gd name="T66" fmla="*/ 990 w 1138"/>
                <a:gd name="T67" fmla="*/ 179 h 1451"/>
                <a:gd name="T68" fmla="*/ 1012 w 1138"/>
                <a:gd name="T69" fmla="*/ 220 h 1451"/>
                <a:gd name="T70" fmla="*/ 1028 w 1138"/>
                <a:gd name="T71" fmla="*/ 257 h 1451"/>
                <a:gd name="T72" fmla="*/ 1039 w 1138"/>
                <a:gd name="T73" fmla="*/ 298 h 1451"/>
                <a:gd name="T74" fmla="*/ 1048 w 1138"/>
                <a:gd name="T75" fmla="*/ 342 h 1451"/>
                <a:gd name="T76" fmla="*/ 1054 w 1138"/>
                <a:gd name="T77" fmla="*/ 391 h 1451"/>
                <a:gd name="T78" fmla="*/ 1055 w 1138"/>
                <a:gd name="T79" fmla="*/ 444 h 1451"/>
                <a:gd name="T80" fmla="*/ 1054 w 1138"/>
                <a:gd name="T81" fmla="*/ 479 h 1451"/>
                <a:gd name="T82" fmla="*/ 1050 w 1138"/>
                <a:gd name="T83" fmla="*/ 517 h 1451"/>
                <a:gd name="T84" fmla="*/ 1045 w 1138"/>
                <a:gd name="T85" fmla="*/ 555 h 1451"/>
                <a:gd name="T86" fmla="*/ 1036 w 1138"/>
                <a:gd name="T87" fmla="*/ 595 h 1451"/>
                <a:gd name="T88" fmla="*/ 1024 w 1138"/>
                <a:gd name="T89" fmla="*/ 633 h 1451"/>
                <a:gd name="T90" fmla="*/ 1007 w 1138"/>
                <a:gd name="T91" fmla="*/ 670 h 1451"/>
                <a:gd name="T92" fmla="*/ 987 w 1138"/>
                <a:gd name="T93" fmla="*/ 706 h 1451"/>
                <a:gd name="T94" fmla="*/ 961 w 1138"/>
                <a:gd name="T95" fmla="*/ 740 h 1451"/>
                <a:gd name="T96" fmla="*/ 929 w 1138"/>
                <a:gd name="T97" fmla="*/ 771 h 1451"/>
                <a:gd name="T98" fmla="*/ 902 w 1138"/>
                <a:gd name="T99" fmla="*/ 794 h 1451"/>
                <a:gd name="T100" fmla="*/ 871 w 1138"/>
                <a:gd name="T101" fmla="*/ 813 h 1451"/>
                <a:gd name="T102" fmla="*/ 837 w 1138"/>
                <a:gd name="T103" fmla="*/ 831 h 1451"/>
                <a:gd name="T104" fmla="*/ 800 w 1138"/>
                <a:gd name="T105" fmla="*/ 846 h 1451"/>
                <a:gd name="T106" fmla="*/ 1138 w 1138"/>
                <a:gd name="T107" fmla="*/ 1451 h 1451"/>
                <a:gd name="T108" fmla="*/ 697 w 1138"/>
                <a:gd name="T109" fmla="*/ 1451 h 1451"/>
                <a:gd name="T110" fmla="*/ 407 w 1138"/>
                <a:gd name="T111" fmla="*/ 885 h 1451"/>
                <a:gd name="T112" fmla="*/ 407 w 1138"/>
                <a:gd name="T113" fmla="*/ 1451 h 1451"/>
                <a:gd name="T114" fmla="*/ 0 w 1138"/>
                <a:gd name="T115" fmla="*/ 1451 h 1451"/>
                <a:gd name="T116" fmla="*/ 0 w 1138"/>
                <a:gd name="T11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8647" y="365125"/>
            <a:ext cx="10515600" cy="90487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E6803A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778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47" y="365125"/>
            <a:ext cx="10515600" cy="90487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E6803A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8776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600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 dirty="0"/>
          </a:p>
        </p:txBody>
      </p:sp>
      <p:pic>
        <p:nvPicPr>
          <p:cNvPr id="9" name="Picture 10" descr="A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6625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1692274" y="6237287"/>
            <a:ext cx="9661526" cy="3256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12" name="Gruppieren 51"/>
          <p:cNvGrpSpPr>
            <a:grpSpLocks noChangeAspect="1"/>
          </p:cNvGrpSpPr>
          <p:nvPr userDrawn="1"/>
        </p:nvGrpSpPr>
        <p:grpSpPr>
          <a:xfrm>
            <a:off x="11258536" y="226466"/>
            <a:ext cx="706177" cy="504000"/>
            <a:chOff x="7215188" y="176213"/>
            <a:chExt cx="1552575" cy="1108075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8253413" y="292100"/>
              <a:ext cx="514350" cy="806450"/>
            </a:xfrm>
            <a:custGeom>
              <a:avLst/>
              <a:gdLst>
                <a:gd name="T0" fmla="*/ 555 w 973"/>
                <a:gd name="T1" fmla="*/ 2 h 1523"/>
                <a:gd name="T2" fmla="*/ 625 w 973"/>
                <a:gd name="T3" fmla="*/ 19 h 1523"/>
                <a:gd name="T4" fmla="*/ 694 w 973"/>
                <a:gd name="T5" fmla="*/ 52 h 1523"/>
                <a:gd name="T6" fmla="*/ 753 w 973"/>
                <a:gd name="T7" fmla="*/ 98 h 1523"/>
                <a:gd name="T8" fmla="*/ 805 w 973"/>
                <a:gd name="T9" fmla="*/ 158 h 1523"/>
                <a:gd name="T10" fmla="*/ 847 w 973"/>
                <a:gd name="T11" fmla="*/ 230 h 1523"/>
                <a:gd name="T12" fmla="*/ 878 w 973"/>
                <a:gd name="T13" fmla="*/ 314 h 1523"/>
                <a:gd name="T14" fmla="*/ 895 w 973"/>
                <a:gd name="T15" fmla="*/ 409 h 1523"/>
                <a:gd name="T16" fmla="*/ 895 w 973"/>
                <a:gd name="T17" fmla="*/ 519 h 1523"/>
                <a:gd name="T18" fmla="*/ 878 w 973"/>
                <a:gd name="T19" fmla="*/ 628 h 1523"/>
                <a:gd name="T20" fmla="*/ 846 w 973"/>
                <a:gd name="T21" fmla="*/ 723 h 1523"/>
                <a:gd name="T22" fmla="*/ 770 w 973"/>
                <a:gd name="T23" fmla="*/ 866 h 1523"/>
                <a:gd name="T24" fmla="*/ 698 w 973"/>
                <a:gd name="T25" fmla="*/ 969 h 1523"/>
                <a:gd name="T26" fmla="*/ 641 w 973"/>
                <a:gd name="T27" fmla="*/ 1043 h 1523"/>
                <a:gd name="T28" fmla="*/ 587 w 973"/>
                <a:gd name="T29" fmla="*/ 1105 h 1523"/>
                <a:gd name="T30" fmla="*/ 550 w 973"/>
                <a:gd name="T31" fmla="*/ 1144 h 1523"/>
                <a:gd name="T32" fmla="*/ 529 w 973"/>
                <a:gd name="T33" fmla="*/ 1164 h 1523"/>
                <a:gd name="T34" fmla="*/ 973 w 973"/>
                <a:gd name="T35" fmla="*/ 1523 h 1523"/>
                <a:gd name="T36" fmla="*/ 13 w 973"/>
                <a:gd name="T37" fmla="*/ 1275 h 1523"/>
                <a:gd name="T38" fmla="*/ 418 w 973"/>
                <a:gd name="T39" fmla="*/ 764 h 1523"/>
                <a:gd name="T40" fmla="*/ 462 w 973"/>
                <a:gd name="T41" fmla="*/ 701 h 1523"/>
                <a:gd name="T42" fmla="*/ 491 w 973"/>
                <a:gd name="T43" fmla="*/ 648 h 1523"/>
                <a:gd name="T44" fmla="*/ 516 w 973"/>
                <a:gd name="T45" fmla="*/ 563 h 1523"/>
                <a:gd name="T46" fmla="*/ 517 w 973"/>
                <a:gd name="T47" fmla="*/ 494 h 1523"/>
                <a:gd name="T48" fmla="*/ 506 w 973"/>
                <a:gd name="T49" fmla="*/ 457 h 1523"/>
                <a:gd name="T50" fmla="*/ 485 w 973"/>
                <a:gd name="T51" fmla="*/ 439 h 1523"/>
                <a:gd name="T52" fmla="*/ 450 w 973"/>
                <a:gd name="T53" fmla="*/ 434 h 1523"/>
                <a:gd name="T54" fmla="*/ 415 w 973"/>
                <a:gd name="T55" fmla="*/ 444 h 1523"/>
                <a:gd name="T56" fmla="*/ 370 w 973"/>
                <a:gd name="T57" fmla="*/ 470 h 1523"/>
                <a:gd name="T58" fmla="*/ 315 w 973"/>
                <a:gd name="T59" fmla="*/ 517 h 1523"/>
                <a:gd name="T60" fmla="*/ 252 w 973"/>
                <a:gd name="T61" fmla="*/ 586 h 1523"/>
                <a:gd name="T62" fmla="*/ 181 w 973"/>
                <a:gd name="T63" fmla="*/ 680 h 1523"/>
                <a:gd name="T64" fmla="*/ 27 w 973"/>
                <a:gd name="T65" fmla="*/ 311 h 1523"/>
                <a:gd name="T66" fmla="*/ 85 w 973"/>
                <a:gd name="T67" fmla="*/ 239 h 1523"/>
                <a:gd name="T68" fmla="*/ 152 w 973"/>
                <a:gd name="T69" fmla="*/ 164 h 1523"/>
                <a:gd name="T70" fmla="*/ 234 w 973"/>
                <a:gd name="T71" fmla="*/ 95 h 1523"/>
                <a:gd name="T72" fmla="*/ 332 w 973"/>
                <a:gd name="T73" fmla="*/ 38 h 1523"/>
                <a:gd name="T74" fmla="*/ 400 w 973"/>
                <a:gd name="T75" fmla="*/ 14 h 1523"/>
                <a:gd name="T76" fmla="*/ 477 w 973"/>
                <a:gd name="T77" fmla="*/ 2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E6803A"/>
            </a:solidFill>
            <a:ln w="0">
              <a:solidFill>
                <a:srgbClr val="E680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7642225" y="515938"/>
              <a:ext cx="682625" cy="768350"/>
            </a:xfrm>
            <a:custGeom>
              <a:avLst/>
              <a:gdLst>
                <a:gd name="T0" fmla="*/ 420 w 1291"/>
                <a:gd name="T1" fmla="*/ 1122 h 1451"/>
                <a:gd name="T2" fmla="*/ 584 w 1291"/>
                <a:gd name="T3" fmla="*/ 1120 h 1451"/>
                <a:gd name="T4" fmla="*/ 663 w 1291"/>
                <a:gd name="T5" fmla="*/ 1104 h 1451"/>
                <a:gd name="T6" fmla="*/ 729 w 1291"/>
                <a:gd name="T7" fmla="*/ 1073 h 1451"/>
                <a:gd name="T8" fmla="*/ 783 w 1291"/>
                <a:gd name="T9" fmla="*/ 1028 h 1451"/>
                <a:gd name="T10" fmla="*/ 818 w 1291"/>
                <a:gd name="T11" fmla="*/ 973 h 1451"/>
                <a:gd name="T12" fmla="*/ 843 w 1291"/>
                <a:gd name="T13" fmla="*/ 903 h 1451"/>
                <a:gd name="T14" fmla="*/ 858 w 1291"/>
                <a:gd name="T15" fmla="*/ 817 h 1451"/>
                <a:gd name="T16" fmla="*/ 863 w 1291"/>
                <a:gd name="T17" fmla="*/ 716 h 1451"/>
                <a:gd name="T18" fmla="*/ 858 w 1291"/>
                <a:gd name="T19" fmla="*/ 617 h 1451"/>
                <a:gd name="T20" fmla="*/ 841 w 1291"/>
                <a:gd name="T21" fmla="*/ 534 h 1451"/>
                <a:gd name="T22" fmla="*/ 815 w 1291"/>
                <a:gd name="T23" fmla="*/ 467 h 1451"/>
                <a:gd name="T24" fmla="*/ 778 w 1291"/>
                <a:gd name="T25" fmla="*/ 414 h 1451"/>
                <a:gd name="T26" fmla="*/ 732 w 1291"/>
                <a:gd name="T27" fmla="*/ 375 h 1451"/>
                <a:gd name="T28" fmla="*/ 676 w 1291"/>
                <a:gd name="T29" fmla="*/ 349 h 1451"/>
                <a:gd name="T30" fmla="*/ 589 w 1291"/>
                <a:gd name="T31" fmla="*/ 332 h 1451"/>
                <a:gd name="T32" fmla="*/ 420 w 1291"/>
                <a:gd name="T33" fmla="*/ 330 h 1451"/>
                <a:gd name="T34" fmla="*/ 564 w 1291"/>
                <a:gd name="T35" fmla="*/ 0 h 1451"/>
                <a:gd name="T36" fmla="*/ 711 w 1291"/>
                <a:gd name="T37" fmla="*/ 10 h 1451"/>
                <a:gd name="T38" fmla="*/ 850 w 1291"/>
                <a:gd name="T39" fmla="*/ 41 h 1451"/>
                <a:gd name="T40" fmla="*/ 950 w 1291"/>
                <a:gd name="T41" fmla="*/ 82 h 1451"/>
                <a:gd name="T42" fmla="*/ 1039 w 1291"/>
                <a:gd name="T43" fmla="*/ 138 h 1451"/>
                <a:gd name="T44" fmla="*/ 1118 w 1291"/>
                <a:gd name="T45" fmla="*/ 208 h 1451"/>
                <a:gd name="T46" fmla="*/ 1183 w 1291"/>
                <a:gd name="T47" fmla="*/ 294 h 1451"/>
                <a:gd name="T48" fmla="*/ 1234 w 1291"/>
                <a:gd name="T49" fmla="*/ 396 h 1451"/>
                <a:gd name="T50" fmla="*/ 1266 w 1291"/>
                <a:gd name="T51" fmla="*/ 493 h 1451"/>
                <a:gd name="T52" fmla="*/ 1285 w 1291"/>
                <a:gd name="T53" fmla="*/ 601 h 1451"/>
                <a:gd name="T54" fmla="*/ 1291 w 1291"/>
                <a:gd name="T55" fmla="*/ 721 h 1451"/>
                <a:gd name="T56" fmla="*/ 1285 w 1291"/>
                <a:gd name="T57" fmla="*/ 841 h 1451"/>
                <a:gd name="T58" fmla="*/ 1266 w 1291"/>
                <a:gd name="T59" fmla="*/ 950 h 1451"/>
                <a:gd name="T60" fmla="*/ 1234 w 1291"/>
                <a:gd name="T61" fmla="*/ 1047 h 1451"/>
                <a:gd name="T62" fmla="*/ 1183 w 1291"/>
                <a:gd name="T63" fmla="*/ 1149 h 1451"/>
                <a:gd name="T64" fmla="*/ 1118 w 1291"/>
                <a:gd name="T65" fmla="*/ 1236 h 1451"/>
                <a:gd name="T66" fmla="*/ 1039 w 1291"/>
                <a:gd name="T67" fmla="*/ 1308 h 1451"/>
                <a:gd name="T68" fmla="*/ 950 w 1291"/>
                <a:gd name="T69" fmla="*/ 1365 h 1451"/>
                <a:gd name="T70" fmla="*/ 849 w 1291"/>
                <a:gd name="T71" fmla="*/ 1407 h 1451"/>
                <a:gd name="T72" fmla="*/ 710 w 1291"/>
                <a:gd name="T73" fmla="*/ 1440 h 1451"/>
                <a:gd name="T74" fmla="*/ 562 w 1291"/>
                <a:gd name="T75" fmla="*/ 1451 h 1451"/>
                <a:gd name="T76" fmla="*/ 0 w 1291"/>
                <a:gd name="T7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7215188" y="176213"/>
              <a:ext cx="601663" cy="768350"/>
            </a:xfrm>
            <a:custGeom>
              <a:avLst/>
              <a:gdLst>
                <a:gd name="T0" fmla="*/ 407 w 1138"/>
                <a:gd name="T1" fmla="*/ 318 h 1451"/>
                <a:gd name="T2" fmla="*/ 407 w 1138"/>
                <a:gd name="T3" fmla="*/ 633 h 1451"/>
                <a:gd name="T4" fmla="*/ 491 w 1138"/>
                <a:gd name="T5" fmla="*/ 633 h 1451"/>
                <a:gd name="T6" fmla="*/ 521 w 1138"/>
                <a:gd name="T7" fmla="*/ 631 h 1451"/>
                <a:gd name="T8" fmla="*/ 547 w 1138"/>
                <a:gd name="T9" fmla="*/ 623 h 1451"/>
                <a:gd name="T10" fmla="*/ 573 w 1138"/>
                <a:gd name="T11" fmla="*/ 612 h 1451"/>
                <a:gd name="T12" fmla="*/ 596 w 1138"/>
                <a:gd name="T13" fmla="*/ 597 h 1451"/>
                <a:gd name="T14" fmla="*/ 611 w 1138"/>
                <a:gd name="T15" fmla="*/ 580 h 1451"/>
                <a:gd name="T16" fmla="*/ 624 w 1138"/>
                <a:gd name="T17" fmla="*/ 558 h 1451"/>
                <a:gd name="T18" fmla="*/ 632 w 1138"/>
                <a:gd name="T19" fmla="*/ 534 h 1451"/>
                <a:gd name="T20" fmla="*/ 637 w 1138"/>
                <a:gd name="T21" fmla="*/ 504 h 1451"/>
                <a:gd name="T22" fmla="*/ 639 w 1138"/>
                <a:gd name="T23" fmla="*/ 470 h 1451"/>
                <a:gd name="T24" fmla="*/ 637 w 1138"/>
                <a:gd name="T25" fmla="*/ 439 h 1451"/>
                <a:gd name="T26" fmla="*/ 632 w 1138"/>
                <a:gd name="T27" fmla="*/ 411 h 1451"/>
                <a:gd name="T28" fmla="*/ 624 w 1138"/>
                <a:gd name="T29" fmla="*/ 387 h 1451"/>
                <a:gd name="T30" fmla="*/ 612 w 1138"/>
                <a:gd name="T31" fmla="*/ 368 h 1451"/>
                <a:gd name="T32" fmla="*/ 597 w 1138"/>
                <a:gd name="T33" fmla="*/ 352 h 1451"/>
                <a:gd name="T34" fmla="*/ 574 w 1138"/>
                <a:gd name="T35" fmla="*/ 338 h 1451"/>
                <a:gd name="T36" fmla="*/ 548 w 1138"/>
                <a:gd name="T37" fmla="*/ 327 h 1451"/>
                <a:gd name="T38" fmla="*/ 522 w 1138"/>
                <a:gd name="T39" fmla="*/ 320 h 1451"/>
                <a:gd name="T40" fmla="*/ 491 w 1138"/>
                <a:gd name="T41" fmla="*/ 318 h 1451"/>
                <a:gd name="T42" fmla="*/ 407 w 1138"/>
                <a:gd name="T43" fmla="*/ 318 h 1451"/>
                <a:gd name="T44" fmla="*/ 0 w 1138"/>
                <a:gd name="T45" fmla="*/ 0 h 1451"/>
                <a:gd name="T46" fmla="*/ 534 w 1138"/>
                <a:gd name="T47" fmla="*/ 0 h 1451"/>
                <a:gd name="T48" fmla="*/ 602 w 1138"/>
                <a:gd name="T49" fmla="*/ 1 h 1451"/>
                <a:gd name="T50" fmla="*/ 668 w 1138"/>
                <a:gd name="T51" fmla="*/ 7 h 1451"/>
                <a:gd name="T52" fmla="*/ 732 w 1138"/>
                <a:gd name="T53" fmla="*/ 17 h 1451"/>
                <a:gd name="T54" fmla="*/ 778 w 1138"/>
                <a:gd name="T55" fmla="*/ 28 h 1451"/>
                <a:gd name="T56" fmla="*/ 822 w 1138"/>
                <a:gd name="T57" fmla="*/ 42 h 1451"/>
                <a:gd name="T58" fmla="*/ 862 w 1138"/>
                <a:gd name="T59" fmla="*/ 62 h 1451"/>
                <a:gd name="T60" fmla="*/ 899 w 1138"/>
                <a:gd name="T61" fmla="*/ 84 h 1451"/>
                <a:gd name="T62" fmla="*/ 932 w 1138"/>
                <a:gd name="T63" fmla="*/ 111 h 1451"/>
                <a:gd name="T64" fmla="*/ 963 w 1138"/>
                <a:gd name="T65" fmla="*/ 143 h 1451"/>
                <a:gd name="T66" fmla="*/ 990 w 1138"/>
                <a:gd name="T67" fmla="*/ 179 h 1451"/>
                <a:gd name="T68" fmla="*/ 1012 w 1138"/>
                <a:gd name="T69" fmla="*/ 220 h 1451"/>
                <a:gd name="T70" fmla="*/ 1028 w 1138"/>
                <a:gd name="T71" fmla="*/ 257 h 1451"/>
                <a:gd name="T72" fmla="*/ 1039 w 1138"/>
                <a:gd name="T73" fmla="*/ 298 h 1451"/>
                <a:gd name="T74" fmla="*/ 1048 w 1138"/>
                <a:gd name="T75" fmla="*/ 342 h 1451"/>
                <a:gd name="T76" fmla="*/ 1054 w 1138"/>
                <a:gd name="T77" fmla="*/ 391 h 1451"/>
                <a:gd name="T78" fmla="*/ 1055 w 1138"/>
                <a:gd name="T79" fmla="*/ 444 h 1451"/>
                <a:gd name="T80" fmla="*/ 1054 w 1138"/>
                <a:gd name="T81" fmla="*/ 479 h 1451"/>
                <a:gd name="T82" fmla="*/ 1050 w 1138"/>
                <a:gd name="T83" fmla="*/ 517 h 1451"/>
                <a:gd name="T84" fmla="*/ 1045 w 1138"/>
                <a:gd name="T85" fmla="*/ 555 h 1451"/>
                <a:gd name="T86" fmla="*/ 1036 w 1138"/>
                <a:gd name="T87" fmla="*/ 595 h 1451"/>
                <a:gd name="T88" fmla="*/ 1024 w 1138"/>
                <a:gd name="T89" fmla="*/ 633 h 1451"/>
                <a:gd name="T90" fmla="*/ 1007 w 1138"/>
                <a:gd name="T91" fmla="*/ 670 h 1451"/>
                <a:gd name="T92" fmla="*/ 987 w 1138"/>
                <a:gd name="T93" fmla="*/ 706 h 1451"/>
                <a:gd name="T94" fmla="*/ 961 w 1138"/>
                <a:gd name="T95" fmla="*/ 740 h 1451"/>
                <a:gd name="T96" fmla="*/ 929 w 1138"/>
                <a:gd name="T97" fmla="*/ 771 h 1451"/>
                <a:gd name="T98" fmla="*/ 902 w 1138"/>
                <a:gd name="T99" fmla="*/ 794 h 1451"/>
                <a:gd name="T100" fmla="*/ 871 w 1138"/>
                <a:gd name="T101" fmla="*/ 813 h 1451"/>
                <a:gd name="T102" fmla="*/ 837 w 1138"/>
                <a:gd name="T103" fmla="*/ 831 h 1451"/>
                <a:gd name="T104" fmla="*/ 800 w 1138"/>
                <a:gd name="T105" fmla="*/ 846 h 1451"/>
                <a:gd name="T106" fmla="*/ 1138 w 1138"/>
                <a:gd name="T107" fmla="*/ 1451 h 1451"/>
                <a:gd name="T108" fmla="*/ 697 w 1138"/>
                <a:gd name="T109" fmla="*/ 1451 h 1451"/>
                <a:gd name="T110" fmla="*/ 407 w 1138"/>
                <a:gd name="T111" fmla="*/ 885 h 1451"/>
                <a:gd name="T112" fmla="*/ 407 w 1138"/>
                <a:gd name="T113" fmla="*/ 1451 h 1451"/>
                <a:gd name="T114" fmla="*/ 0 w 1138"/>
                <a:gd name="T115" fmla="*/ 1451 h 1451"/>
                <a:gd name="T116" fmla="*/ 0 w 1138"/>
                <a:gd name="T11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23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-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8776"/>
          </a:xfrm>
        </p:spPr>
        <p:txBody>
          <a:bodyPr/>
          <a:lstStyle>
            <a:lvl1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arenBoth"/>
              <a:defRPr/>
            </a:lvl1pPr>
            <a:lvl2pPr marL="9144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2pPr>
            <a:lvl3pPr marL="12573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  <a:lvl4pPr marL="137160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lvl4pPr>
            <a:lvl5pPr marL="182880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‹#›</a:t>
            </a:fld>
            <a:endParaRPr lang="de-DE"/>
          </a:p>
        </p:txBody>
      </p:sp>
      <p:pic>
        <p:nvPicPr>
          <p:cNvPr id="11" name="Picture 10" descr="A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6625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6"/>
          <p:cNvSpPr>
            <a:spLocks noChangeShapeType="1"/>
          </p:cNvSpPr>
          <p:nvPr userDrawn="1"/>
        </p:nvSpPr>
        <p:spPr bwMode="auto">
          <a:xfrm flipV="1">
            <a:off x="1714501" y="6240542"/>
            <a:ext cx="96393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9" name="Gruppieren 51"/>
          <p:cNvGrpSpPr>
            <a:grpSpLocks noChangeAspect="1"/>
          </p:cNvGrpSpPr>
          <p:nvPr userDrawn="1"/>
        </p:nvGrpSpPr>
        <p:grpSpPr>
          <a:xfrm>
            <a:off x="11258536" y="226466"/>
            <a:ext cx="706177" cy="504000"/>
            <a:chOff x="7215188" y="176213"/>
            <a:chExt cx="1552575" cy="1108075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8253413" y="292100"/>
              <a:ext cx="514350" cy="806450"/>
            </a:xfrm>
            <a:custGeom>
              <a:avLst/>
              <a:gdLst>
                <a:gd name="T0" fmla="*/ 555 w 973"/>
                <a:gd name="T1" fmla="*/ 2 h 1523"/>
                <a:gd name="T2" fmla="*/ 625 w 973"/>
                <a:gd name="T3" fmla="*/ 19 h 1523"/>
                <a:gd name="T4" fmla="*/ 694 w 973"/>
                <a:gd name="T5" fmla="*/ 52 h 1523"/>
                <a:gd name="T6" fmla="*/ 753 w 973"/>
                <a:gd name="T7" fmla="*/ 98 h 1523"/>
                <a:gd name="T8" fmla="*/ 805 w 973"/>
                <a:gd name="T9" fmla="*/ 158 h 1523"/>
                <a:gd name="T10" fmla="*/ 847 w 973"/>
                <a:gd name="T11" fmla="*/ 230 h 1523"/>
                <a:gd name="T12" fmla="*/ 878 w 973"/>
                <a:gd name="T13" fmla="*/ 314 h 1523"/>
                <a:gd name="T14" fmla="*/ 895 w 973"/>
                <a:gd name="T15" fmla="*/ 409 h 1523"/>
                <a:gd name="T16" fmla="*/ 895 w 973"/>
                <a:gd name="T17" fmla="*/ 519 h 1523"/>
                <a:gd name="T18" fmla="*/ 878 w 973"/>
                <a:gd name="T19" fmla="*/ 628 h 1523"/>
                <a:gd name="T20" fmla="*/ 846 w 973"/>
                <a:gd name="T21" fmla="*/ 723 h 1523"/>
                <a:gd name="T22" fmla="*/ 770 w 973"/>
                <a:gd name="T23" fmla="*/ 866 h 1523"/>
                <a:gd name="T24" fmla="*/ 698 w 973"/>
                <a:gd name="T25" fmla="*/ 969 h 1523"/>
                <a:gd name="T26" fmla="*/ 641 w 973"/>
                <a:gd name="T27" fmla="*/ 1043 h 1523"/>
                <a:gd name="T28" fmla="*/ 587 w 973"/>
                <a:gd name="T29" fmla="*/ 1105 h 1523"/>
                <a:gd name="T30" fmla="*/ 550 w 973"/>
                <a:gd name="T31" fmla="*/ 1144 h 1523"/>
                <a:gd name="T32" fmla="*/ 529 w 973"/>
                <a:gd name="T33" fmla="*/ 1164 h 1523"/>
                <a:gd name="T34" fmla="*/ 973 w 973"/>
                <a:gd name="T35" fmla="*/ 1523 h 1523"/>
                <a:gd name="T36" fmla="*/ 13 w 973"/>
                <a:gd name="T37" fmla="*/ 1275 h 1523"/>
                <a:gd name="T38" fmla="*/ 418 w 973"/>
                <a:gd name="T39" fmla="*/ 764 h 1523"/>
                <a:gd name="T40" fmla="*/ 462 w 973"/>
                <a:gd name="T41" fmla="*/ 701 h 1523"/>
                <a:gd name="T42" fmla="*/ 491 w 973"/>
                <a:gd name="T43" fmla="*/ 648 h 1523"/>
                <a:gd name="T44" fmla="*/ 516 w 973"/>
                <a:gd name="T45" fmla="*/ 563 h 1523"/>
                <a:gd name="T46" fmla="*/ 517 w 973"/>
                <a:gd name="T47" fmla="*/ 494 h 1523"/>
                <a:gd name="T48" fmla="*/ 506 w 973"/>
                <a:gd name="T49" fmla="*/ 457 h 1523"/>
                <a:gd name="T50" fmla="*/ 485 w 973"/>
                <a:gd name="T51" fmla="*/ 439 h 1523"/>
                <a:gd name="T52" fmla="*/ 450 w 973"/>
                <a:gd name="T53" fmla="*/ 434 h 1523"/>
                <a:gd name="T54" fmla="*/ 415 w 973"/>
                <a:gd name="T55" fmla="*/ 444 h 1523"/>
                <a:gd name="T56" fmla="*/ 370 w 973"/>
                <a:gd name="T57" fmla="*/ 470 h 1523"/>
                <a:gd name="T58" fmla="*/ 315 w 973"/>
                <a:gd name="T59" fmla="*/ 517 h 1523"/>
                <a:gd name="T60" fmla="*/ 252 w 973"/>
                <a:gd name="T61" fmla="*/ 586 h 1523"/>
                <a:gd name="T62" fmla="*/ 181 w 973"/>
                <a:gd name="T63" fmla="*/ 680 h 1523"/>
                <a:gd name="T64" fmla="*/ 27 w 973"/>
                <a:gd name="T65" fmla="*/ 311 h 1523"/>
                <a:gd name="T66" fmla="*/ 85 w 973"/>
                <a:gd name="T67" fmla="*/ 239 h 1523"/>
                <a:gd name="T68" fmla="*/ 152 w 973"/>
                <a:gd name="T69" fmla="*/ 164 h 1523"/>
                <a:gd name="T70" fmla="*/ 234 w 973"/>
                <a:gd name="T71" fmla="*/ 95 h 1523"/>
                <a:gd name="T72" fmla="*/ 332 w 973"/>
                <a:gd name="T73" fmla="*/ 38 h 1523"/>
                <a:gd name="T74" fmla="*/ 400 w 973"/>
                <a:gd name="T75" fmla="*/ 14 h 1523"/>
                <a:gd name="T76" fmla="*/ 477 w 973"/>
                <a:gd name="T77" fmla="*/ 2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E6803A"/>
            </a:solidFill>
            <a:ln w="0">
              <a:solidFill>
                <a:srgbClr val="E6803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7642225" y="515938"/>
              <a:ext cx="682625" cy="768350"/>
            </a:xfrm>
            <a:custGeom>
              <a:avLst/>
              <a:gdLst>
                <a:gd name="T0" fmla="*/ 420 w 1291"/>
                <a:gd name="T1" fmla="*/ 1122 h 1451"/>
                <a:gd name="T2" fmla="*/ 584 w 1291"/>
                <a:gd name="T3" fmla="*/ 1120 h 1451"/>
                <a:gd name="T4" fmla="*/ 663 w 1291"/>
                <a:gd name="T5" fmla="*/ 1104 h 1451"/>
                <a:gd name="T6" fmla="*/ 729 w 1291"/>
                <a:gd name="T7" fmla="*/ 1073 h 1451"/>
                <a:gd name="T8" fmla="*/ 783 w 1291"/>
                <a:gd name="T9" fmla="*/ 1028 h 1451"/>
                <a:gd name="T10" fmla="*/ 818 w 1291"/>
                <a:gd name="T11" fmla="*/ 973 h 1451"/>
                <a:gd name="T12" fmla="*/ 843 w 1291"/>
                <a:gd name="T13" fmla="*/ 903 h 1451"/>
                <a:gd name="T14" fmla="*/ 858 w 1291"/>
                <a:gd name="T15" fmla="*/ 817 h 1451"/>
                <a:gd name="T16" fmla="*/ 863 w 1291"/>
                <a:gd name="T17" fmla="*/ 716 h 1451"/>
                <a:gd name="T18" fmla="*/ 858 w 1291"/>
                <a:gd name="T19" fmla="*/ 617 h 1451"/>
                <a:gd name="T20" fmla="*/ 841 w 1291"/>
                <a:gd name="T21" fmla="*/ 534 h 1451"/>
                <a:gd name="T22" fmla="*/ 815 w 1291"/>
                <a:gd name="T23" fmla="*/ 467 h 1451"/>
                <a:gd name="T24" fmla="*/ 778 w 1291"/>
                <a:gd name="T25" fmla="*/ 414 h 1451"/>
                <a:gd name="T26" fmla="*/ 732 w 1291"/>
                <a:gd name="T27" fmla="*/ 375 h 1451"/>
                <a:gd name="T28" fmla="*/ 676 w 1291"/>
                <a:gd name="T29" fmla="*/ 349 h 1451"/>
                <a:gd name="T30" fmla="*/ 589 w 1291"/>
                <a:gd name="T31" fmla="*/ 332 h 1451"/>
                <a:gd name="T32" fmla="*/ 420 w 1291"/>
                <a:gd name="T33" fmla="*/ 330 h 1451"/>
                <a:gd name="T34" fmla="*/ 564 w 1291"/>
                <a:gd name="T35" fmla="*/ 0 h 1451"/>
                <a:gd name="T36" fmla="*/ 711 w 1291"/>
                <a:gd name="T37" fmla="*/ 10 h 1451"/>
                <a:gd name="T38" fmla="*/ 850 w 1291"/>
                <a:gd name="T39" fmla="*/ 41 h 1451"/>
                <a:gd name="T40" fmla="*/ 950 w 1291"/>
                <a:gd name="T41" fmla="*/ 82 h 1451"/>
                <a:gd name="T42" fmla="*/ 1039 w 1291"/>
                <a:gd name="T43" fmla="*/ 138 h 1451"/>
                <a:gd name="T44" fmla="*/ 1118 w 1291"/>
                <a:gd name="T45" fmla="*/ 208 h 1451"/>
                <a:gd name="T46" fmla="*/ 1183 w 1291"/>
                <a:gd name="T47" fmla="*/ 294 h 1451"/>
                <a:gd name="T48" fmla="*/ 1234 w 1291"/>
                <a:gd name="T49" fmla="*/ 396 h 1451"/>
                <a:gd name="T50" fmla="*/ 1266 w 1291"/>
                <a:gd name="T51" fmla="*/ 493 h 1451"/>
                <a:gd name="T52" fmla="*/ 1285 w 1291"/>
                <a:gd name="T53" fmla="*/ 601 h 1451"/>
                <a:gd name="T54" fmla="*/ 1291 w 1291"/>
                <a:gd name="T55" fmla="*/ 721 h 1451"/>
                <a:gd name="T56" fmla="*/ 1285 w 1291"/>
                <a:gd name="T57" fmla="*/ 841 h 1451"/>
                <a:gd name="T58" fmla="*/ 1266 w 1291"/>
                <a:gd name="T59" fmla="*/ 950 h 1451"/>
                <a:gd name="T60" fmla="*/ 1234 w 1291"/>
                <a:gd name="T61" fmla="*/ 1047 h 1451"/>
                <a:gd name="T62" fmla="*/ 1183 w 1291"/>
                <a:gd name="T63" fmla="*/ 1149 h 1451"/>
                <a:gd name="T64" fmla="*/ 1118 w 1291"/>
                <a:gd name="T65" fmla="*/ 1236 h 1451"/>
                <a:gd name="T66" fmla="*/ 1039 w 1291"/>
                <a:gd name="T67" fmla="*/ 1308 h 1451"/>
                <a:gd name="T68" fmla="*/ 950 w 1291"/>
                <a:gd name="T69" fmla="*/ 1365 h 1451"/>
                <a:gd name="T70" fmla="*/ 849 w 1291"/>
                <a:gd name="T71" fmla="*/ 1407 h 1451"/>
                <a:gd name="T72" fmla="*/ 710 w 1291"/>
                <a:gd name="T73" fmla="*/ 1440 h 1451"/>
                <a:gd name="T74" fmla="*/ 562 w 1291"/>
                <a:gd name="T75" fmla="*/ 1451 h 1451"/>
                <a:gd name="T76" fmla="*/ 0 w 1291"/>
                <a:gd name="T7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7215188" y="176213"/>
              <a:ext cx="601663" cy="768350"/>
            </a:xfrm>
            <a:custGeom>
              <a:avLst/>
              <a:gdLst>
                <a:gd name="T0" fmla="*/ 407 w 1138"/>
                <a:gd name="T1" fmla="*/ 318 h 1451"/>
                <a:gd name="T2" fmla="*/ 407 w 1138"/>
                <a:gd name="T3" fmla="*/ 633 h 1451"/>
                <a:gd name="T4" fmla="*/ 491 w 1138"/>
                <a:gd name="T5" fmla="*/ 633 h 1451"/>
                <a:gd name="T6" fmla="*/ 521 w 1138"/>
                <a:gd name="T7" fmla="*/ 631 h 1451"/>
                <a:gd name="T8" fmla="*/ 547 w 1138"/>
                <a:gd name="T9" fmla="*/ 623 h 1451"/>
                <a:gd name="T10" fmla="*/ 573 w 1138"/>
                <a:gd name="T11" fmla="*/ 612 h 1451"/>
                <a:gd name="T12" fmla="*/ 596 w 1138"/>
                <a:gd name="T13" fmla="*/ 597 h 1451"/>
                <a:gd name="T14" fmla="*/ 611 w 1138"/>
                <a:gd name="T15" fmla="*/ 580 h 1451"/>
                <a:gd name="T16" fmla="*/ 624 w 1138"/>
                <a:gd name="T17" fmla="*/ 558 h 1451"/>
                <a:gd name="T18" fmla="*/ 632 w 1138"/>
                <a:gd name="T19" fmla="*/ 534 h 1451"/>
                <a:gd name="T20" fmla="*/ 637 w 1138"/>
                <a:gd name="T21" fmla="*/ 504 h 1451"/>
                <a:gd name="T22" fmla="*/ 639 w 1138"/>
                <a:gd name="T23" fmla="*/ 470 h 1451"/>
                <a:gd name="T24" fmla="*/ 637 w 1138"/>
                <a:gd name="T25" fmla="*/ 439 h 1451"/>
                <a:gd name="T26" fmla="*/ 632 w 1138"/>
                <a:gd name="T27" fmla="*/ 411 h 1451"/>
                <a:gd name="T28" fmla="*/ 624 w 1138"/>
                <a:gd name="T29" fmla="*/ 387 h 1451"/>
                <a:gd name="T30" fmla="*/ 612 w 1138"/>
                <a:gd name="T31" fmla="*/ 368 h 1451"/>
                <a:gd name="T32" fmla="*/ 597 w 1138"/>
                <a:gd name="T33" fmla="*/ 352 h 1451"/>
                <a:gd name="T34" fmla="*/ 574 w 1138"/>
                <a:gd name="T35" fmla="*/ 338 h 1451"/>
                <a:gd name="T36" fmla="*/ 548 w 1138"/>
                <a:gd name="T37" fmla="*/ 327 h 1451"/>
                <a:gd name="T38" fmla="*/ 522 w 1138"/>
                <a:gd name="T39" fmla="*/ 320 h 1451"/>
                <a:gd name="T40" fmla="*/ 491 w 1138"/>
                <a:gd name="T41" fmla="*/ 318 h 1451"/>
                <a:gd name="T42" fmla="*/ 407 w 1138"/>
                <a:gd name="T43" fmla="*/ 318 h 1451"/>
                <a:gd name="T44" fmla="*/ 0 w 1138"/>
                <a:gd name="T45" fmla="*/ 0 h 1451"/>
                <a:gd name="T46" fmla="*/ 534 w 1138"/>
                <a:gd name="T47" fmla="*/ 0 h 1451"/>
                <a:gd name="T48" fmla="*/ 602 w 1138"/>
                <a:gd name="T49" fmla="*/ 1 h 1451"/>
                <a:gd name="T50" fmla="*/ 668 w 1138"/>
                <a:gd name="T51" fmla="*/ 7 h 1451"/>
                <a:gd name="T52" fmla="*/ 732 w 1138"/>
                <a:gd name="T53" fmla="*/ 17 h 1451"/>
                <a:gd name="T54" fmla="*/ 778 w 1138"/>
                <a:gd name="T55" fmla="*/ 28 h 1451"/>
                <a:gd name="T56" fmla="*/ 822 w 1138"/>
                <a:gd name="T57" fmla="*/ 42 h 1451"/>
                <a:gd name="T58" fmla="*/ 862 w 1138"/>
                <a:gd name="T59" fmla="*/ 62 h 1451"/>
                <a:gd name="T60" fmla="*/ 899 w 1138"/>
                <a:gd name="T61" fmla="*/ 84 h 1451"/>
                <a:gd name="T62" fmla="*/ 932 w 1138"/>
                <a:gd name="T63" fmla="*/ 111 h 1451"/>
                <a:gd name="T64" fmla="*/ 963 w 1138"/>
                <a:gd name="T65" fmla="*/ 143 h 1451"/>
                <a:gd name="T66" fmla="*/ 990 w 1138"/>
                <a:gd name="T67" fmla="*/ 179 h 1451"/>
                <a:gd name="T68" fmla="*/ 1012 w 1138"/>
                <a:gd name="T69" fmla="*/ 220 h 1451"/>
                <a:gd name="T70" fmla="*/ 1028 w 1138"/>
                <a:gd name="T71" fmla="*/ 257 h 1451"/>
                <a:gd name="T72" fmla="*/ 1039 w 1138"/>
                <a:gd name="T73" fmla="*/ 298 h 1451"/>
                <a:gd name="T74" fmla="*/ 1048 w 1138"/>
                <a:gd name="T75" fmla="*/ 342 h 1451"/>
                <a:gd name="T76" fmla="*/ 1054 w 1138"/>
                <a:gd name="T77" fmla="*/ 391 h 1451"/>
                <a:gd name="T78" fmla="*/ 1055 w 1138"/>
                <a:gd name="T79" fmla="*/ 444 h 1451"/>
                <a:gd name="T80" fmla="*/ 1054 w 1138"/>
                <a:gd name="T81" fmla="*/ 479 h 1451"/>
                <a:gd name="T82" fmla="*/ 1050 w 1138"/>
                <a:gd name="T83" fmla="*/ 517 h 1451"/>
                <a:gd name="T84" fmla="*/ 1045 w 1138"/>
                <a:gd name="T85" fmla="*/ 555 h 1451"/>
                <a:gd name="T86" fmla="*/ 1036 w 1138"/>
                <a:gd name="T87" fmla="*/ 595 h 1451"/>
                <a:gd name="T88" fmla="*/ 1024 w 1138"/>
                <a:gd name="T89" fmla="*/ 633 h 1451"/>
                <a:gd name="T90" fmla="*/ 1007 w 1138"/>
                <a:gd name="T91" fmla="*/ 670 h 1451"/>
                <a:gd name="T92" fmla="*/ 987 w 1138"/>
                <a:gd name="T93" fmla="*/ 706 h 1451"/>
                <a:gd name="T94" fmla="*/ 961 w 1138"/>
                <a:gd name="T95" fmla="*/ 740 h 1451"/>
                <a:gd name="T96" fmla="*/ 929 w 1138"/>
                <a:gd name="T97" fmla="*/ 771 h 1451"/>
                <a:gd name="T98" fmla="*/ 902 w 1138"/>
                <a:gd name="T99" fmla="*/ 794 h 1451"/>
                <a:gd name="T100" fmla="*/ 871 w 1138"/>
                <a:gd name="T101" fmla="*/ 813 h 1451"/>
                <a:gd name="T102" fmla="*/ 837 w 1138"/>
                <a:gd name="T103" fmla="*/ 831 h 1451"/>
                <a:gd name="T104" fmla="*/ 800 w 1138"/>
                <a:gd name="T105" fmla="*/ 846 h 1451"/>
                <a:gd name="T106" fmla="*/ 1138 w 1138"/>
                <a:gd name="T107" fmla="*/ 1451 h 1451"/>
                <a:gd name="T108" fmla="*/ 697 w 1138"/>
                <a:gd name="T109" fmla="*/ 1451 h 1451"/>
                <a:gd name="T110" fmla="*/ 407 w 1138"/>
                <a:gd name="T111" fmla="*/ 885 h 1451"/>
                <a:gd name="T112" fmla="*/ 407 w 1138"/>
                <a:gd name="T113" fmla="*/ 1451 h 1451"/>
                <a:gd name="T114" fmla="*/ 0 w 1138"/>
                <a:gd name="T115" fmla="*/ 1451 h 1451"/>
                <a:gd name="T116" fmla="*/ 0 w 1138"/>
                <a:gd name="T11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>
                <a:solidFill>
                  <a:srgbClr val="000000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8647" y="365125"/>
            <a:ext cx="10515600" cy="90487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E6803A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958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C51D2C4-8BCE-40DA-9704-DEAB61600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561"/>
            <a:ext cx="12192000" cy="60876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21BEDFF-58DD-41B5-8B8B-39D3DB00D0D1}"/>
              </a:ext>
            </a:extLst>
          </p:cNvPr>
          <p:cNvSpPr/>
          <p:nvPr userDrawn="1"/>
        </p:nvSpPr>
        <p:spPr>
          <a:xfrm rot="10800000">
            <a:off x="-3" y="97037"/>
            <a:ext cx="12192001" cy="6075163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15000"/>
                </a:schemeClr>
              </a:gs>
              <a:gs pos="68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082065"/>
            <a:ext cx="7798534" cy="193376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4000" b="0" i="0">
                <a:solidFill>
                  <a:schemeClr val="accent1"/>
                </a:solidFill>
                <a:latin typeface="Raleway"/>
                <a:ea typeface="Raleway"/>
                <a:cs typeface="Raleway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3768214"/>
            <a:ext cx="7798534" cy="38127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accent4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/>
              <a:t>Name of speaker 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05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324" y="519007"/>
            <a:ext cx="3137205" cy="564697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30947C5-C5DD-486C-B530-7F12A1173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4094029"/>
            <a:ext cx="7798534" cy="4212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accent4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Date of presentation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14044D3-89CF-4734-80A9-544C8235E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3032" y="4567491"/>
            <a:ext cx="8612637" cy="111645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Partner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D5A73F-1817-44FF-94E9-CC2165826A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4567491"/>
            <a:ext cx="2375799" cy="111645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Partner</a:t>
            </a:r>
            <a:r>
              <a:rPr lang="es-ES" dirty="0"/>
              <a:t> logo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81F03A-29C8-49C7-830B-F9BF786AB7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180" y="6307881"/>
            <a:ext cx="5495636" cy="39843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DD7CE0-C3E3-4920-9CC0-E04C540A49A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" y="6172201"/>
            <a:ext cx="121920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629DA7-8315-4EF7-9075-4AF2DE5B91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5" y="3106422"/>
            <a:ext cx="7798534" cy="1314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2800">
                <a:solidFill>
                  <a:schemeClr val="accent2"/>
                </a:solidFill>
              </a:defRPr>
            </a:lvl2pPr>
            <a:lvl3pPr marL="914400" indent="0">
              <a:buNone/>
              <a:defRPr sz="2800">
                <a:solidFill>
                  <a:schemeClr val="accent2"/>
                </a:solidFill>
              </a:defRPr>
            </a:lvl3pPr>
            <a:lvl4pPr marL="1371600" indent="0">
              <a:buNone/>
              <a:defRPr sz="2800">
                <a:solidFill>
                  <a:schemeClr val="accent2"/>
                </a:solidFill>
              </a:defRPr>
            </a:lvl4pPr>
            <a:lvl5pPr marL="1828800" indent="0">
              <a:buNone/>
              <a:defRPr sz="2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Name of the event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22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tex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95325" y="1661823"/>
            <a:ext cx="11035996" cy="419828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1pPr>
            <a:lvl2pPr marL="914400" indent="-457200">
              <a:buFont typeface="+mj-lt"/>
              <a:buAutoNum type="arabicPeriod"/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2pPr>
            <a:lvl3pPr marL="1371600" indent="-457200">
              <a:buFont typeface="+mj-lt"/>
              <a:buAutoNum type="arabicPeriod"/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3pPr>
            <a:lvl4pPr marL="1714500" indent="-342900">
              <a:buFont typeface="+mj-lt"/>
              <a:buAutoNum type="arabicPeriod"/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4pPr>
            <a:lvl5pPr marL="2171700" indent="-342900">
              <a:buFont typeface="+mj-lt"/>
              <a:buAutoNum type="arabicPeriod"/>
              <a:defRPr lang="en-US" dirty="0" smtClean="0">
                <a:solidFill>
                  <a:srgbClr val="8A8A8D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5132" y="422501"/>
            <a:ext cx="10816189" cy="2585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60000"/>
              </a:lnSpc>
              <a:buFontTx/>
              <a:buNone/>
              <a:defRPr sz="2800" b="0" i="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915132" y="784665"/>
            <a:ext cx="10816189" cy="1661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60000"/>
              </a:lnSpc>
              <a:buFontTx/>
              <a:buNone/>
              <a:defRPr sz="1800" b="0" i="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695325" y="347821"/>
            <a:ext cx="102782" cy="600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913" y="6033693"/>
            <a:ext cx="496849" cy="70891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1386038" y="6256163"/>
            <a:ext cx="345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6663E9A-1F10-ED4D-AF0B-E10550469CA1}" type="slidenum">
              <a:rPr lang="en-US" sz="1000" b="0" i="0" smtClean="0">
                <a:solidFill>
                  <a:schemeClr val="accent1"/>
                </a:solidFill>
                <a:latin typeface="Segoe UI" charset="0"/>
                <a:ea typeface="Segoe UI" charset="0"/>
                <a:cs typeface="Segoe UI" charset="0"/>
              </a:rPr>
              <a:pPr algn="ctr"/>
              <a:t>‹#›</a:t>
            </a:fld>
            <a:endParaRPr lang="en-US" sz="1000" b="0" i="0" dirty="0">
              <a:solidFill>
                <a:schemeClr val="accent1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6396858"/>
            <a:ext cx="112680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1849100" y="6396858"/>
            <a:ext cx="342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810613E-6768-436B-AA60-4806AF3052C4}"/>
              </a:ext>
            </a:extLst>
          </p:cNvPr>
          <p:cNvSpPr txBox="1">
            <a:spLocks/>
          </p:cNvSpPr>
          <p:nvPr userDrawn="1"/>
        </p:nvSpPr>
        <p:spPr>
          <a:xfrm>
            <a:off x="705845" y="6517968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Presentation by OASIS | Horizon2020 Insurance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3C904C8-A6DE-4F29-A7ED-8C07EB0D262C}"/>
              </a:ext>
            </a:extLst>
          </p:cNvPr>
          <p:cNvSpPr txBox="1">
            <a:spLocks/>
          </p:cNvSpPr>
          <p:nvPr userDrawn="1"/>
        </p:nvSpPr>
        <p:spPr>
          <a:xfrm>
            <a:off x="705845" y="6661993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www.h2020insurance.oasishub.co</a:t>
            </a:r>
          </a:p>
        </p:txBody>
      </p:sp>
    </p:spTree>
    <p:extLst>
      <p:ext uri="{BB962C8B-B14F-4D97-AF65-F5344CB8AC3E}">
        <p14:creationId xmlns:p14="http://schemas.microsoft.com/office/powerpoint/2010/main" val="289822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7C6144FC-F239-4363-BD35-E1D8BDF788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9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6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2580DD-87E4-4B73-858C-A8DA968D5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968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1DAA3E-A22B-4B3D-AD21-5D42EBB64D07}"/>
              </a:ext>
            </a:extLst>
          </p:cNvPr>
          <p:cNvSpPr/>
          <p:nvPr userDrawn="1"/>
        </p:nvSpPr>
        <p:spPr>
          <a:xfrm rot="10800000">
            <a:off x="-2" y="-2978"/>
            <a:ext cx="12192001" cy="6395897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15000"/>
                </a:schemeClr>
              </a:gs>
              <a:gs pos="87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5CC07F-A1D4-4E85-9C73-EB225DF785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6215" y="-45761"/>
            <a:ext cx="6455291" cy="64552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DA31B3-761C-4D34-A896-2FD9F28E7E1B}"/>
              </a:ext>
            </a:extLst>
          </p:cNvPr>
          <p:cNvCxnSpPr/>
          <p:nvPr userDrawn="1"/>
        </p:nvCxnSpPr>
        <p:spPr>
          <a:xfrm flipH="1">
            <a:off x="0" y="6396858"/>
            <a:ext cx="112680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3E5B7A-0578-416C-9F47-E03687913797}"/>
              </a:ext>
            </a:extLst>
          </p:cNvPr>
          <p:cNvCxnSpPr/>
          <p:nvPr userDrawn="1"/>
        </p:nvCxnSpPr>
        <p:spPr>
          <a:xfrm flipH="1">
            <a:off x="11849100" y="6396858"/>
            <a:ext cx="342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C7AA514-619D-4888-BC14-9E6E0AD77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913" y="6033693"/>
            <a:ext cx="496849" cy="7089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A01D37-CA28-417A-990F-2F4A5611A688}"/>
              </a:ext>
            </a:extLst>
          </p:cNvPr>
          <p:cNvSpPr txBox="1"/>
          <p:nvPr userDrawn="1"/>
        </p:nvSpPr>
        <p:spPr>
          <a:xfrm>
            <a:off x="11386038" y="6256163"/>
            <a:ext cx="345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6663E9A-1F10-ED4D-AF0B-E10550469CA1}" type="slidenum">
              <a:rPr lang="en-US" sz="1000" b="0" i="0" smtClean="0">
                <a:solidFill>
                  <a:schemeClr val="accent1"/>
                </a:solidFill>
                <a:latin typeface="Segoe UI" charset="0"/>
                <a:ea typeface="Segoe UI" charset="0"/>
                <a:cs typeface="Segoe UI" charset="0"/>
              </a:rPr>
              <a:pPr algn="ctr"/>
              <a:t>‹#›</a:t>
            </a:fld>
            <a:endParaRPr lang="en-US" sz="1000" b="0" i="0" dirty="0">
              <a:solidFill>
                <a:schemeClr val="accent1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06156F-1537-494F-99D0-54AB9BE29AF0}"/>
              </a:ext>
            </a:extLst>
          </p:cNvPr>
          <p:cNvSpPr/>
          <p:nvPr userDrawn="1"/>
        </p:nvSpPr>
        <p:spPr>
          <a:xfrm>
            <a:off x="0" y="0"/>
            <a:ext cx="12192000" cy="105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E3DA9AC-6A51-479F-8938-E39629DA16B5}"/>
              </a:ext>
            </a:extLst>
          </p:cNvPr>
          <p:cNvSpPr txBox="1">
            <a:spLocks/>
          </p:cNvSpPr>
          <p:nvPr userDrawn="1"/>
        </p:nvSpPr>
        <p:spPr>
          <a:xfrm>
            <a:off x="705845" y="6517968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Presentation by OASIS | Horizon2020 Insurance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A373DCB-6FAC-4367-BF25-7EC57D504C43}"/>
              </a:ext>
            </a:extLst>
          </p:cNvPr>
          <p:cNvSpPr txBox="1">
            <a:spLocks/>
          </p:cNvSpPr>
          <p:nvPr userDrawn="1"/>
        </p:nvSpPr>
        <p:spPr>
          <a:xfrm>
            <a:off x="705845" y="6661993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www.h2020insurance.oasishub.co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EFF4259-F5B1-4514-A948-218CDCEB1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5132" y="851126"/>
            <a:ext cx="10816189" cy="2585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60000"/>
              </a:lnSpc>
              <a:buFontTx/>
              <a:buNone/>
              <a:defRPr sz="2800" b="0" i="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E340A1D-6403-4347-9880-7DEAD1F28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132" y="1213290"/>
            <a:ext cx="10816189" cy="1661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60000"/>
              </a:lnSpc>
              <a:buFontTx/>
              <a:buNone/>
              <a:defRPr sz="1800" b="0" i="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CA56C5-1328-4524-8106-63CF2F639495}"/>
              </a:ext>
            </a:extLst>
          </p:cNvPr>
          <p:cNvSpPr/>
          <p:nvPr userDrawn="1"/>
        </p:nvSpPr>
        <p:spPr>
          <a:xfrm>
            <a:off x="695325" y="776446"/>
            <a:ext cx="102782" cy="600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0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5132" y="441551"/>
            <a:ext cx="10816189" cy="2585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60000"/>
              </a:lnSpc>
              <a:buFontTx/>
              <a:buNone/>
              <a:defRPr sz="2800" b="0" i="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915132" y="803715"/>
            <a:ext cx="10816189" cy="1661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60000"/>
              </a:lnSpc>
              <a:buFontTx/>
              <a:buNone/>
              <a:defRPr sz="1800" b="0" i="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695325" y="366871"/>
            <a:ext cx="102782" cy="600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913" y="6033693"/>
            <a:ext cx="496849" cy="70891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386038" y="6256163"/>
            <a:ext cx="345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6663E9A-1F10-ED4D-AF0B-E10550469CA1}" type="slidenum">
              <a:rPr lang="en-US" sz="1000" b="0" i="0" smtClean="0">
                <a:solidFill>
                  <a:schemeClr val="accent1"/>
                </a:solidFill>
                <a:latin typeface="Segoe UI" charset="0"/>
                <a:ea typeface="Segoe UI" charset="0"/>
                <a:cs typeface="Segoe UI" charset="0"/>
              </a:rPr>
              <a:pPr algn="ctr"/>
              <a:t>‹#›</a:t>
            </a:fld>
            <a:endParaRPr lang="en-US" sz="1000" b="0" i="0" dirty="0">
              <a:solidFill>
                <a:schemeClr val="accent1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396858"/>
            <a:ext cx="1126807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11849100" y="6396858"/>
            <a:ext cx="342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57004D-C9DA-447B-9C9C-77D2BE5FECD0}"/>
              </a:ext>
            </a:extLst>
          </p:cNvPr>
          <p:cNvSpPr txBox="1">
            <a:spLocks/>
          </p:cNvSpPr>
          <p:nvPr userDrawn="1"/>
        </p:nvSpPr>
        <p:spPr>
          <a:xfrm>
            <a:off x="705845" y="6517968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Presentation by OASIS | Horizon2020 Insurance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4576D3D-D2D8-4002-8F02-13FD8D842F39}"/>
              </a:ext>
            </a:extLst>
          </p:cNvPr>
          <p:cNvSpPr txBox="1">
            <a:spLocks/>
          </p:cNvSpPr>
          <p:nvPr userDrawn="1"/>
        </p:nvSpPr>
        <p:spPr>
          <a:xfrm>
            <a:off x="705845" y="6661993"/>
            <a:ext cx="4113290" cy="998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60000"/>
              </a:lnSpc>
              <a:spcBef>
                <a:spcPts val="1000"/>
              </a:spcBef>
              <a:buFontTx/>
              <a:buNone/>
              <a:defRPr sz="1000" b="0" i="0" kern="1200" baseline="0">
                <a:solidFill>
                  <a:srgbClr val="8A8A8D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www.h2020insurance.oasishub.co</a:t>
            </a:r>
          </a:p>
        </p:txBody>
      </p:sp>
    </p:spTree>
    <p:extLst>
      <p:ext uri="{BB962C8B-B14F-4D97-AF65-F5344CB8AC3E}">
        <p14:creationId xmlns:p14="http://schemas.microsoft.com/office/powerpoint/2010/main" val="321238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4015D-9407-488E-8AD7-722ADB5AEF2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5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3" r:id="rId11"/>
    <p:sldLayoutId id="2147483665" r:id="rId12"/>
    <p:sldLayoutId id="214748366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E6803A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http://ts4.mm.bing.net/th?&amp;id=HN.607991597758547667&amp;w=300&amp;h=300&amp;c=0&amp;pid=1.9&amp;rs=0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6" y="1628801"/>
            <a:ext cx="12223275" cy="51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2" descr="http://4.bp.blogspot.com/-xEZ7MIQRqNA/TtjnB-omvOI/AAAAAAAAO-4/UiBbJCIwgIY/s640/Ganvi%25C3%25A9+Ganvie+Benin+West+Africa+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23" y="0"/>
            <a:ext cx="7489919" cy="373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http://polpix.sueddeutsche.com/bild/1.1054372.1355713293/860x860/hochwasser-pakist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5" y="3948114"/>
            <a:ext cx="65532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http://images.zeit.de/wissen/umwelt/2011-06/fs-china-hochwasser/01-117040111-780x438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9108"/>
            <a:ext cx="5638800" cy="311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ais.badische-zeitung.de/piece/04/18/db/06/687377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1"/>
            <a:ext cx="693631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3407701" y="3193244"/>
            <a:ext cx="5760640" cy="667804"/>
          </a:xfrm>
          <a:prstGeom prst="round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1200"/>
              </a:spcAft>
            </a:pPr>
            <a:r>
              <a:rPr lang="en-US" altLang="en-US" sz="3200" b="1" dirty="0">
                <a:solidFill>
                  <a:srgbClr val="00009C"/>
                </a:solidFill>
                <a:latin typeface="+mn-lt"/>
              </a:rPr>
              <a:t> Is this climate change?</a:t>
            </a:r>
            <a:endParaRPr kumimoji="0" lang="de-DE" sz="2400" b="1" i="0" u="none" strike="noStrike" cap="none" normalizeH="0" baseline="0" dirty="0">
              <a:ln>
                <a:noFill/>
              </a:ln>
              <a:solidFill>
                <a:srgbClr val="00009C"/>
              </a:solidFill>
              <a:effectLst/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2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84E1B-2445-2649-9E2D-996E1BCFE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100-year flooded area, reference vs current climate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79C04-A463-9A42-A5CF-EA58B8A09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872" y="1885950"/>
            <a:ext cx="5794647" cy="4291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51B76B-659E-6B48-A09B-B276B3B58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" y="1885950"/>
            <a:ext cx="5823033" cy="4259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F4212B-521E-6449-90A4-96EDD0F83927}"/>
              </a:ext>
            </a:extLst>
          </p:cNvPr>
          <p:cNvSpPr txBox="1"/>
          <p:nvPr/>
        </p:nvSpPr>
        <p:spPr>
          <a:xfrm>
            <a:off x="901699" y="1473200"/>
            <a:ext cx="5154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Total basin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1753D-4BA6-834C-8B4B-4FC2A04237D1}"/>
              </a:ext>
            </a:extLst>
          </p:cNvPr>
          <p:cNvSpPr txBox="1"/>
          <p:nvPr/>
        </p:nvSpPr>
        <p:spPr>
          <a:xfrm>
            <a:off x="6652826" y="1449685"/>
            <a:ext cx="5154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Urban and industrial areas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702CC7-7233-4101-ADBD-B6F8D95CB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428" y="6327288"/>
            <a:ext cx="2284054" cy="411130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6D1C246-48A1-4EAE-986B-3B66D907407E}"/>
              </a:ext>
            </a:extLst>
          </p:cNvPr>
          <p:cNvSpPr txBox="1">
            <a:spLocks/>
          </p:cNvSpPr>
          <p:nvPr/>
        </p:nvSpPr>
        <p:spPr>
          <a:xfrm>
            <a:off x="623398" y="164644"/>
            <a:ext cx="9429751" cy="61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6600"/>
                </a:solidFill>
              </a:rPr>
              <a:t>Change of  1971-2000 to “now” 2006-2035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ACCE780-FB6B-4159-8A44-D5CC039D7CC5}"/>
              </a:ext>
            </a:extLst>
          </p:cNvPr>
          <p:cNvSpPr txBox="1">
            <a:spLocks/>
          </p:cNvSpPr>
          <p:nvPr/>
        </p:nvSpPr>
        <p:spPr>
          <a:xfrm>
            <a:off x="621747" y="652101"/>
            <a:ext cx="11617291" cy="492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FF6600"/>
                </a:solidFill>
              </a:rPr>
              <a:t>Increase of flooded areas</a:t>
            </a:r>
          </a:p>
        </p:txBody>
      </p:sp>
    </p:spTree>
    <p:extLst>
      <p:ext uri="{BB962C8B-B14F-4D97-AF65-F5344CB8AC3E}">
        <p14:creationId xmlns:p14="http://schemas.microsoft.com/office/powerpoint/2010/main" val="135790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23398" y="164644"/>
            <a:ext cx="9429751" cy="6155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6600"/>
                </a:solidFill>
              </a:rPr>
              <a:t>Climate change attribution: comparison of methods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03145" y="1562966"/>
            <a:ext cx="3671738" cy="4844483"/>
            <a:chOff x="8497578" y="1160197"/>
            <a:chExt cx="3544808" cy="5075364"/>
          </a:xfrm>
        </p:grpSpPr>
        <p:sp>
          <p:nvSpPr>
            <p:cNvPr id="7" name="Text Placeholder 2"/>
            <p:cNvSpPr txBox="1">
              <a:spLocks/>
            </p:cNvSpPr>
            <p:nvPr/>
          </p:nvSpPr>
          <p:spPr>
            <a:xfrm>
              <a:off x="8497578" y="1160197"/>
              <a:ext cx="3414712" cy="18748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Tx/>
                <a:buNone/>
                <a:defRPr sz="1800" b="0" i="0" kern="1200" baseline="0">
                  <a:solidFill>
                    <a:srgbClr val="8A8A8D"/>
                  </a:solidFill>
                  <a:latin typeface="Raleway" charset="0"/>
                  <a:ea typeface="Raleway" charset="0"/>
                  <a:cs typeface="Ralewa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900" dirty="0" err="1">
                  <a:solidFill>
                    <a:srgbClr val="0C5951"/>
                  </a:solidFill>
                </a:rPr>
                <a:t>Nagymaros</a:t>
              </a:r>
              <a:r>
                <a:rPr lang="en-US" sz="1900" dirty="0">
                  <a:solidFill>
                    <a:srgbClr val="0C5951"/>
                  </a:solidFill>
                </a:rPr>
                <a:t> (Danube, Hungary)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8282FF-C3CC-8946-80F0-CA86A24D0CEC}"/>
                </a:ext>
              </a:extLst>
            </p:cNvPr>
            <p:cNvGrpSpPr/>
            <p:nvPr/>
          </p:nvGrpSpPr>
          <p:grpSpPr>
            <a:xfrm>
              <a:off x="8497578" y="1356988"/>
              <a:ext cx="3199770" cy="2179211"/>
              <a:chOff x="1873032" y="1700211"/>
              <a:chExt cx="4384893" cy="42708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0421872-8899-B146-A12C-3830B94936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45811"/>
              <a:stretch/>
            </p:blipFill>
            <p:spPr>
              <a:xfrm>
                <a:off x="1873032" y="1700212"/>
                <a:ext cx="4384893" cy="42708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88364F8-4229-4846-A115-4A65E94FE9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4954"/>
              <a:stretch/>
            </p:blipFill>
            <p:spPr>
              <a:xfrm>
                <a:off x="2612869" y="1700211"/>
                <a:ext cx="3645056" cy="42708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4F920-E749-5C46-BA8E-7708D7CADE76}"/>
                </a:ext>
              </a:extLst>
            </p:cNvPr>
            <p:cNvGrpSpPr/>
            <p:nvPr/>
          </p:nvGrpSpPr>
          <p:grpSpPr>
            <a:xfrm>
              <a:off x="8507550" y="4077783"/>
              <a:ext cx="3231482" cy="2157778"/>
              <a:chOff x="591970" y="1634652"/>
              <a:chExt cx="4308643" cy="431555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935CCA0-2D33-D947-AD6E-B92CED3CD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6636"/>
              <a:stretch/>
            </p:blipFill>
            <p:spPr>
              <a:xfrm>
                <a:off x="591970" y="1634653"/>
                <a:ext cx="4308643" cy="43155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ADE63D-4CC0-AB49-A6E8-A8B7874B74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307"/>
              <a:stretch/>
            </p:blipFill>
            <p:spPr>
              <a:xfrm>
                <a:off x="1177505" y="1634652"/>
                <a:ext cx="3689240" cy="43155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DA2DBDF2-065A-DF45-8992-A565CBD9E1A5}"/>
                </a:ext>
              </a:extLst>
            </p:cNvPr>
            <p:cNvSpPr txBox="1">
              <a:spLocks/>
            </p:cNvSpPr>
            <p:nvPr/>
          </p:nvSpPr>
          <p:spPr>
            <a:xfrm>
              <a:off x="8627674" y="3889409"/>
              <a:ext cx="3414712" cy="18748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Tx/>
                <a:buNone/>
                <a:defRPr sz="1800" b="0" i="0" kern="1200" baseline="0">
                  <a:solidFill>
                    <a:srgbClr val="8A8A8D"/>
                  </a:solidFill>
                  <a:latin typeface="Raleway" charset="0"/>
                  <a:ea typeface="Raleway" charset="0"/>
                  <a:cs typeface="Ralewa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900" dirty="0" err="1">
                  <a:solidFill>
                    <a:srgbClr val="0C5951"/>
                  </a:solidFill>
                </a:rPr>
                <a:t>Bazias</a:t>
              </a:r>
              <a:r>
                <a:rPr lang="en-US" sz="1900" dirty="0">
                  <a:solidFill>
                    <a:srgbClr val="0C5951"/>
                  </a:solidFill>
                </a:rPr>
                <a:t> (Danube, Romania)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ADD5F04-A8F6-4D92-9886-62B94D996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96" y="1545086"/>
            <a:ext cx="3671738" cy="5192660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11D503C-5A53-4D3F-A5CB-B0E29AC56C5D}"/>
              </a:ext>
            </a:extLst>
          </p:cNvPr>
          <p:cNvSpPr txBox="1">
            <a:spLocks/>
          </p:cNvSpPr>
          <p:nvPr/>
        </p:nvSpPr>
        <p:spPr>
          <a:xfrm>
            <a:off x="1215875" y="947413"/>
            <a:ext cx="3068019" cy="61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Method 1 (ISIMIP)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AB2EE0-F611-4681-A158-EA6F05A56733}"/>
              </a:ext>
            </a:extLst>
          </p:cNvPr>
          <p:cNvSpPr/>
          <p:nvPr/>
        </p:nvSpPr>
        <p:spPr>
          <a:xfrm>
            <a:off x="5854211" y="891540"/>
            <a:ext cx="4735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Method 2 Weather Generator)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C34A32-CC52-4A66-AFC6-570CF8700C11}"/>
              </a:ext>
            </a:extLst>
          </p:cNvPr>
          <p:cNvSpPr/>
          <p:nvPr/>
        </p:nvSpPr>
        <p:spPr>
          <a:xfrm rot="20592891">
            <a:off x="2252137" y="1976075"/>
            <a:ext cx="1084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Observed</a:t>
            </a:r>
            <a:endParaRPr lang="en-DE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68BEE5-4E0C-42DD-B46C-9BD65F7BED82}"/>
              </a:ext>
            </a:extLst>
          </p:cNvPr>
          <p:cNvSpPr/>
          <p:nvPr/>
        </p:nvSpPr>
        <p:spPr>
          <a:xfrm rot="20765235">
            <a:off x="2206381" y="2401757"/>
            <a:ext cx="1578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Counterfactual</a:t>
            </a:r>
            <a:endParaRPr lang="en-D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BCBBF3-6589-4012-99BA-F6896629B482}"/>
              </a:ext>
            </a:extLst>
          </p:cNvPr>
          <p:cNvSpPr/>
          <p:nvPr/>
        </p:nvSpPr>
        <p:spPr>
          <a:xfrm rot="20592891">
            <a:off x="8061036" y="2407561"/>
            <a:ext cx="619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Now</a:t>
            </a:r>
            <a:endParaRPr lang="en-D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1EF651-72CC-4E49-B000-16E34E6B4102}"/>
              </a:ext>
            </a:extLst>
          </p:cNvPr>
          <p:cNvSpPr/>
          <p:nvPr/>
        </p:nvSpPr>
        <p:spPr>
          <a:xfrm rot="20765235">
            <a:off x="8043141" y="2833243"/>
            <a:ext cx="105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Historical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7753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2F6C1-12E2-4E44-961B-9ACD35116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A5744-EDE9-4773-BD48-A19FA74A5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6853E-7B95-4CCF-8E99-37960141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23FE7-3F94-438B-A697-FBAFB8460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3445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1CB6A-2149-424A-B138-4D06100C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335DD-582E-4E01-9A7A-EAD697790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A6C26-E809-4B4E-9DE4-404D1B05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4500E-733A-4DF5-8771-9055FD7C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29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628D-17AD-4B2B-B68E-9705B328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attribute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impacts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BA8BE-D7A3-42B5-94C1-50BE88883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293093" cy="3858776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Method 1: ISIMIP</a:t>
            </a:r>
          </a:p>
          <a:p>
            <a:r>
              <a:rPr lang="de-DE" sz="2000" dirty="0"/>
              <a:t>ISIMIP </a:t>
            </a:r>
            <a:r>
              <a:rPr lang="de-DE" sz="2000" dirty="0" err="1"/>
              <a:t>counterfactual</a:t>
            </a:r>
            <a:r>
              <a:rPr lang="de-DE" sz="2000" dirty="0"/>
              <a:t> (de-</a:t>
            </a:r>
            <a:r>
              <a:rPr lang="de-DE" sz="2000" dirty="0" err="1"/>
              <a:t>trended</a:t>
            </a:r>
            <a:r>
              <a:rPr lang="de-DE" sz="2000" dirty="0"/>
              <a:t>) </a:t>
            </a:r>
            <a:r>
              <a:rPr lang="de-DE" sz="2000" dirty="0" err="1"/>
              <a:t>climate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input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subsequent </a:t>
            </a:r>
            <a:r>
              <a:rPr lang="de-DE" sz="2000" dirty="0" err="1"/>
              <a:t>hydrological</a:t>
            </a:r>
            <a:r>
              <a:rPr lang="de-DE" sz="2000" dirty="0"/>
              <a:t> </a:t>
            </a:r>
            <a:r>
              <a:rPr lang="de-DE" sz="2000" dirty="0" err="1"/>
              <a:t>modelling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r>
              <a:rPr lang="de-DE" sz="2000" dirty="0" err="1"/>
              <a:t>Comparison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historical</a:t>
            </a:r>
            <a:r>
              <a:rPr lang="de-DE" sz="2000" dirty="0"/>
              <a:t> </a:t>
            </a:r>
            <a:r>
              <a:rPr lang="de-DE" sz="2000" dirty="0" err="1"/>
              <a:t>events</a:t>
            </a:r>
            <a:r>
              <a:rPr lang="de-DE" sz="2000" dirty="0"/>
              <a:t> possible</a:t>
            </a:r>
          </a:p>
          <a:p>
            <a:r>
              <a:rPr lang="de-DE" sz="2000" dirty="0"/>
              <a:t>Low </a:t>
            </a:r>
            <a:r>
              <a:rPr lang="de-DE" sz="2000" dirty="0" err="1"/>
              <a:t>number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events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293015-BFAE-4EBD-963F-9660D9EE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0E24D-6EED-4094-A4DE-46378689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2</a:t>
            </a:fld>
            <a:endParaRPr lang="de-D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8A67B1-1079-461F-A486-5A27691EC911}"/>
              </a:ext>
            </a:extLst>
          </p:cNvPr>
          <p:cNvSpPr txBox="1">
            <a:spLocks/>
          </p:cNvSpPr>
          <p:nvPr/>
        </p:nvSpPr>
        <p:spPr>
          <a:xfrm>
            <a:off x="5452733" y="1825625"/>
            <a:ext cx="4788764" cy="3858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Method 2: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</a:rPr>
              <a:t>Weather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</a:rPr>
              <a:t>generator</a:t>
            </a: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sz="2000" dirty="0" err="1"/>
              <a:t>Weather</a:t>
            </a:r>
            <a:r>
              <a:rPr lang="de-DE" sz="2000" dirty="0"/>
              <a:t> </a:t>
            </a:r>
            <a:r>
              <a:rPr lang="de-DE" sz="2000" dirty="0" err="1"/>
              <a:t>gerator</a:t>
            </a:r>
            <a:r>
              <a:rPr lang="de-DE" sz="2000" dirty="0"/>
              <a:t> </a:t>
            </a:r>
            <a:r>
              <a:rPr lang="de-DE" sz="2000" dirty="0" err="1"/>
              <a:t>simulates</a:t>
            </a:r>
            <a:r>
              <a:rPr lang="de-DE" sz="2000" dirty="0"/>
              <a:t> </a:t>
            </a:r>
            <a:r>
              <a:rPr lang="de-DE" sz="2000" dirty="0" err="1"/>
              <a:t>long</a:t>
            </a:r>
            <a:r>
              <a:rPr lang="de-DE" sz="2000" dirty="0"/>
              <a:t> (10000a) </a:t>
            </a:r>
            <a:r>
              <a:rPr lang="de-DE" sz="2000" dirty="0" err="1"/>
              <a:t>daily</a:t>
            </a:r>
            <a:r>
              <a:rPr lang="de-DE" sz="2000" dirty="0"/>
              <a:t> </a:t>
            </a:r>
            <a:r>
              <a:rPr lang="de-DE" sz="2000" dirty="0" err="1"/>
              <a:t>climate</a:t>
            </a:r>
            <a:r>
              <a:rPr lang="de-DE" sz="2000" dirty="0"/>
              <a:t> time </a:t>
            </a:r>
            <a:r>
              <a:rPr lang="de-DE" sz="2000" dirty="0" err="1"/>
              <a:t>series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historical</a:t>
            </a:r>
            <a:r>
              <a:rPr lang="de-DE" sz="2000" dirty="0"/>
              <a:t> </a:t>
            </a:r>
            <a:r>
              <a:rPr lang="de-DE" sz="2000" dirty="0" err="1"/>
              <a:t>climate</a:t>
            </a:r>
            <a:r>
              <a:rPr lang="de-DE" sz="2000" dirty="0"/>
              <a:t> (1971-2000) and „</a:t>
            </a:r>
            <a:r>
              <a:rPr lang="de-DE" sz="2000" dirty="0" err="1"/>
              <a:t>now</a:t>
            </a:r>
            <a:r>
              <a:rPr lang="de-DE" sz="2000" dirty="0"/>
              <a:t> </a:t>
            </a:r>
            <a:r>
              <a:rPr lang="de-DE" sz="2000" dirty="0" err="1"/>
              <a:t>climate</a:t>
            </a:r>
            <a:r>
              <a:rPr lang="de-DE" sz="2000" dirty="0"/>
              <a:t>“ (2006-2035)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input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subsequent </a:t>
            </a:r>
            <a:r>
              <a:rPr lang="de-DE" sz="2000" dirty="0" err="1"/>
              <a:t>hydrological</a:t>
            </a:r>
            <a:r>
              <a:rPr lang="de-DE" sz="2000" dirty="0"/>
              <a:t> </a:t>
            </a:r>
            <a:r>
              <a:rPr lang="de-DE" sz="2000" dirty="0" err="1"/>
              <a:t>modeling</a:t>
            </a:r>
            <a:endParaRPr lang="de-DE" sz="2000" dirty="0"/>
          </a:p>
          <a:p>
            <a:r>
              <a:rPr lang="de-DE" sz="2000" dirty="0" err="1"/>
              <a:t>Comparison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historical</a:t>
            </a:r>
            <a:r>
              <a:rPr lang="de-DE" sz="2000" dirty="0"/>
              <a:t> </a:t>
            </a:r>
            <a:r>
              <a:rPr lang="de-DE" sz="2000" dirty="0" err="1"/>
              <a:t>events</a:t>
            </a:r>
            <a:r>
              <a:rPr lang="de-DE" sz="2000" dirty="0"/>
              <a:t> not possible</a:t>
            </a:r>
          </a:p>
          <a:p>
            <a:r>
              <a:rPr lang="de-DE" sz="2000" dirty="0"/>
              <a:t>High </a:t>
            </a:r>
            <a:r>
              <a:rPr lang="de-DE" sz="2000" dirty="0" err="1"/>
              <a:t>number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events</a:t>
            </a:r>
            <a:endParaRPr lang="en-DE" sz="2000" dirty="0"/>
          </a:p>
        </p:txBody>
      </p:sp>
    </p:spTree>
    <p:extLst>
      <p:ext uri="{BB962C8B-B14F-4D97-AF65-F5344CB8AC3E}">
        <p14:creationId xmlns:p14="http://schemas.microsoft.com/office/powerpoint/2010/main" val="1977414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B6B8-C176-40F2-92CB-37AA8E08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Danube</a:t>
            </a:r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E7200-567D-4073-B99C-A4FE0A7F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DC716-A6FD-4086-8458-630EAA1CA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4015D-9407-488E-8AD7-722ADB5AEF29}" type="slidenum">
              <a:rPr lang="de-DE" smtClean="0"/>
              <a:t>3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FE745-73B2-46EB-A67A-A813A2A2C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580" y="1411550"/>
            <a:ext cx="7903904" cy="448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71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Hydrological </a:t>
            </a:r>
            <a:r>
              <a:rPr lang="de-DE" dirty="0" err="1"/>
              <a:t>validation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91963-9BE0-684F-8E3F-523CCE9B1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1201140"/>
            <a:ext cx="8636000" cy="504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29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AFF1AE-0280-4706-A8F8-3B4D5427A4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4860" r="4861" b="4204"/>
          <a:stretch/>
        </p:blipFill>
        <p:spPr>
          <a:xfrm>
            <a:off x="6599958" y="1459836"/>
            <a:ext cx="4405745" cy="4461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2299C0-06C3-4A86-8CA6-66AEE5580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346671"/>
            <a:ext cx="10971684" cy="783805"/>
          </a:xfrm>
        </p:spPr>
        <p:txBody>
          <a:bodyPr>
            <a:normAutofit/>
          </a:bodyPr>
          <a:lstStyle/>
          <a:p>
            <a:r>
              <a:rPr lang="de-DE" dirty="0"/>
              <a:t>Method 1: The ISIMIP3a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attribution</a:t>
            </a:r>
            <a:br>
              <a:rPr lang="de-DE" dirty="0"/>
            </a:br>
            <a:r>
              <a:rPr lang="de-DE" sz="1600" dirty="0"/>
              <a:t>(https://www.isimip.org/newsletter/isimip3a3b-protocol-published/)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3152F-DE67-4322-B708-5E13FF513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5" y="1459836"/>
            <a:ext cx="5646420" cy="4074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1C435DC5-2FAC-4158-8E67-12B43D04B129}"/>
              </a:ext>
            </a:extLst>
          </p:cNvPr>
          <p:cNvSpPr/>
          <p:nvPr/>
        </p:nvSpPr>
        <p:spPr>
          <a:xfrm rot="16200000">
            <a:off x="6101840" y="477923"/>
            <a:ext cx="807868" cy="2112974"/>
          </a:xfrm>
          <a:prstGeom prst="curvedLeftArrow">
            <a:avLst>
              <a:gd name="adj1" fmla="val 25000"/>
              <a:gd name="adj2" fmla="val 5439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540F95-ED70-4266-A81C-F0226308E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13" y="2116464"/>
            <a:ext cx="1657033" cy="59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5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0A2B-05DB-420C-8F26-D980EE4E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Counterfactual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4F0C77-E932-47AC-AC20-D27A88FE7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15" y="1079901"/>
            <a:ext cx="3870682" cy="540206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E87AF1-410D-433E-8322-0A0B8ACB9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5" y="1079901"/>
            <a:ext cx="3870682" cy="53734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DC49665-F8EE-4F2B-B4E0-0FF039AC2F7A}"/>
              </a:ext>
            </a:extLst>
          </p:cNvPr>
          <p:cNvGrpSpPr/>
          <p:nvPr/>
        </p:nvGrpSpPr>
        <p:grpSpPr>
          <a:xfrm>
            <a:off x="7231180" y="198593"/>
            <a:ext cx="2945351" cy="650529"/>
            <a:chOff x="9046345" y="129317"/>
            <a:chExt cx="2945351" cy="65052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27E8ED-5155-41B4-91FE-BFB3BFFFBCD7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45" y="337351"/>
              <a:ext cx="136716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D4CEA6-1864-4C58-8486-F5349A77074D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9046345" y="595180"/>
              <a:ext cx="1367162" cy="18858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7DB245-AA8E-4A62-9EED-8DAF4EF6384A}"/>
                </a:ext>
              </a:extLst>
            </p:cNvPr>
            <p:cNvSpPr txBox="1"/>
            <p:nvPr/>
          </p:nvSpPr>
          <p:spPr>
            <a:xfrm>
              <a:off x="10413507" y="410514"/>
              <a:ext cx="1578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Counterfactual</a:t>
              </a:r>
              <a:endParaRPr lang="en-DE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E9E88D-2426-4130-BABC-6B9306A89306}"/>
                </a:ext>
              </a:extLst>
            </p:cNvPr>
            <p:cNvSpPr txBox="1"/>
            <p:nvPr/>
          </p:nvSpPr>
          <p:spPr>
            <a:xfrm>
              <a:off x="10413506" y="129317"/>
              <a:ext cx="108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Observed</a:t>
              </a:r>
              <a:endParaRPr lang="en-DE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D3578A-91E8-492D-89C6-4210F168933C}"/>
              </a:ext>
            </a:extLst>
          </p:cNvPr>
          <p:cNvSpPr txBox="1"/>
          <p:nvPr/>
        </p:nvSpPr>
        <p:spPr>
          <a:xfrm rot="16200000">
            <a:off x="5947574" y="3244333"/>
            <a:ext cx="109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Discharge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83874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8978AD6-C21F-4E4E-B4CE-56702C17B610}"/>
              </a:ext>
            </a:extLst>
          </p:cNvPr>
          <p:cNvGraphicFramePr/>
          <p:nvPr>
            <p:extLst/>
          </p:nvPr>
        </p:nvGraphicFramePr>
        <p:xfrm>
          <a:off x="-321733" y="1286932"/>
          <a:ext cx="12513733" cy="4918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B6EAD33F-708E-8347-9DB9-42DD653E2F8C}"/>
              </a:ext>
            </a:extLst>
          </p:cNvPr>
          <p:cNvGrpSpPr/>
          <p:nvPr/>
        </p:nvGrpSpPr>
        <p:grpSpPr>
          <a:xfrm>
            <a:off x="3256805" y="1286932"/>
            <a:ext cx="5606416" cy="765433"/>
            <a:chOff x="1607278" y="0"/>
            <a:chExt cx="1472321" cy="8799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4D73A9-C2FE-0749-A3DA-B44183D73AFA}"/>
                </a:ext>
              </a:extLst>
            </p:cNvPr>
            <p:cNvSpPr/>
            <p:nvPr/>
          </p:nvSpPr>
          <p:spPr>
            <a:xfrm>
              <a:off x="1747594" y="0"/>
              <a:ext cx="1332005" cy="82237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FAF268-12F5-F642-AB8D-6629E03A5710}"/>
                </a:ext>
              </a:extLst>
            </p:cNvPr>
            <p:cNvSpPr txBox="1"/>
            <p:nvPr/>
          </p:nvSpPr>
          <p:spPr>
            <a:xfrm>
              <a:off x="1607278" y="57555"/>
              <a:ext cx="765384" cy="8223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>
                  <a:solidFill>
                    <a:schemeClr val="bg2">
                      <a:lumMod val="25000"/>
                    </a:schemeClr>
                  </a:solidFill>
                </a:rPr>
                <a:t>GCM-RCM climate model simulations</a:t>
              </a:r>
            </a:p>
          </p:txBody>
        </p:sp>
      </p:grpSp>
      <p:sp>
        <p:nvSpPr>
          <p:cNvPr id="13" name="Bent-Up Arrow 12">
            <a:extLst>
              <a:ext uri="{FF2B5EF4-FFF2-40B4-BE49-F238E27FC236}">
                <a16:creationId xmlns:a16="http://schemas.microsoft.com/office/drawing/2014/main" id="{C9BC2ABF-A7DD-2A4E-B732-028FE61799A0}"/>
              </a:ext>
            </a:extLst>
          </p:cNvPr>
          <p:cNvSpPr/>
          <p:nvPr/>
        </p:nvSpPr>
        <p:spPr>
          <a:xfrm rot="5400000">
            <a:off x="4578182" y="5306652"/>
            <a:ext cx="368636" cy="838200"/>
          </a:xfrm>
          <a:custGeom>
            <a:avLst/>
            <a:gdLst>
              <a:gd name="connsiteX0" fmla="*/ 0 w 635308"/>
              <a:gd name="connsiteY0" fmla="*/ 645773 h 854408"/>
              <a:gd name="connsiteX1" fmla="*/ 372163 w 635308"/>
              <a:gd name="connsiteY1" fmla="*/ 645773 h 854408"/>
              <a:gd name="connsiteX2" fmla="*/ 372163 w 635308"/>
              <a:gd name="connsiteY2" fmla="*/ 211831 h 854408"/>
              <a:gd name="connsiteX3" fmla="*/ 317654 w 635308"/>
              <a:gd name="connsiteY3" fmla="*/ 211831 h 854408"/>
              <a:gd name="connsiteX4" fmla="*/ 476481 w 635308"/>
              <a:gd name="connsiteY4" fmla="*/ 0 h 854408"/>
              <a:gd name="connsiteX5" fmla="*/ 635308 w 635308"/>
              <a:gd name="connsiteY5" fmla="*/ 211831 h 854408"/>
              <a:gd name="connsiteX6" fmla="*/ 580799 w 635308"/>
              <a:gd name="connsiteY6" fmla="*/ 211831 h 854408"/>
              <a:gd name="connsiteX7" fmla="*/ 580799 w 635308"/>
              <a:gd name="connsiteY7" fmla="*/ 854408 h 854408"/>
              <a:gd name="connsiteX8" fmla="*/ 0 w 635308"/>
              <a:gd name="connsiteY8" fmla="*/ 854408 h 854408"/>
              <a:gd name="connsiteX9" fmla="*/ 0 w 635308"/>
              <a:gd name="connsiteY9" fmla="*/ 645773 h 854408"/>
              <a:gd name="connsiteX0" fmla="*/ 0 w 635308"/>
              <a:gd name="connsiteY0" fmla="*/ 645773 h 854408"/>
              <a:gd name="connsiteX1" fmla="*/ 372163 w 635308"/>
              <a:gd name="connsiteY1" fmla="*/ 211831 h 854408"/>
              <a:gd name="connsiteX2" fmla="*/ 317654 w 635308"/>
              <a:gd name="connsiteY2" fmla="*/ 211831 h 854408"/>
              <a:gd name="connsiteX3" fmla="*/ 476481 w 635308"/>
              <a:gd name="connsiteY3" fmla="*/ 0 h 854408"/>
              <a:gd name="connsiteX4" fmla="*/ 635308 w 635308"/>
              <a:gd name="connsiteY4" fmla="*/ 211831 h 854408"/>
              <a:gd name="connsiteX5" fmla="*/ 580799 w 635308"/>
              <a:gd name="connsiteY5" fmla="*/ 211831 h 854408"/>
              <a:gd name="connsiteX6" fmla="*/ 580799 w 635308"/>
              <a:gd name="connsiteY6" fmla="*/ 854408 h 854408"/>
              <a:gd name="connsiteX7" fmla="*/ 0 w 635308"/>
              <a:gd name="connsiteY7" fmla="*/ 854408 h 854408"/>
              <a:gd name="connsiteX8" fmla="*/ 0 w 635308"/>
              <a:gd name="connsiteY8" fmla="*/ 645773 h 854408"/>
              <a:gd name="connsiteX0" fmla="*/ 381000 w 635308"/>
              <a:gd name="connsiteY0" fmla="*/ 671173 h 854408"/>
              <a:gd name="connsiteX1" fmla="*/ 372163 w 635308"/>
              <a:gd name="connsiteY1" fmla="*/ 211831 h 854408"/>
              <a:gd name="connsiteX2" fmla="*/ 317654 w 635308"/>
              <a:gd name="connsiteY2" fmla="*/ 211831 h 854408"/>
              <a:gd name="connsiteX3" fmla="*/ 476481 w 635308"/>
              <a:gd name="connsiteY3" fmla="*/ 0 h 854408"/>
              <a:gd name="connsiteX4" fmla="*/ 635308 w 635308"/>
              <a:gd name="connsiteY4" fmla="*/ 211831 h 854408"/>
              <a:gd name="connsiteX5" fmla="*/ 580799 w 635308"/>
              <a:gd name="connsiteY5" fmla="*/ 211831 h 854408"/>
              <a:gd name="connsiteX6" fmla="*/ 580799 w 635308"/>
              <a:gd name="connsiteY6" fmla="*/ 854408 h 854408"/>
              <a:gd name="connsiteX7" fmla="*/ 0 w 635308"/>
              <a:gd name="connsiteY7" fmla="*/ 854408 h 854408"/>
              <a:gd name="connsiteX8" fmla="*/ 381000 w 635308"/>
              <a:gd name="connsiteY8" fmla="*/ 671173 h 854408"/>
              <a:gd name="connsiteX0" fmla="*/ 0 w 635308"/>
              <a:gd name="connsiteY0" fmla="*/ 854408 h 854408"/>
              <a:gd name="connsiteX1" fmla="*/ 372163 w 635308"/>
              <a:gd name="connsiteY1" fmla="*/ 211831 h 854408"/>
              <a:gd name="connsiteX2" fmla="*/ 317654 w 635308"/>
              <a:gd name="connsiteY2" fmla="*/ 211831 h 854408"/>
              <a:gd name="connsiteX3" fmla="*/ 476481 w 635308"/>
              <a:gd name="connsiteY3" fmla="*/ 0 h 854408"/>
              <a:gd name="connsiteX4" fmla="*/ 635308 w 635308"/>
              <a:gd name="connsiteY4" fmla="*/ 211831 h 854408"/>
              <a:gd name="connsiteX5" fmla="*/ 580799 w 635308"/>
              <a:gd name="connsiteY5" fmla="*/ 211831 h 854408"/>
              <a:gd name="connsiteX6" fmla="*/ 580799 w 635308"/>
              <a:gd name="connsiteY6" fmla="*/ 854408 h 854408"/>
              <a:gd name="connsiteX7" fmla="*/ 0 w 635308"/>
              <a:gd name="connsiteY7" fmla="*/ 854408 h 854408"/>
              <a:gd name="connsiteX0" fmla="*/ 37946 w 317654"/>
              <a:gd name="connsiteY0" fmla="*/ 854408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37946 w 317654"/>
              <a:gd name="connsiteY7" fmla="*/ 854408 h 854408"/>
              <a:gd name="connsiteX0" fmla="*/ 67442 w 317654"/>
              <a:gd name="connsiteY0" fmla="*/ 854408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67442 w 317654"/>
              <a:gd name="connsiteY7" fmla="*/ 854408 h 854408"/>
              <a:gd name="connsiteX0" fmla="*/ 57610 w 317654"/>
              <a:gd name="connsiteY0" fmla="*/ 864240 h 864240"/>
              <a:gd name="connsiteX1" fmla="*/ 54509 w 317654"/>
              <a:gd name="connsiteY1" fmla="*/ 211831 h 864240"/>
              <a:gd name="connsiteX2" fmla="*/ 0 w 317654"/>
              <a:gd name="connsiteY2" fmla="*/ 211831 h 864240"/>
              <a:gd name="connsiteX3" fmla="*/ 158827 w 317654"/>
              <a:gd name="connsiteY3" fmla="*/ 0 h 864240"/>
              <a:gd name="connsiteX4" fmla="*/ 317654 w 317654"/>
              <a:gd name="connsiteY4" fmla="*/ 211831 h 864240"/>
              <a:gd name="connsiteX5" fmla="*/ 263145 w 317654"/>
              <a:gd name="connsiteY5" fmla="*/ 211831 h 864240"/>
              <a:gd name="connsiteX6" fmla="*/ 263145 w 317654"/>
              <a:gd name="connsiteY6" fmla="*/ 854408 h 864240"/>
              <a:gd name="connsiteX7" fmla="*/ 57610 w 317654"/>
              <a:gd name="connsiteY7" fmla="*/ 864240 h 864240"/>
              <a:gd name="connsiteX0" fmla="*/ 63960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63960 w 317654"/>
              <a:gd name="connsiteY7" fmla="*/ 851540 h 854408"/>
              <a:gd name="connsiteX0" fmla="*/ 44910 w 317654"/>
              <a:gd name="connsiteY0" fmla="*/ 857890 h 857890"/>
              <a:gd name="connsiteX1" fmla="*/ 54509 w 317654"/>
              <a:gd name="connsiteY1" fmla="*/ 211831 h 857890"/>
              <a:gd name="connsiteX2" fmla="*/ 0 w 317654"/>
              <a:gd name="connsiteY2" fmla="*/ 211831 h 857890"/>
              <a:gd name="connsiteX3" fmla="*/ 158827 w 317654"/>
              <a:gd name="connsiteY3" fmla="*/ 0 h 857890"/>
              <a:gd name="connsiteX4" fmla="*/ 317654 w 317654"/>
              <a:gd name="connsiteY4" fmla="*/ 211831 h 857890"/>
              <a:gd name="connsiteX5" fmla="*/ 263145 w 317654"/>
              <a:gd name="connsiteY5" fmla="*/ 211831 h 857890"/>
              <a:gd name="connsiteX6" fmla="*/ 263145 w 317654"/>
              <a:gd name="connsiteY6" fmla="*/ 854408 h 857890"/>
              <a:gd name="connsiteX7" fmla="*/ 44910 w 317654"/>
              <a:gd name="connsiteY7" fmla="*/ 857890 h 857890"/>
              <a:gd name="connsiteX0" fmla="*/ 83010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83010 w 317654"/>
              <a:gd name="connsiteY7" fmla="*/ 851540 h 854408"/>
              <a:gd name="connsiteX0" fmla="*/ 53376 w 317654"/>
              <a:gd name="connsiteY0" fmla="*/ 864240 h 864240"/>
              <a:gd name="connsiteX1" fmla="*/ 54509 w 317654"/>
              <a:gd name="connsiteY1" fmla="*/ 211831 h 864240"/>
              <a:gd name="connsiteX2" fmla="*/ 0 w 317654"/>
              <a:gd name="connsiteY2" fmla="*/ 211831 h 864240"/>
              <a:gd name="connsiteX3" fmla="*/ 158827 w 317654"/>
              <a:gd name="connsiteY3" fmla="*/ 0 h 864240"/>
              <a:gd name="connsiteX4" fmla="*/ 317654 w 317654"/>
              <a:gd name="connsiteY4" fmla="*/ 211831 h 864240"/>
              <a:gd name="connsiteX5" fmla="*/ 263145 w 317654"/>
              <a:gd name="connsiteY5" fmla="*/ 211831 h 864240"/>
              <a:gd name="connsiteX6" fmla="*/ 263145 w 317654"/>
              <a:gd name="connsiteY6" fmla="*/ 854408 h 864240"/>
              <a:gd name="connsiteX7" fmla="*/ 53376 w 317654"/>
              <a:gd name="connsiteY7" fmla="*/ 864240 h 864240"/>
              <a:gd name="connsiteX0" fmla="*/ 66076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66076 w 317654"/>
              <a:gd name="connsiteY7" fmla="*/ 851540 h 854408"/>
              <a:gd name="connsiteX0" fmla="*/ 53376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53376 w 317654"/>
              <a:gd name="connsiteY7" fmla="*/ 851540 h 854408"/>
              <a:gd name="connsiteX0" fmla="*/ 70309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70309 w 317654"/>
              <a:gd name="connsiteY7" fmla="*/ 851540 h 85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54" h="854408">
                <a:moveTo>
                  <a:pt x="70309" y="851540"/>
                </a:moveTo>
                <a:cubicBezTo>
                  <a:pt x="69275" y="634070"/>
                  <a:pt x="55543" y="429301"/>
                  <a:pt x="54509" y="211831"/>
                </a:cubicBezTo>
                <a:lnTo>
                  <a:pt x="0" y="211831"/>
                </a:lnTo>
                <a:lnTo>
                  <a:pt x="158827" y="0"/>
                </a:lnTo>
                <a:lnTo>
                  <a:pt x="317654" y="211831"/>
                </a:lnTo>
                <a:lnTo>
                  <a:pt x="263145" y="211831"/>
                </a:lnTo>
                <a:lnTo>
                  <a:pt x="263145" y="854408"/>
                </a:lnTo>
                <a:lnTo>
                  <a:pt x="70309" y="8515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2240"/>
              <a:satOff val="-469"/>
              <a:lumOff val="4736"/>
              <a:alphaOff val="0"/>
            </a:schemeClr>
          </a:fillRef>
          <a:effectRef idx="0">
            <a:schemeClr val="accent5">
              <a:tint val="50000"/>
              <a:hueOff val="-2240"/>
              <a:satOff val="-469"/>
              <a:lumOff val="473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10E653-B9CC-814D-8B32-3E7EC863C5BB}"/>
              </a:ext>
            </a:extLst>
          </p:cNvPr>
          <p:cNvGrpSpPr/>
          <p:nvPr/>
        </p:nvGrpSpPr>
        <p:grpSpPr>
          <a:xfrm>
            <a:off x="2979478" y="5276058"/>
            <a:ext cx="1263386" cy="884329"/>
            <a:chOff x="3592089" y="1023810"/>
            <a:chExt cx="1263386" cy="88432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2D3080D-9B4E-944C-9656-8548BD50DC82}"/>
                </a:ext>
              </a:extLst>
            </p:cNvPr>
            <p:cNvSpPr/>
            <p:nvPr/>
          </p:nvSpPr>
          <p:spPr>
            <a:xfrm>
              <a:off x="3592089" y="1023810"/>
              <a:ext cx="1263386" cy="884329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80000"/>
                <a:hueOff val="-12523"/>
                <a:satOff val="-6044"/>
                <a:lumOff val="8108"/>
                <a:alphaOff val="0"/>
              </a:schemeClr>
            </a:fillRef>
            <a:effectRef idx="0">
              <a:schemeClr val="accent5">
                <a:shade val="80000"/>
                <a:hueOff val="-12523"/>
                <a:satOff val="-6044"/>
                <a:lumOff val="810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99D9FB40-A044-044F-A2E9-B53D7EAAC5C6}"/>
                </a:ext>
              </a:extLst>
            </p:cNvPr>
            <p:cNvSpPr txBox="1"/>
            <p:nvPr/>
          </p:nvSpPr>
          <p:spPr>
            <a:xfrm>
              <a:off x="3644410" y="1076131"/>
              <a:ext cx="1177032" cy="7979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MIKE flood</a:t>
              </a:r>
            </a:p>
          </p:txBody>
        </p:sp>
      </p:grpSp>
      <p:sp>
        <p:nvSpPr>
          <p:cNvPr id="17" name="Bent-Up Arrow 12">
            <a:extLst>
              <a:ext uri="{FF2B5EF4-FFF2-40B4-BE49-F238E27FC236}">
                <a16:creationId xmlns:a16="http://schemas.microsoft.com/office/drawing/2014/main" id="{6604F07E-A71C-CB42-8C88-8E2CFB89C285}"/>
              </a:ext>
            </a:extLst>
          </p:cNvPr>
          <p:cNvSpPr/>
          <p:nvPr/>
        </p:nvSpPr>
        <p:spPr>
          <a:xfrm rot="10800000">
            <a:off x="3065243" y="4048598"/>
            <a:ext cx="368636" cy="1082201"/>
          </a:xfrm>
          <a:custGeom>
            <a:avLst/>
            <a:gdLst>
              <a:gd name="connsiteX0" fmla="*/ 0 w 635308"/>
              <a:gd name="connsiteY0" fmla="*/ 645773 h 854408"/>
              <a:gd name="connsiteX1" fmla="*/ 372163 w 635308"/>
              <a:gd name="connsiteY1" fmla="*/ 645773 h 854408"/>
              <a:gd name="connsiteX2" fmla="*/ 372163 w 635308"/>
              <a:gd name="connsiteY2" fmla="*/ 211831 h 854408"/>
              <a:gd name="connsiteX3" fmla="*/ 317654 w 635308"/>
              <a:gd name="connsiteY3" fmla="*/ 211831 h 854408"/>
              <a:gd name="connsiteX4" fmla="*/ 476481 w 635308"/>
              <a:gd name="connsiteY4" fmla="*/ 0 h 854408"/>
              <a:gd name="connsiteX5" fmla="*/ 635308 w 635308"/>
              <a:gd name="connsiteY5" fmla="*/ 211831 h 854408"/>
              <a:gd name="connsiteX6" fmla="*/ 580799 w 635308"/>
              <a:gd name="connsiteY6" fmla="*/ 211831 h 854408"/>
              <a:gd name="connsiteX7" fmla="*/ 580799 w 635308"/>
              <a:gd name="connsiteY7" fmla="*/ 854408 h 854408"/>
              <a:gd name="connsiteX8" fmla="*/ 0 w 635308"/>
              <a:gd name="connsiteY8" fmla="*/ 854408 h 854408"/>
              <a:gd name="connsiteX9" fmla="*/ 0 w 635308"/>
              <a:gd name="connsiteY9" fmla="*/ 645773 h 854408"/>
              <a:gd name="connsiteX0" fmla="*/ 0 w 635308"/>
              <a:gd name="connsiteY0" fmla="*/ 645773 h 854408"/>
              <a:gd name="connsiteX1" fmla="*/ 372163 w 635308"/>
              <a:gd name="connsiteY1" fmla="*/ 211831 h 854408"/>
              <a:gd name="connsiteX2" fmla="*/ 317654 w 635308"/>
              <a:gd name="connsiteY2" fmla="*/ 211831 h 854408"/>
              <a:gd name="connsiteX3" fmla="*/ 476481 w 635308"/>
              <a:gd name="connsiteY3" fmla="*/ 0 h 854408"/>
              <a:gd name="connsiteX4" fmla="*/ 635308 w 635308"/>
              <a:gd name="connsiteY4" fmla="*/ 211831 h 854408"/>
              <a:gd name="connsiteX5" fmla="*/ 580799 w 635308"/>
              <a:gd name="connsiteY5" fmla="*/ 211831 h 854408"/>
              <a:gd name="connsiteX6" fmla="*/ 580799 w 635308"/>
              <a:gd name="connsiteY6" fmla="*/ 854408 h 854408"/>
              <a:gd name="connsiteX7" fmla="*/ 0 w 635308"/>
              <a:gd name="connsiteY7" fmla="*/ 854408 h 854408"/>
              <a:gd name="connsiteX8" fmla="*/ 0 w 635308"/>
              <a:gd name="connsiteY8" fmla="*/ 645773 h 854408"/>
              <a:gd name="connsiteX0" fmla="*/ 381000 w 635308"/>
              <a:gd name="connsiteY0" fmla="*/ 671173 h 854408"/>
              <a:gd name="connsiteX1" fmla="*/ 372163 w 635308"/>
              <a:gd name="connsiteY1" fmla="*/ 211831 h 854408"/>
              <a:gd name="connsiteX2" fmla="*/ 317654 w 635308"/>
              <a:gd name="connsiteY2" fmla="*/ 211831 h 854408"/>
              <a:gd name="connsiteX3" fmla="*/ 476481 w 635308"/>
              <a:gd name="connsiteY3" fmla="*/ 0 h 854408"/>
              <a:gd name="connsiteX4" fmla="*/ 635308 w 635308"/>
              <a:gd name="connsiteY4" fmla="*/ 211831 h 854408"/>
              <a:gd name="connsiteX5" fmla="*/ 580799 w 635308"/>
              <a:gd name="connsiteY5" fmla="*/ 211831 h 854408"/>
              <a:gd name="connsiteX6" fmla="*/ 580799 w 635308"/>
              <a:gd name="connsiteY6" fmla="*/ 854408 h 854408"/>
              <a:gd name="connsiteX7" fmla="*/ 0 w 635308"/>
              <a:gd name="connsiteY7" fmla="*/ 854408 h 854408"/>
              <a:gd name="connsiteX8" fmla="*/ 381000 w 635308"/>
              <a:gd name="connsiteY8" fmla="*/ 671173 h 854408"/>
              <a:gd name="connsiteX0" fmla="*/ 0 w 635308"/>
              <a:gd name="connsiteY0" fmla="*/ 854408 h 854408"/>
              <a:gd name="connsiteX1" fmla="*/ 372163 w 635308"/>
              <a:gd name="connsiteY1" fmla="*/ 211831 h 854408"/>
              <a:gd name="connsiteX2" fmla="*/ 317654 w 635308"/>
              <a:gd name="connsiteY2" fmla="*/ 211831 h 854408"/>
              <a:gd name="connsiteX3" fmla="*/ 476481 w 635308"/>
              <a:gd name="connsiteY3" fmla="*/ 0 h 854408"/>
              <a:gd name="connsiteX4" fmla="*/ 635308 w 635308"/>
              <a:gd name="connsiteY4" fmla="*/ 211831 h 854408"/>
              <a:gd name="connsiteX5" fmla="*/ 580799 w 635308"/>
              <a:gd name="connsiteY5" fmla="*/ 211831 h 854408"/>
              <a:gd name="connsiteX6" fmla="*/ 580799 w 635308"/>
              <a:gd name="connsiteY6" fmla="*/ 854408 h 854408"/>
              <a:gd name="connsiteX7" fmla="*/ 0 w 635308"/>
              <a:gd name="connsiteY7" fmla="*/ 854408 h 854408"/>
              <a:gd name="connsiteX0" fmla="*/ 37946 w 317654"/>
              <a:gd name="connsiteY0" fmla="*/ 854408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37946 w 317654"/>
              <a:gd name="connsiteY7" fmla="*/ 854408 h 854408"/>
              <a:gd name="connsiteX0" fmla="*/ 67442 w 317654"/>
              <a:gd name="connsiteY0" fmla="*/ 854408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67442 w 317654"/>
              <a:gd name="connsiteY7" fmla="*/ 854408 h 854408"/>
              <a:gd name="connsiteX0" fmla="*/ 57610 w 317654"/>
              <a:gd name="connsiteY0" fmla="*/ 864240 h 864240"/>
              <a:gd name="connsiteX1" fmla="*/ 54509 w 317654"/>
              <a:gd name="connsiteY1" fmla="*/ 211831 h 864240"/>
              <a:gd name="connsiteX2" fmla="*/ 0 w 317654"/>
              <a:gd name="connsiteY2" fmla="*/ 211831 h 864240"/>
              <a:gd name="connsiteX3" fmla="*/ 158827 w 317654"/>
              <a:gd name="connsiteY3" fmla="*/ 0 h 864240"/>
              <a:gd name="connsiteX4" fmla="*/ 317654 w 317654"/>
              <a:gd name="connsiteY4" fmla="*/ 211831 h 864240"/>
              <a:gd name="connsiteX5" fmla="*/ 263145 w 317654"/>
              <a:gd name="connsiteY5" fmla="*/ 211831 h 864240"/>
              <a:gd name="connsiteX6" fmla="*/ 263145 w 317654"/>
              <a:gd name="connsiteY6" fmla="*/ 854408 h 864240"/>
              <a:gd name="connsiteX7" fmla="*/ 57610 w 317654"/>
              <a:gd name="connsiteY7" fmla="*/ 864240 h 864240"/>
              <a:gd name="connsiteX0" fmla="*/ 63960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63960 w 317654"/>
              <a:gd name="connsiteY7" fmla="*/ 851540 h 854408"/>
              <a:gd name="connsiteX0" fmla="*/ 44910 w 317654"/>
              <a:gd name="connsiteY0" fmla="*/ 857890 h 857890"/>
              <a:gd name="connsiteX1" fmla="*/ 54509 w 317654"/>
              <a:gd name="connsiteY1" fmla="*/ 211831 h 857890"/>
              <a:gd name="connsiteX2" fmla="*/ 0 w 317654"/>
              <a:gd name="connsiteY2" fmla="*/ 211831 h 857890"/>
              <a:gd name="connsiteX3" fmla="*/ 158827 w 317654"/>
              <a:gd name="connsiteY3" fmla="*/ 0 h 857890"/>
              <a:gd name="connsiteX4" fmla="*/ 317654 w 317654"/>
              <a:gd name="connsiteY4" fmla="*/ 211831 h 857890"/>
              <a:gd name="connsiteX5" fmla="*/ 263145 w 317654"/>
              <a:gd name="connsiteY5" fmla="*/ 211831 h 857890"/>
              <a:gd name="connsiteX6" fmla="*/ 263145 w 317654"/>
              <a:gd name="connsiteY6" fmla="*/ 854408 h 857890"/>
              <a:gd name="connsiteX7" fmla="*/ 44910 w 317654"/>
              <a:gd name="connsiteY7" fmla="*/ 857890 h 857890"/>
              <a:gd name="connsiteX0" fmla="*/ 83010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83010 w 317654"/>
              <a:gd name="connsiteY7" fmla="*/ 851540 h 854408"/>
              <a:gd name="connsiteX0" fmla="*/ 53376 w 317654"/>
              <a:gd name="connsiteY0" fmla="*/ 864240 h 864240"/>
              <a:gd name="connsiteX1" fmla="*/ 54509 w 317654"/>
              <a:gd name="connsiteY1" fmla="*/ 211831 h 864240"/>
              <a:gd name="connsiteX2" fmla="*/ 0 w 317654"/>
              <a:gd name="connsiteY2" fmla="*/ 211831 h 864240"/>
              <a:gd name="connsiteX3" fmla="*/ 158827 w 317654"/>
              <a:gd name="connsiteY3" fmla="*/ 0 h 864240"/>
              <a:gd name="connsiteX4" fmla="*/ 317654 w 317654"/>
              <a:gd name="connsiteY4" fmla="*/ 211831 h 864240"/>
              <a:gd name="connsiteX5" fmla="*/ 263145 w 317654"/>
              <a:gd name="connsiteY5" fmla="*/ 211831 h 864240"/>
              <a:gd name="connsiteX6" fmla="*/ 263145 w 317654"/>
              <a:gd name="connsiteY6" fmla="*/ 854408 h 864240"/>
              <a:gd name="connsiteX7" fmla="*/ 53376 w 317654"/>
              <a:gd name="connsiteY7" fmla="*/ 864240 h 864240"/>
              <a:gd name="connsiteX0" fmla="*/ 66076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66076 w 317654"/>
              <a:gd name="connsiteY7" fmla="*/ 851540 h 854408"/>
              <a:gd name="connsiteX0" fmla="*/ 53376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53376 w 317654"/>
              <a:gd name="connsiteY7" fmla="*/ 851540 h 854408"/>
              <a:gd name="connsiteX0" fmla="*/ 70309 w 317654"/>
              <a:gd name="connsiteY0" fmla="*/ 851540 h 854408"/>
              <a:gd name="connsiteX1" fmla="*/ 54509 w 317654"/>
              <a:gd name="connsiteY1" fmla="*/ 211831 h 854408"/>
              <a:gd name="connsiteX2" fmla="*/ 0 w 317654"/>
              <a:gd name="connsiteY2" fmla="*/ 211831 h 854408"/>
              <a:gd name="connsiteX3" fmla="*/ 158827 w 317654"/>
              <a:gd name="connsiteY3" fmla="*/ 0 h 854408"/>
              <a:gd name="connsiteX4" fmla="*/ 317654 w 317654"/>
              <a:gd name="connsiteY4" fmla="*/ 211831 h 854408"/>
              <a:gd name="connsiteX5" fmla="*/ 263145 w 317654"/>
              <a:gd name="connsiteY5" fmla="*/ 211831 h 854408"/>
              <a:gd name="connsiteX6" fmla="*/ 263145 w 317654"/>
              <a:gd name="connsiteY6" fmla="*/ 854408 h 854408"/>
              <a:gd name="connsiteX7" fmla="*/ 70309 w 317654"/>
              <a:gd name="connsiteY7" fmla="*/ 851540 h 85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54" h="854408">
                <a:moveTo>
                  <a:pt x="70309" y="851540"/>
                </a:moveTo>
                <a:cubicBezTo>
                  <a:pt x="69275" y="634070"/>
                  <a:pt x="55543" y="429301"/>
                  <a:pt x="54509" y="211831"/>
                </a:cubicBezTo>
                <a:lnTo>
                  <a:pt x="0" y="211831"/>
                </a:lnTo>
                <a:lnTo>
                  <a:pt x="158827" y="0"/>
                </a:lnTo>
                <a:lnTo>
                  <a:pt x="317654" y="211831"/>
                </a:lnTo>
                <a:lnTo>
                  <a:pt x="263145" y="211831"/>
                </a:lnTo>
                <a:lnTo>
                  <a:pt x="263145" y="854408"/>
                </a:lnTo>
                <a:lnTo>
                  <a:pt x="70309" y="8515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2240"/>
              <a:satOff val="-469"/>
              <a:lumOff val="4736"/>
              <a:alphaOff val="0"/>
            </a:schemeClr>
          </a:fillRef>
          <a:effectRef idx="0">
            <a:schemeClr val="accent5">
              <a:tint val="50000"/>
              <a:hueOff val="-2240"/>
              <a:satOff val="-469"/>
              <a:lumOff val="473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965754-B710-D24C-B59B-BD2DA92A7DD5}"/>
              </a:ext>
            </a:extLst>
          </p:cNvPr>
          <p:cNvSpPr/>
          <p:nvPr/>
        </p:nvSpPr>
        <p:spPr>
          <a:xfrm>
            <a:off x="9066428" y="2036165"/>
            <a:ext cx="2698750" cy="21390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Partners:</a:t>
            </a:r>
            <a:endParaRPr lang="de-DE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>
                    <a:lumMod val="25000"/>
                  </a:schemeClr>
                </a:solidFill>
              </a:rPr>
              <a:t>OASIS LMF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bg2">
                    <a:lumMod val="25000"/>
                  </a:schemeClr>
                </a:solidFill>
              </a:rPr>
              <a:t>Genillard</a:t>
            </a:r>
            <a:r>
              <a:rPr lang="de-DE" sz="1800" dirty="0">
                <a:solidFill>
                  <a:schemeClr val="bg2">
                    <a:lumMod val="25000"/>
                  </a:schemeClr>
                </a:solidFill>
              </a:rPr>
              <a:t> &amp; Co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bg2">
                    <a:lumMod val="25000"/>
                  </a:schemeClr>
                </a:solidFill>
              </a:rPr>
              <a:t>Pannon</a:t>
            </a:r>
            <a:r>
              <a:rPr lang="de-DE" sz="1800" dirty="0">
                <a:solidFill>
                  <a:schemeClr val="bg2">
                    <a:lumMod val="25000"/>
                  </a:schemeClr>
                </a:solidFill>
              </a:rPr>
              <a:t> Pro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>
                    <a:lumMod val="25000"/>
                  </a:schemeClr>
                </a:solidFill>
              </a:rPr>
              <a:t>Uni. Novi </a:t>
            </a:r>
            <a:r>
              <a:rPr lang="de-DE" sz="1800" dirty="0" err="1">
                <a:solidFill>
                  <a:schemeClr val="bg2">
                    <a:lumMod val="25000"/>
                  </a:schemeClr>
                </a:solidFill>
              </a:rPr>
              <a:t>Sad</a:t>
            </a:r>
            <a:endParaRPr lang="de-DE" sz="18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>
                    <a:lumMod val="25000"/>
                  </a:schemeClr>
                </a:solidFill>
              </a:rPr>
              <a:t>Insurance </a:t>
            </a:r>
            <a:r>
              <a:rPr lang="de-DE" sz="1800" dirty="0" err="1">
                <a:solidFill>
                  <a:schemeClr val="bg2">
                    <a:lumMod val="25000"/>
                  </a:schemeClr>
                </a:solidFill>
              </a:rPr>
              <a:t>sector</a:t>
            </a:r>
            <a:endParaRPr lang="de-DE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336680-3CF1-874B-92D7-25FF26D7B08F}"/>
              </a:ext>
            </a:extLst>
          </p:cNvPr>
          <p:cNvSpPr txBox="1"/>
          <p:nvPr/>
        </p:nvSpPr>
        <p:spPr>
          <a:xfrm>
            <a:off x="473809" y="5213018"/>
            <a:ext cx="2646768" cy="7948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Pluvial flood model for selected cities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800" kern="1200" dirty="0">
                <a:solidFill>
                  <a:schemeClr val="bg2">
                    <a:lumMod val="25000"/>
                  </a:schemeClr>
                </a:solidFill>
              </a:rPr>
              <a:t>DTU Copenhagen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8647" y="119582"/>
            <a:ext cx="10515600" cy="904875"/>
          </a:xfrm>
        </p:spPr>
        <p:txBody>
          <a:bodyPr>
            <a:normAutofit/>
          </a:bodyPr>
          <a:lstStyle/>
          <a:p>
            <a:r>
              <a:rPr lang="de-DE" sz="3600" dirty="0"/>
              <a:t>Attribution </a:t>
            </a:r>
            <a:r>
              <a:rPr lang="de-DE" sz="3600" dirty="0" err="1"/>
              <a:t>method</a:t>
            </a:r>
            <a:r>
              <a:rPr lang="de-DE" sz="3600" dirty="0"/>
              <a:t> 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033" y="174970"/>
            <a:ext cx="4379614" cy="248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E422D9-05E0-4086-BD90-11C9E3C30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6428" y="6327288"/>
            <a:ext cx="2284054" cy="41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Valididation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38" y="1448677"/>
            <a:ext cx="6466103" cy="484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240849" y="1546781"/>
            <a:ext cx="1113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+mn-lt"/>
              </a:rPr>
              <a:t>JJA precipitation for Upper Danube basin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28688" y="2144498"/>
            <a:ext cx="250331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latin typeface="+mn-lt"/>
              </a:rPr>
              <a:t>X</a:t>
            </a:r>
            <a:r>
              <a:rPr lang="en-GB" sz="1800" dirty="0">
                <a:latin typeface="+mn-lt"/>
              </a:rPr>
              <a:t> </a:t>
            </a:r>
            <a:r>
              <a:rPr lang="en-GB" sz="1800" dirty="0">
                <a:solidFill>
                  <a:schemeClr val="accent1"/>
                </a:solidFill>
                <a:latin typeface="+mn-lt"/>
              </a:rPr>
              <a:t>– 30 years of CORDEX data</a:t>
            </a:r>
          </a:p>
          <a:p>
            <a:endParaRPr lang="en-GB" sz="1800" dirty="0">
              <a:latin typeface="+mn-lt"/>
            </a:endParaRPr>
          </a:p>
          <a:p>
            <a:r>
              <a:rPr lang="en-GB" sz="1800" dirty="0">
                <a:solidFill>
                  <a:srgbClr val="0066FF"/>
                </a:solidFill>
                <a:latin typeface="+mn-lt"/>
              </a:rPr>
              <a:t>X</a:t>
            </a:r>
            <a:r>
              <a:rPr lang="en-GB" sz="1800" dirty="0">
                <a:latin typeface="+mn-lt"/>
              </a:rPr>
              <a:t> – </a:t>
            </a:r>
            <a:r>
              <a:rPr lang="en-GB" sz="1800" dirty="0">
                <a:solidFill>
                  <a:schemeClr val="accent1"/>
                </a:solidFill>
                <a:latin typeface="+mn-lt"/>
              </a:rPr>
              <a:t>10,000 years of IMAGE data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7051" y="274639"/>
            <a:ext cx="11233149" cy="7064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9327" y="2060848"/>
            <a:ext cx="384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accent1"/>
                </a:solidFill>
                <a:latin typeface="+mn-lt"/>
              </a:rPr>
              <a:t>The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largest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observed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event</a:t>
            </a:r>
            <a:endParaRPr lang="de-DE" sz="18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438455" y="2430180"/>
            <a:ext cx="1152128" cy="4947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672928" y="3945796"/>
            <a:ext cx="384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chemeClr val="accent1"/>
                </a:solidFill>
                <a:latin typeface="+mn-lt"/>
              </a:rPr>
              <a:t>These extreme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events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were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never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observed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, but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are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possible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and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cause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the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huge</a:t>
            </a:r>
            <a:r>
              <a:rPr lang="de-D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1"/>
                </a:solidFill>
                <a:latin typeface="+mn-lt"/>
              </a:rPr>
              <a:t>damages</a:t>
            </a:r>
            <a:endParaRPr lang="de-DE" sz="18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6593141" y="2618293"/>
            <a:ext cx="0" cy="12096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401" y="5526617"/>
            <a:ext cx="1599893" cy="588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9206" y="6476931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Sparks et al. 2017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448E08-A0E7-41AC-9BEB-5F1561163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428" y="6327288"/>
            <a:ext cx="2284054" cy="41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83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23398" y="164644"/>
            <a:ext cx="9429751" cy="615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6600"/>
                </a:solidFill>
              </a:rPr>
              <a:t>Changes from 1971-2000 to “now” 2006-2035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21747" y="652101"/>
            <a:ext cx="11617291" cy="492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6600"/>
                </a:solidFill>
              </a:rPr>
              <a:t>Actual return period of former 100year flood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" b="3977"/>
          <a:stretch/>
        </p:blipFill>
        <p:spPr bwMode="auto">
          <a:xfrm>
            <a:off x="284609" y="1129321"/>
            <a:ext cx="7611619" cy="500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497579" y="1160199"/>
            <a:ext cx="3544808" cy="5075364"/>
            <a:chOff x="8497578" y="1160197"/>
            <a:chExt cx="3544808" cy="5075364"/>
          </a:xfrm>
        </p:grpSpPr>
        <p:sp>
          <p:nvSpPr>
            <p:cNvPr id="7" name="Text Placeholder 2"/>
            <p:cNvSpPr txBox="1">
              <a:spLocks/>
            </p:cNvSpPr>
            <p:nvPr/>
          </p:nvSpPr>
          <p:spPr>
            <a:xfrm>
              <a:off x="8497578" y="1160197"/>
              <a:ext cx="3414712" cy="17543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Tx/>
                <a:buNone/>
                <a:defRPr sz="1800" b="0" i="0" kern="1200" baseline="0">
                  <a:solidFill>
                    <a:srgbClr val="8A8A8D"/>
                  </a:solidFill>
                  <a:latin typeface="Raleway" charset="0"/>
                  <a:ea typeface="Raleway" charset="0"/>
                  <a:cs typeface="Ralewa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900" dirty="0" err="1">
                  <a:solidFill>
                    <a:srgbClr val="0C5951"/>
                  </a:solidFill>
                </a:rPr>
                <a:t>Nagymaros</a:t>
              </a:r>
              <a:r>
                <a:rPr lang="en-US" sz="1900" dirty="0">
                  <a:solidFill>
                    <a:srgbClr val="0C5951"/>
                  </a:solidFill>
                </a:rPr>
                <a:t> (Danube, Hungary)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8282FF-C3CC-8946-80F0-CA86A24D0CEC}"/>
                </a:ext>
              </a:extLst>
            </p:cNvPr>
            <p:cNvGrpSpPr/>
            <p:nvPr/>
          </p:nvGrpSpPr>
          <p:grpSpPr>
            <a:xfrm>
              <a:off x="8497578" y="1356988"/>
              <a:ext cx="3199770" cy="2179211"/>
              <a:chOff x="1873032" y="1700211"/>
              <a:chExt cx="4384893" cy="42708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0421872-8899-B146-A12C-3830B94936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5811"/>
              <a:stretch/>
            </p:blipFill>
            <p:spPr>
              <a:xfrm>
                <a:off x="1873032" y="1700212"/>
                <a:ext cx="4384893" cy="42708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88364F8-4229-4846-A115-4A65E94FE9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54"/>
              <a:stretch/>
            </p:blipFill>
            <p:spPr>
              <a:xfrm>
                <a:off x="2612869" y="1700211"/>
                <a:ext cx="3645056" cy="42708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4F920-E749-5C46-BA8E-7708D7CADE76}"/>
                </a:ext>
              </a:extLst>
            </p:cNvPr>
            <p:cNvGrpSpPr/>
            <p:nvPr/>
          </p:nvGrpSpPr>
          <p:grpSpPr>
            <a:xfrm>
              <a:off x="8507550" y="4077783"/>
              <a:ext cx="3231482" cy="2157778"/>
              <a:chOff x="591970" y="1634652"/>
              <a:chExt cx="4308643" cy="431555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935CCA0-2D33-D947-AD6E-B92CED3CD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46636"/>
              <a:stretch/>
            </p:blipFill>
            <p:spPr>
              <a:xfrm>
                <a:off x="591970" y="1634653"/>
                <a:ext cx="4308643" cy="431555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ADE63D-4CC0-AB49-A6E8-A8B7874B74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307"/>
              <a:stretch/>
            </p:blipFill>
            <p:spPr>
              <a:xfrm>
                <a:off x="1177505" y="1634652"/>
                <a:ext cx="3689240" cy="431555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DA2DBDF2-065A-DF45-8992-A565CBD9E1A5}"/>
                </a:ext>
              </a:extLst>
            </p:cNvPr>
            <p:cNvSpPr txBox="1">
              <a:spLocks/>
            </p:cNvSpPr>
            <p:nvPr/>
          </p:nvSpPr>
          <p:spPr>
            <a:xfrm>
              <a:off x="8627674" y="3889409"/>
              <a:ext cx="3414712" cy="175433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60000"/>
                </a:lnSpc>
                <a:spcBef>
                  <a:spcPts val="1000"/>
                </a:spcBef>
                <a:buFontTx/>
                <a:buNone/>
                <a:defRPr sz="1800" b="0" i="0" kern="1200" baseline="0">
                  <a:solidFill>
                    <a:srgbClr val="8A8A8D"/>
                  </a:solidFill>
                  <a:latin typeface="Raleway" charset="0"/>
                  <a:ea typeface="Raleway" charset="0"/>
                  <a:cs typeface="Raleway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4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1800" b="0" i="0" kern="1200">
                  <a:solidFill>
                    <a:schemeClr val="bg1"/>
                  </a:solidFill>
                  <a:latin typeface="Segoe UI Light" charset="0"/>
                  <a:ea typeface="Segoe UI Light" charset="0"/>
                  <a:cs typeface="Segoe UI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900" dirty="0" err="1">
                  <a:solidFill>
                    <a:srgbClr val="0C5951"/>
                  </a:solidFill>
                </a:rPr>
                <a:t>Bazias</a:t>
              </a:r>
              <a:r>
                <a:rPr lang="en-US" sz="1900" dirty="0">
                  <a:solidFill>
                    <a:srgbClr val="0C5951"/>
                  </a:solidFill>
                </a:rPr>
                <a:t> (Danube, Romania)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B9381E6-1D1C-4FB3-AFEF-8D6EEE935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428" y="6327288"/>
            <a:ext cx="2284054" cy="41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4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</TotalTime>
  <Words>343</Words>
  <Application>Microsoft Office PowerPoint</Application>
  <PresentationFormat>Widescreen</PresentationFormat>
  <Paragraphs>79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Noto Sans</vt:lpstr>
      <vt:lpstr>Raleway</vt:lpstr>
      <vt:lpstr>Segoe UI</vt:lpstr>
      <vt:lpstr>Segoe UI Light</vt:lpstr>
      <vt:lpstr>ヒラギノ角ゴ Pro W3</vt:lpstr>
      <vt:lpstr>Office Theme</vt:lpstr>
      <vt:lpstr>PowerPoint Presentation</vt:lpstr>
      <vt:lpstr>Comparison of methods to attribute climate change impacts</vt:lpstr>
      <vt:lpstr>The Danube</vt:lpstr>
      <vt:lpstr>Hydrological validation</vt:lpstr>
      <vt:lpstr>Method 1: The ISIMIP3a data for climate impact attribution (https://www.isimip.org/newsletter/isimip3a3b-protocol-published/)</vt:lpstr>
      <vt:lpstr>Counterfactual data first results</vt:lpstr>
      <vt:lpstr>Attribution method 2</vt:lpstr>
      <vt:lpstr>Valididation climate data method 2</vt:lpstr>
      <vt:lpstr>PowerPoint Presentation</vt:lpstr>
      <vt:lpstr>PowerPoint Presentation</vt:lpstr>
      <vt:lpstr>PowerPoint Presentation</vt:lpstr>
      <vt:lpstr>Thanks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 Gaasch</dc:creator>
  <cp:lastModifiedBy>Fred Hattermann</cp:lastModifiedBy>
  <cp:revision>153</cp:revision>
  <dcterms:created xsi:type="dcterms:W3CDTF">2019-03-12T06:12:34Z</dcterms:created>
  <dcterms:modified xsi:type="dcterms:W3CDTF">2022-01-11T09:16:50Z</dcterms:modified>
</cp:coreProperties>
</file>