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5"/>
  </p:notesMasterIdLst>
  <p:sldIdLst>
    <p:sldId id="292" r:id="rId2"/>
    <p:sldId id="587" r:id="rId3"/>
    <p:sldId id="559" r:id="rId4"/>
    <p:sldId id="770" r:id="rId5"/>
    <p:sldId id="767" r:id="rId6"/>
    <p:sldId id="765" r:id="rId7"/>
    <p:sldId id="296" r:id="rId8"/>
    <p:sldId id="561" r:id="rId9"/>
    <p:sldId id="257" r:id="rId10"/>
    <p:sldId id="256" r:id="rId11"/>
    <p:sldId id="571" r:id="rId12"/>
    <p:sldId id="586" r:id="rId13"/>
    <p:sldId id="580" r:id="rId14"/>
    <p:sldId id="358" r:id="rId15"/>
    <p:sldId id="579" r:id="rId16"/>
    <p:sldId id="377" r:id="rId17"/>
    <p:sldId id="769" r:id="rId18"/>
    <p:sldId id="632" r:id="rId19"/>
    <p:sldId id="578" r:id="rId20"/>
    <p:sldId id="569" r:id="rId21"/>
    <p:sldId id="369" r:id="rId22"/>
    <p:sldId id="572" r:id="rId23"/>
    <p:sldId id="339" r:id="rId24"/>
    <p:sldId id="341" r:id="rId25"/>
    <p:sldId id="338" r:id="rId26"/>
    <p:sldId id="342" r:id="rId27"/>
    <p:sldId id="343" r:id="rId28"/>
    <p:sldId id="588" r:id="rId29"/>
    <p:sldId id="347" r:id="rId30"/>
    <p:sldId id="768" r:id="rId31"/>
    <p:sldId id="584" r:id="rId32"/>
    <p:sldId id="585" r:id="rId33"/>
    <p:sldId id="582" r:id="rId3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E9E"/>
    <a:srgbClr val="A85400"/>
    <a:srgbClr val="E6803A"/>
    <a:srgbClr val="B3773B"/>
    <a:srgbClr val="009FDA"/>
    <a:srgbClr val="8E90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2" autoAdjust="0"/>
    <p:restoredTop sz="94689" autoAdjust="0"/>
  </p:normalViewPr>
  <p:slideViewPr>
    <p:cSldViewPr snapToGrid="0">
      <p:cViewPr varScale="1">
        <p:scale>
          <a:sx n="105" d="100"/>
          <a:sy n="105" d="100"/>
        </p:scale>
        <p:origin x="714" y="102"/>
      </p:cViewPr>
      <p:guideLst>
        <p:guide orient="horz" pos="2183"/>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51" d="100"/>
          <a:sy n="51" d="100"/>
        </p:scale>
        <p:origin x="2624" y="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D3AF1F-0663-4EE7-994D-F160E8F2EE1E}" type="datetimeFigureOut">
              <a:rPr lang="de-DE" smtClean="0"/>
              <a:t>27.03.2023</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F743E9-914B-453E-A338-BD61D5478B0F}" type="slidenum">
              <a:rPr lang="de-DE" smtClean="0"/>
              <a:t>‹#›</a:t>
            </a:fld>
            <a:endParaRPr lang="de-DE"/>
          </a:p>
        </p:txBody>
      </p:sp>
    </p:spTree>
    <p:extLst>
      <p:ext uri="{BB962C8B-B14F-4D97-AF65-F5344CB8AC3E}">
        <p14:creationId xmlns:p14="http://schemas.microsoft.com/office/powerpoint/2010/main" val="3867437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oi.org/10.1038/s41586-021-03503-5"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0DC25F46-3079-264A-96DB-00FAD83C9311}" type="slidenum">
              <a:rPr lang="en-US" smtClean="0"/>
              <a:t>1</a:t>
            </a:fld>
            <a:endParaRPr lang="en-US"/>
          </a:p>
        </p:txBody>
      </p:sp>
    </p:spTree>
    <p:extLst>
      <p:ext uri="{BB962C8B-B14F-4D97-AF65-F5344CB8AC3E}">
        <p14:creationId xmlns:p14="http://schemas.microsoft.com/office/powerpoint/2010/main" val="1673723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BAF743E9-914B-453E-A338-BD61D5478B0F}" type="slidenum">
              <a:rPr lang="de-DE" smtClean="0"/>
              <a:t>2</a:t>
            </a:fld>
            <a:endParaRPr lang="de-DE" dirty="0"/>
          </a:p>
        </p:txBody>
      </p:sp>
    </p:spTree>
    <p:extLst>
      <p:ext uri="{BB962C8B-B14F-4D97-AF65-F5344CB8AC3E}">
        <p14:creationId xmlns:p14="http://schemas.microsoft.com/office/powerpoint/2010/main" val="1215720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a:defRPr/>
            </a:pPr>
            <a:fld id="{C49FB531-A37C-44EB-BDA4-C873C2E9BDDB}" type="slidenum">
              <a:rPr lang="de-DE" smtClean="0"/>
              <a:pPr>
                <a:defRPr/>
              </a:pPr>
              <a:t>6</a:t>
            </a:fld>
            <a:endParaRPr lang="de-DE"/>
          </a:p>
        </p:txBody>
      </p:sp>
    </p:spTree>
    <p:extLst>
      <p:ext uri="{BB962C8B-B14F-4D97-AF65-F5344CB8AC3E}">
        <p14:creationId xmlns:p14="http://schemas.microsoft.com/office/powerpoint/2010/main" val="3534129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Der Klimawandel verändert auch die Dynamik des Wetters. Die Grundidee dabei ist, dass der </a:t>
            </a:r>
            <a:r>
              <a:rPr lang="de-DE" dirty="0" err="1"/>
              <a:t>Jetstream</a:t>
            </a:r>
            <a:r>
              <a:rPr lang="de-DE" dirty="0"/>
              <a:t> sich verändert: Der </a:t>
            </a:r>
            <a:r>
              <a:rPr lang="de-DE" dirty="0" err="1"/>
              <a:t>Jetstream</a:t>
            </a:r>
            <a:r>
              <a:rPr lang="de-DE" baseline="0" dirty="0"/>
              <a:t> bezeichnet das Band starker Höhenwinde um die nördliche Hemisphäre der von den Temperaturunterschieden zwischen Äquator und Nordpol sowie der Rotation der Erde angetrieben wird. </a:t>
            </a:r>
            <a:r>
              <a:rPr lang="de-DE" dirty="0"/>
              <a:t>Diese Luftströmung mäandern, die sogenannten </a:t>
            </a:r>
            <a:r>
              <a:rPr lang="de-DE" dirty="0" err="1"/>
              <a:t>Rossby</a:t>
            </a:r>
            <a:r>
              <a:rPr lang="de-DE" dirty="0"/>
              <a:t>-Wellen, und beeinflusst so entscheidend</a:t>
            </a:r>
            <a:r>
              <a:rPr lang="de-DE" baseline="0" dirty="0"/>
              <a:t> die Lage der Hoch- und Tiefdruckgebiete, welche sich stark auf das Wettergeschehen auswirken beeinflussen. Normalerweise bewegen sich Täler und Rücken der </a:t>
            </a:r>
            <a:r>
              <a:rPr lang="de-DE" baseline="0" dirty="0" err="1"/>
              <a:t>Rossby</a:t>
            </a:r>
            <a:r>
              <a:rPr lang="de-DE" baseline="0" dirty="0"/>
              <a:t>-Wellen </a:t>
            </a:r>
            <a:r>
              <a:rPr lang="de-DE" baseline="0" dirty="0" err="1"/>
              <a:t>ostwärst</a:t>
            </a:r>
            <a:r>
              <a:rPr lang="de-DE" baseline="0" dirty="0"/>
              <a:t> und verschieben so auch die Lage der Hoch-und Tiefdruckgebiete. Unter bestimmten Bedingungen kann es aber dazu kommen, dass die Atmosphäre nord- und südlich des </a:t>
            </a:r>
            <a:r>
              <a:rPr lang="de-DE" baseline="0" dirty="0" err="1"/>
              <a:t>Jetstream</a:t>
            </a:r>
            <a:r>
              <a:rPr lang="de-DE" baseline="0" dirty="0"/>
              <a:t> diese Wellen mehr oder weniger einfängt, worauf sich die Schwingungen verstärken und die Ostwärts Bewegung mehr oder weniger zum Erliegen kommt. Die mit den Hoch-und Tiefdruckgebieten verbundenen Wetterlagen, je nach Lage der Welle können das Hitze, Trockenheit oder Regen sein werden so einerseits verstärkt und halten andererseits länger an. So entstehen langanhaltenden Hitzewellen, Dürren und Überschwemmungen. </a:t>
            </a:r>
          </a:p>
          <a:p>
            <a:r>
              <a:rPr lang="de-DE" baseline="0" dirty="0"/>
              <a:t>Dieser Mechanismus nimmt zu. Warum? In Folge der globalen Erwärmung hat sich der </a:t>
            </a:r>
            <a:r>
              <a:rPr lang="de-DE" dirty="0" err="1"/>
              <a:t>Jetstream</a:t>
            </a:r>
            <a:r>
              <a:rPr lang="de-DE" dirty="0"/>
              <a:t> in den letzten Jahrzehnten signifikant verlangsamt unter anderem weil</a:t>
            </a:r>
            <a:r>
              <a:rPr lang="de-DE" baseline="0" dirty="0"/>
              <a:t> der Temperaturunterschied zwischen Äquator und Pol aufgrund der </a:t>
            </a:r>
            <a:r>
              <a:rPr lang="de-DE" dirty="0"/>
              <a:t>starke Erwärmung der Arktis geringer geworden ist</a:t>
            </a:r>
            <a:r>
              <a:rPr lang="de-DE" baseline="0" dirty="0"/>
              <a:t>. Ein langsamer </a:t>
            </a:r>
            <a:r>
              <a:rPr lang="de-DE" baseline="0" dirty="0" err="1"/>
              <a:t>Jetstream</a:t>
            </a:r>
            <a:r>
              <a:rPr lang="de-DE" baseline="0" dirty="0"/>
              <a:t> mäandert stärker und Extremwetter werden häufiger. </a:t>
            </a:r>
          </a:p>
          <a:p>
            <a:r>
              <a:rPr lang="de-DE" baseline="0" dirty="0"/>
              <a:t>Ein Beispiel ist der letzte Sommer wo es im Juli zu solch einer stationären Verstärkung des </a:t>
            </a:r>
            <a:r>
              <a:rPr lang="de-DE" baseline="0" dirty="0" err="1"/>
              <a:t>Jetstreams</a:t>
            </a:r>
            <a:r>
              <a:rPr lang="de-DE" baseline="0" dirty="0"/>
              <a:t> kam. Und es zeitgleich zur Trockenheit und Hitze im Western der USA, Überflutungen an deren Ostküste, der lagen Trockenperiode bei uns, und einer Hitzewelle in Japan kam. Dies veranschaulicht auch gut, die Gefahr dieser Ereignisse. Dadurch, dass der </a:t>
            </a:r>
            <a:r>
              <a:rPr lang="de-DE" baseline="0" dirty="0" err="1"/>
              <a:t>Jetstream</a:t>
            </a:r>
            <a:r>
              <a:rPr lang="de-DE" baseline="0" dirty="0"/>
              <a:t> ein die ganze nördliche Hemisphäre umfassendes Band ist, kann er gleichzeitig an verschiedenen Orten extreme Wetterlagen begünstigen.</a:t>
            </a:r>
            <a:endParaRPr lang="de-DE" dirty="0"/>
          </a:p>
          <a:p>
            <a:endParaRPr lang="de-DE" dirty="0"/>
          </a:p>
          <a:p>
            <a:endParaRPr lang="de-DE" dirty="0"/>
          </a:p>
        </p:txBody>
      </p:sp>
      <p:sp>
        <p:nvSpPr>
          <p:cNvPr id="4" name="Slide Number Placeholder 3"/>
          <p:cNvSpPr>
            <a:spLocks noGrp="1"/>
          </p:cNvSpPr>
          <p:nvPr>
            <p:ph type="sldNum" sz="quarter" idx="10"/>
          </p:nvPr>
        </p:nvSpPr>
        <p:spPr/>
        <p:txBody>
          <a:bodyPr/>
          <a:lstStyle/>
          <a:p>
            <a:fld id="{BAF743E9-914B-453E-A338-BD61D5478B0F}" type="slidenum">
              <a:rPr lang="de-DE" smtClean="0"/>
              <a:t>7</a:t>
            </a:fld>
            <a:endParaRPr lang="de-DE"/>
          </a:p>
        </p:txBody>
      </p:sp>
    </p:spTree>
    <p:extLst>
      <p:ext uri="{BB962C8B-B14F-4D97-AF65-F5344CB8AC3E}">
        <p14:creationId xmlns:p14="http://schemas.microsoft.com/office/powerpoint/2010/main" val="1870574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Die rechte Karte zeigt die Differenz der GWNB im Vergleich zum Durchschnitt.</a:t>
            </a:r>
            <a:endParaRPr lang="en-DE" dirty="0"/>
          </a:p>
        </p:txBody>
      </p:sp>
      <p:sp>
        <p:nvSpPr>
          <p:cNvPr id="4" name="Slide Number Placeholder 3"/>
          <p:cNvSpPr>
            <a:spLocks noGrp="1"/>
          </p:cNvSpPr>
          <p:nvPr>
            <p:ph type="sldNum" sz="quarter" idx="5"/>
          </p:nvPr>
        </p:nvSpPr>
        <p:spPr/>
        <p:txBody>
          <a:bodyPr/>
          <a:lstStyle/>
          <a:p>
            <a:fld id="{BAF743E9-914B-453E-A338-BD61D5478B0F}" type="slidenum">
              <a:rPr lang="de-DE" smtClean="0"/>
              <a:t>12</a:t>
            </a:fld>
            <a:endParaRPr lang="de-DE"/>
          </a:p>
        </p:txBody>
      </p:sp>
    </p:spTree>
    <p:extLst>
      <p:ext uri="{BB962C8B-B14F-4D97-AF65-F5344CB8AC3E}">
        <p14:creationId xmlns:p14="http://schemas.microsoft.com/office/powerpoint/2010/main" val="2620635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Arial" charset="0"/>
                <a:ea typeface="ヒラギノ角ゴ Pro W3" pitchFamily="48" charset="-128"/>
              </a:defRPr>
            </a:lvl1pPr>
            <a:lvl2pPr marL="742950" indent="-285750">
              <a:defRPr sz="2400">
                <a:solidFill>
                  <a:schemeClr val="tx1"/>
                </a:solidFill>
                <a:latin typeface="Arial" charset="0"/>
                <a:ea typeface="ヒラギノ角ゴ Pro W3" pitchFamily="48" charset="-128"/>
              </a:defRPr>
            </a:lvl2pPr>
            <a:lvl3pPr marL="1143000" indent="-228600">
              <a:defRPr sz="2400">
                <a:solidFill>
                  <a:schemeClr val="tx1"/>
                </a:solidFill>
                <a:latin typeface="Arial" charset="0"/>
                <a:ea typeface="ヒラギノ角ゴ Pro W3" pitchFamily="48" charset="-128"/>
              </a:defRPr>
            </a:lvl3pPr>
            <a:lvl4pPr marL="1600200" indent="-228600">
              <a:defRPr sz="2400">
                <a:solidFill>
                  <a:schemeClr val="tx1"/>
                </a:solidFill>
                <a:latin typeface="Arial" charset="0"/>
                <a:ea typeface="ヒラギノ角ゴ Pro W3" pitchFamily="48" charset="-128"/>
              </a:defRPr>
            </a:lvl4pPr>
            <a:lvl5pPr marL="2057400" indent="-228600">
              <a:defRPr sz="2400">
                <a:solidFill>
                  <a:schemeClr val="tx1"/>
                </a:solidFill>
                <a:latin typeface="Arial"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48" charset="-128"/>
              </a:defRPr>
            </a:lvl9pPr>
          </a:lstStyle>
          <a:p>
            <a:pPr eaLnBrk="1" hangingPunct="1"/>
            <a:fld id="{F1BABC59-D4A4-4368-B0E9-677A6CB8CC78}" type="slidenum">
              <a:rPr lang="en-GB" altLang="en-US" sz="1200">
                <a:latin typeface="Times New Roman" pitchFamily="18" charset="0"/>
                <a:cs typeface="Arial" charset="0"/>
              </a:rPr>
              <a:pPr eaLnBrk="1" hangingPunct="1"/>
              <a:t>26</a:t>
            </a:fld>
            <a:endParaRPr lang="en-GB" altLang="en-US" sz="1200">
              <a:latin typeface="Times New Roman" pitchFamily="18" charset="0"/>
              <a:cs typeface="Arial" charset="0"/>
            </a:endParaRPr>
          </a:p>
        </p:txBody>
      </p:sp>
      <p:sp>
        <p:nvSpPr>
          <p:cNvPr id="60419" name="Rectangle 2"/>
          <p:cNvSpPr>
            <a:spLocks noGrp="1" noRot="1" noChangeAspect="1" noChangeArrowheads="1" noTextEdit="1"/>
          </p:cNvSpPr>
          <p:nvPr>
            <p:ph type="sldImg"/>
          </p:nvPr>
        </p:nvSpPr>
        <p:spPr>
          <a:xfrm>
            <a:off x="381000" y="685800"/>
            <a:ext cx="6096000" cy="3429000"/>
          </a:xfrm>
          <a:ln/>
        </p:spPr>
      </p:sp>
      <p:sp>
        <p:nvSpPr>
          <p:cNvPr id="60420" name="Rectangle 3"/>
          <p:cNvSpPr>
            <a:spLocks noGrp="1" noChangeArrowheads="1"/>
          </p:cNvSpPr>
          <p:nvPr>
            <p:ph type="body" idx="1"/>
          </p:nvPr>
        </p:nvSpPr>
        <p:spPr>
          <a:noFill/>
        </p:spPr>
        <p:txBody>
          <a:bodyPr/>
          <a:lstStyle/>
          <a:p>
            <a:pPr eaLnBrk="1" hangingPunct="1"/>
            <a:endParaRPr lang="en-US" altLang="en-US">
              <a:latin typeface="Arial" charset="0"/>
            </a:endParaRPr>
          </a:p>
        </p:txBody>
      </p:sp>
    </p:spTree>
    <p:extLst>
      <p:ext uri="{BB962C8B-B14F-4D97-AF65-F5344CB8AC3E}">
        <p14:creationId xmlns:p14="http://schemas.microsoft.com/office/powerpoint/2010/main" val="2212787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de-DE" dirty="0"/>
              <a:t>Pflanzen</a:t>
            </a:r>
            <a:r>
              <a:rPr lang="de-DE" baseline="0" dirty="0"/>
              <a:t>verfügbares Wasser in Durchwurzelbarer Bodenzone, simuliert durch SWIM und, wo möglich, durch DWD-Daten validiert.</a:t>
            </a:r>
            <a:endParaRPr lang="de-DE" dirty="0"/>
          </a:p>
        </p:txBody>
      </p:sp>
      <p:sp>
        <p:nvSpPr>
          <p:cNvPr id="4" name="Slide Number Placeholder 3"/>
          <p:cNvSpPr>
            <a:spLocks noGrp="1"/>
          </p:cNvSpPr>
          <p:nvPr>
            <p:ph type="sldNum" sz="quarter" idx="10"/>
          </p:nvPr>
        </p:nvSpPr>
        <p:spPr/>
        <p:txBody>
          <a:bodyPr/>
          <a:lstStyle/>
          <a:p>
            <a:pPr>
              <a:defRPr/>
            </a:pPr>
            <a:fld id="{658265E3-42D8-4FD6-BFF5-559EFD911E66}" type="slidenum">
              <a:rPr lang="de-DE" smtClean="0"/>
              <a:pPr>
                <a:defRPr/>
              </a:pPr>
              <a:t>29</a:t>
            </a:fld>
            <a:endParaRPr lang="de-DE"/>
          </a:p>
        </p:txBody>
      </p:sp>
    </p:spTree>
    <p:extLst>
      <p:ext uri="{BB962C8B-B14F-4D97-AF65-F5344CB8AC3E}">
        <p14:creationId xmlns:p14="http://schemas.microsoft.com/office/powerpoint/2010/main" val="2827793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Pascolini</a:t>
            </a:r>
            <a:r>
              <a:rPr lang="en-GB" dirty="0"/>
              <a:t>-Campbell, M. et al. (2021) A 10 per cent increase in global land evapotranspiration from 2003 to 2019, Nature, </a:t>
            </a:r>
            <a:r>
              <a:rPr lang="en-GB" dirty="0">
                <a:hlinkClick r:id="rId3"/>
              </a:rPr>
              <a:t>doi:10.1038/s41586-021-03503-5</a:t>
            </a:r>
            <a:endParaRPr lang="en-DE" dirty="0"/>
          </a:p>
        </p:txBody>
      </p:sp>
      <p:sp>
        <p:nvSpPr>
          <p:cNvPr id="4" name="Slide Number Placeholder 3"/>
          <p:cNvSpPr>
            <a:spLocks noGrp="1"/>
          </p:cNvSpPr>
          <p:nvPr>
            <p:ph type="sldNum" sz="quarter" idx="5"/>
          </p:nvPr>
        </p:nvSpPr>
        <p:spPr/>
        <p:txBody>
          <a:bodyPr/>
          <a:lstStyle/>
          <a:p>
            <a:pPr>
              <a:defRPr/>
            </a:pPr>
            <a:fld id="{C49FB531-A37C-44EB-BDA4-C873C2E9BDDB}" type="slidenum">
              <a:rPr lang="de-DE" smtClean="0"/>
              <a:pPr>
                <a:defRPr/>
              </a:pPr>
              <a:t>30</a:t>
            </a:fld>
            <a:endParaRPr lang="de-DE"/>
          </a:p>
        </p:txBody>
      </p:sp>
    </p:spTree>
    <p:extLst>
      <p:ext uri="{BB962C8B-B14F-4D97-AF65-F5344CB8AC3E}">
        <p14:creationId xmlns:p14="http://schemas.microsoft.com/office/powerpoint/2010/main" val="28578804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11" descr="B_dt_RGB"/>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 y="838200"/>
            <a:ext cx="57912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2"/>
          <p:cNvSpPr>
            <a:spLocks noGrp="1" noChangeArrowheads="1"/>
          </p:cNvSpPr>
          <p:nvPr>
            <p:ph type="ctrTitle"/>
          </p:nvPr>
        </p:nvSpPr>
        <p:spPr>
          <a:xfrm>
            <a:off x="1879620" y="2573868"/>
            <a:ext cx="8420470" cy="1083648"/>
          </a:xfrm>
        </p:spPr>
        <p:txBody>
          <a:bodyPr>
            <a:noAutofit/>
          </a:bodyPr>
          <a:lstStyle>
            <a:lvl1pPr algn="ctr">
              <a:defRPr sz="4000" b="1">
                <a:solidFill>
                  <a:srgbClr val="E6803A"/>
                </a:solidFill>
                <a:latin typeface="+mn-lt"/>
              </a:defRPr>
            </a:lvl1pPr>
          </a:lstStyle>
          <a:p>
            <a:pPr lvl="0"/>
            <a:r>
              <a:rPr lang="en-US" dirty="0"/>
              <a:t>Click to edit Master title style</a:t>
            </a:r>
            <a:endParaRPr lang="en-US" noProof="0" dirty="0"/>
          </a:p>
        </p:txBody>
      </p:sp>
      <p:sp>
        <p:nvSpPr>
          <p:cNvPr id="9" name="Rectangle 13"/>
          <p:cNvSpPr>
            <a:spLocks noGrp="1" noChangeArrowheads="1"/>
          </p:cNvSpPr>
          <p:nvPr>
            <p:ph type="subTitle" idx="1" hasCustomPrompt="1"/>
          </p:nvPr>
        </p:nvSpPr>
        <p:spPr>
          <a:xfrm>
            <a:off x="1879620" y="4281127"/>
            <a:ext cx="8420470" cy="1035940"/>
          </a:xfrm>
        </p:spPr>
        <p:txBody>
          <a:bodyPr>
            <a:noAutofit/>
          </a:bodyPr>
          <a:lstStyle>
            <a:lvl1pPr marL="0" indent="0" algn="ctr">
              <a:buFont typeface="Arial" panose="020B0604020202020204" pitchFamily="34" charset="0"/>
              <a:buNone/>
              <a:defRPr sz="2400" b="0">
                <a:latin typeface="+mn-lt"/>
              </a:defRPr>
            </a:lvl1pPr>
          </a:lstStyle>
          <a:p>
            <a:pPr lvl="0"/>
            <a:r>
              <a:rPr lang="en-US" noProof="0" dirty="0"/>
              <a:t>Name</a:t>
            </a:r>
          </a:p>
          <a:p>
            <a:pPr lvl="0"/>
            <a:r>
              <a:rPr lang="en-US" noProof="0" dirty="0"/>
              <a:t>Meeting, Date</a:t>
            </a:r>
          </a:p>
        </p:txBody>
      </p:sp>
      <p:sp>
        <p:nvSpPr>
          <p:cNvPr id="10" name="Line 8"/>
          <p:cNvSpPr>
            <a:spLocks noChangeShapeType="1"/>
          </p:cNvSpPr>
          <p:nvPr userDrawn="1"/>
        </p:nvSpPr>
        <p:spPr bwMode="auto">
          <a:xfrm>
            <a:off x="216000" y="5760000"/>
            <a:ext cx="11628000" cy="0"/>
          </a:xfrm>
          <a:prstGeom prst="line">
            <a:avLst/>
          </a:prstGeom>
          <a:noFill/>
          <a:ln w="28575">
            <a:solidFill>
              <a:srgbClr val="808080"/>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de-DE" sz="2400">
              <a:solidFill>
                <a:srgbClr val="000000"/>
              </a:solidFill>
              <a:latin typeface="Arial" charset="0"/>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2000" y="5835600"/>
            <a:ext cx="1461370" cy="1004400"/>
          </a:xfrm>
          <a:prstGeom prst="rect">
            <a:avLst/>
          </a:prstGeom>
        </p:spPr>
      </p:pic>
      <p:sp>
        <p:nvSpPr>
          <p:cNvPr id="12" name="Footer Placeholder 4"/>
          <p:cNvSpPr>
            <a:spLocks noGrp="1"/>
          </p:cNvSpPr>
          <p:nvPr>
            <p:ph type="ftr" sz="quarter" idx="11"/>
          </p:nvPr>
        </p:nvSpPr>
        <p:spPr>
          <a:xfrm>
            <a:off x="4038600" y="6356350"/>
            <a:ext cx="4114800" cy="365125"/>
          </a:xfrm>
        </p:spPr>
        <p:txBody>
          <a:bodyPr/>
          <a:lstStyle/>
          <a:p>
            <a:endParaRPr lang="de-DE" dirty="0"/>
          </a:p>
        </p:txBody>
      </p:sp>
      <p:sp>
        <p:nvSpPr>
          <p:cNvPr id="13" name="Slide Number Placeholder 5"/>
          <p:cNvSpPr>
            <a:spLocks noGrp="1"/>
          </p:cNvSpPr>
          <p:nvPr>
            <p:ph type="sldNum" sz="quarter" idx="12"/>
          </p:nvPr>
        </p:nvSpPr>
        <p:spPr>
          <a:xfrm>
            <a:off x="8610600" y="6356350"/>
            <a:ext cx="2743200" cy="365125"/>
          </a:xfrm>
        </p:spPr>
        <p:txBody>
          <a:bodyPr/>
          <a:lstStyle/>
          <a:p>
            <a:fld id="{1B44015D-9407-488E-8AD7-722ADB5AEF29}" type="slidenum">
              <a:rPr lang="de-DE" smtClean="0"/>
              <a:t>‹#›</a:t>
            </a:fld>
            <a:endParaRPr lang="de-DE"/>
          </a:p>
        </p:txBody>
      </p:sp>
      <p:grpSp>
        <p:nvGrpSpPr>
          <p:cNvPr id="14" name="Gruppieren 51"/>
          <p:cNvGrpSpPr>
            <a:grpSpLocks noChangeAspect="1"/>
          </p:cNvGrpSpPr>
          <p:nvPr userDrawn="1"/>
        </p:nvGrpSpPr>
        <p:grpSpPr>
          <a:xfrm>
            <a:off x="10778633" y="6085800"/>
            <a:ext cx="706177" cy="504000"/>
            <a:chOff x="7215188" y="176213"/>
            <a:chExt cx="1552575" cy="1108075"/>
          </a:xfrm>
        </p:grpSpPr>
        <p:sp>
          <p:nvSpPr>
            <p:cNvPr id="18" name="Freeform 6"/>
            <p:cNvSpPr>
              <a:spLocks/>
            </p:cNvSpPr>
            <p:nvPr/>
          </p:nvSpPr>
          <p:spPr bwMode="auto">
            <a:xfrm>
              <a:off x="8253413" y="292100"/>
              <a:ext cx="514350" cy="806450"/>
            </a:xfrm>
            <a:custGeom>
              <a:avLst/>
              <a:gdLst>
                <a:gd name="T0" fmla="*/ 555 w 973"/>
                <a:gd name="T1" fmla="*/ 2 h 1523"/>
                <a:gd name="T2" fmla="*/ 625 w 973"/>
                <a:gd name="T3" fmla="*/ 19 h 1523"/>
                <a:gd name="T4" fmla="*/ 694 w 973"/>
                <a:gd name="T5" fmla="*/ 52 h 1523"/>
                <a:gd name="T6" fmla="*/ 753 w 973"/>
                <a:gd name="T7" fmla="*/ 98 h 1523"/>
                <a:gd name="T8" fmla="*/ 805 w 973"/>
                <a:gd name="T9" fmla="*/ 158 h 1523"/>
                <a:gd name="T10" fmla="*/ 847 w 973"/>
                <a:gd name="T11" fmla="*/ 230 h 1523"/>
                <a:gd name="T12" fmla="*/ 878 w 973"/>
                <a:gd name="T13" fmla="*/ 314 h 1523"/>
                <a:gd name="T14" fmla="*/ 895 w 973"/>
                <a:gd name="T15" fmla="*/ 409 h 1523"/>
                <a:gd name="T16" fmla="*/ 895 w 973"/>
                <a:gd name="T17" fmla="*/ 519 h 1523"/>
                <a:gd name="T18" fmla="*/ 878 w 973"/>
                <a:gd name="T19" fmla="*/ 628 h 1523"/>
                <a:gd name="T20" fmla="*/ 846 w 973"/>
                <a:gd name="T21" fmla="*/ 723 h 1523"/>
                <a:gd name="T22" fmla="*/ 770 w 973"/>
                <a:gd name="T23" fmla="*/ 866 h 1523"/>
                <a:gd name="T24" fmla="*/ 698 w 973"/>
                <a:gd name="T25" fmla="*/ 969 h 1523"/>
                <a:gd name="T26" fmla="*/ 641 w 973"/>
                <a:gd name="T27" fmla="*/ 1043 h 1523"/>
                <a:gd name="T28" fmla="*/ 587 w 973"/>
                <a:gd name="T29" fmla="*/ 1105 h 1523"/>
                <a:gd name="T30" fmla="*/ 550 w 973"/>
                <a:gd name="T31" fmla="*/ 1144 h 1523"/>
                <a:gd name="T32" fmla="*/ 529 w 973"/>
                <a:gd name="T33" fmla="*/ 1164 h 1523"/>
                <a:gd name="T34" fmla="*/ 973 w 973"/>
                <a:gd name="T35" fmla="*/ 1523 h 1523"/>
                <a:gd name="T36" fmla="*/ 13 w 973"/>
                <a:gd name="T37" fmla="*/ 1275 h 1523"/>
                <a:gd name="T38" fmla="*/ 418 w 973"/>
                <a:gd name="T39" fmla="*/ 764 h 1523"/>
                <a:gd name="T40" fmla="*/ 462 w 973"/>
                <a:gd name="T41" fmla="*/ 701 h 1523"/>
                <a:gd name="T42" fmla="*/ 491 w 973"/>
                <a:gd name="T43" fmla="*/ 648 h 1523"/>
                <a:gd name="T44" fmla="*/ 516 w 973"/>
                <a:gd name="T45" fmla="*/ 563 h 1523"/>
                <a:gd name="T46" fmla="*/ 517 w 973"/>
                <a:gd name="T47" fmla="*/ 494 h 1523"/>
                <a:gd name="T48" fmla="*/ 506 w 973"/>
                <a:gd name="T49" fmla="*/ 457 h 1523"/>
                <a:gd name="T50" fmla="*/ 485 w 973"/>
                <a:gd name="T51" fmla="*/ 439 h 1523"/>
                <a:gd name="T52" fmla="*/ 450 w 973"/>
                <a:gd name="T53" fmla="*/ 434 h 1523"/>
                <a:gd name="T54" fmla="*/ 415 w 973"/>
                <a:gd name="T55" fmla="*/ 444 h 1523"/>
                <a:gd name="T56" fmla="*/ 370 w 973"/>
                <a:gd name="T57" fmla="*/ 470 h 1523"/>
                <a:gd name="T58" fmla="*/ 315 w 973"/>
                <a:gd name="T59" fmla="*/ 517 h 1523"/>
                <a:gd name="T60" fmla="*/ 252 w 973"/>
                <a:gd name="T61" fmla="*/ 586 h 1523"/>
                <a:gd name="T62" fmla="*/ 181 w 973"/>
                <a:gd name="T63" fmla="*/ 680 h 1523"/>
                <a:gd name="T64" fmla="*/ 27 w 973"/>
                <a:gd name="T65" fmla="*/ 311 h 1523"/>
                <a:gd name="T66" fmla="*/ 85 w 973"/>
                <a:gd name="T67" fmla="*/ 239 h 1523"/>
                <a:gd name="T68" fmla="*/ 152 w 973"/>
                <a:gd name="T69" fmla="*/ 164 h 1523"/>
                <a:gd name="T70" fmla="*/ 234 w 973"/>
                <a:gd name="T71" fmla="*/ 95 h 1523"/>
                <a:gd name="T72" fmla="*/ 332 w 973"/>
                <a:gd name="T73" fmla="*/ 38 h 1523"/>
                <a:gd name="T74" fmla="*/ 400 w 973"/>
                <a:gd name="T75" fmla="*/ 14 h 1523"/>
                <a:gd name="T76" fmla="*/ 477 w 973"/>
                <a:gd name="T77" fmla="*/ 2 h 1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73" h="1523">
                  <a:moveTo>
                    <a:pt x="519" y="0"/>
                  </a:moveTo>
                  <a:lnTo>
                    <a:pt x="555" y="2"/>
                  </a:lnTo>
                  <a:lnTo>
                    <a:pt x="590" y="9"/>
                  </a:lnTo>
                  <a:lnTo>
                    <a:pt x="625" y="19"/>
                  </a:lnTo>
                  <a:lnTo>
                    <a:pt x="659" y="33"/>
                  </a:lnTo>
                  <a:lnTo>
                    <a:pt x="694" y="52"/>
                  </a:lnTo>
                  <a:lnTo>
                    <a:pt x="724" y="73"/>
                  </a:lnTo>
                  <a:lnTo>
                    <a:pt x="753" y="98"/>
                  </a:lnTo>
                  <a:lnTo>
                    <a:pt x="780" y="126"/>
                  </a:lnTo>
                  <a:lnTo>
                    <a:pt x="805" y="158"/>
                  </a:lnTo>
                  <a:lnTo>
                    <a:pt x="828" y="192"/>
                  </a:lnTo>
                  <a:lnTo>
                    <a:pt x="847" y="230"/>
                  </a:lnTo>
                  <a:lnTo>
                    <a:pt x="865" y="270"/>
                  </a:lnTo>
                  <a:lnTo>
                    <a:pt x="878" y="314"/>
                  </a:lnTo>
                  <a:lnTo>
                    <a:pt x="888" y="360"/>
                  </a:lnTo>
                  <a:lnTo>
                    <a:pt x="895" y="409"/>
                  </a:lnTo>
                  <a:lnTo>
                    <a:pt x="897" y="459"/>
                  </a:lnTo>
                  <a:lnTo>
                    <a:pt x="895" y="519"/>
                  </a:lnTo>
                  <a:lnTo>
                    <a:pt x="888" y="575"/>
                  </a:lnTo>
                  <a:lnTo>
                    <a:pt x="878" y="628"/>
                  </a:lnTo>
                  <a:lnTo>
                    <a:pt x="864" y="678"/>
                  </a:lnTo>
                  <a:lnTo>
                    <a:pt x="846" y="723"/>
                  </a:lnTo>
                  <a:lnTo>
                    <a:pt x="810" y="796"/>
                  </a:lnTo>
                  <a:lnTo>
                    <a:pt x="770" y="866"/>
                  </a:lnTo>
                  <a:lnTo>
                    <a:pt x="724" y="933"/>
                  </a:lnTo>
                  <a:lnTo>
                    <a:pt x="698" y="969"/>
                  </a:lnTo>
                  <a:lnTo>
                    <a:pt x="670" y="1006"/>
                  </a:lnTo>
                  <a:lnTo>
                    <a:pt x="641" y="1043"/>
                  </a:lnTo>
                  <a:lnTo>
                    <a:pt x="613" y="1076"/>
                  </a:lnTo>
                  <a:lnTo>
                    <a:pt x="587" y="1105"/>
                  </a:lnTo>
                  <a:lnTo>
                    <a:pt x="564" y="1130"/>
                  </a:lnTo>
                  <a:lnTo>
                    <a:pt x="550" y="1144"/>
                  </a:lnTo>
                  <a:lnTo>
                    <a:pt x="538" y="1155"/>
                  </a:lnTo>
                  <a:lnTo>
                    <a:pt x="529" y="1164"/>
                  </a:lnTo>
                  <a:lnTo>
                    <a:pt x="973" y="1164"/>
                  </a:lnTo>
                  <a:lnTo>
                    <a:pt x="973" y="1523"/>
                  </a:lnTo>
                  <a:lnTo>
                    <a:pt x="13" y="1523"/>
                  </a:lnTo>
                  <a:lnTo>
                    <a:pt x="13" y="1275"/>
                  </a:lnTo>
                  <a:lnTo>
                    <a:pt x="392" y="799"/>
                  </a:lnTo>
                  <a:lnTo>
                    <a:pt x="418" y="764"/>
                  </a:lnTo>
                  <a:lnTo>
                    <a:pt x="442" y="732"/>
                  </a:lnTo>
                  <a:lnTo>
                    <a:pt x="462" y="701"/>
                  </a:lnTo>
                  <a:lnTo>
                    <a:pt x="478" y="673"/>
                  </a:lnTo>
                  <a:lnTo>
                    <a:pt x="491" y="648"/>
                  </a:lnTo>
                  <a:lnTo>
                    <a:pt x="507" y="606"/>
                  </a:lnTo>
                  <a:lnTo>
                    <a:pt x="516" y="563"/>
                  </a:lnTo>
                  <a:lnTo>
                    <a:pt x="519" y="518"/>
                  </a:lnTo>
                  <a:lnTo>
                    <a:pt x="517" y="494"/>
                  </a:lnTo>
                  <a:lnTo>
                    <a:pt x="513" y="473"/>
                  </a:lnTo>
                  <a:lnTo>
                    <a:pt x="506" y="457"/>
                  </a:lnTo>
                  <a:lnTo>
                    <a:pt x="498" y="447"/>
                  </a:lnTo>
                  <a:lnTo>
                    <a:pt x="485" y="439"/>
                  </a:lnTo>
                  <a:lnTo>
                    <a:pt x="470" y="435"/>
                  </a:lnTo>
                  <a:lnTo>
                    <a:pt x="450" y="434"/>
                  </a:lnTo>
                  <a:lnTo>
                    <a:pt x="434" y="436"/>
                  </a:lnTo>
                  <a:lnTo>
                    <a:pt x="415" y="444"/>
                  </a:lnTo>
                  <a:lnTo>
                    <a:pt x="394" y="455"/>
                  </a:lnTo>
                  <a:lnTo>
                    <a:pt x="370" y="470"/>
                  </a:lnTo>
                  <a:lnTo>
                    <a:pt x="343" y="491"/>
                  </a:lnTo>
                  <a:lnTo>
                    <a:pt x="315" y="517"/>
                  </a:lnTo>
                  <a:lnTo>
                    <a:pt x="284" y="549"/>
                  </a:lnTo>
                  <a:lnTo>
                    <a:pt x="252" y="586"/>
                  </a:lnTo>
                  <a:lnTo>
                    <a:pt x="217" y="630"/>
                  </a:lnTo>
                  <a:lnTo>
                    <a:pt x="181" y="680"/>
                  </a:lnTo>
                  <a:lnTo>
                    <a:pt x="0" y="341"/>
                  </a:lnTo>
                  <a:lnTo>
                    <a:pt x="27" y="311"/>
                  </a:lnTo>
                  <a:lnTo>
                    <a:pt x="55" y="278"/>
                  </a:lnTo>
                  <a:lnTo>
                    <a:pt x="85" y="239"/>
                  </a:lnTo>
                  <a:lnTo>
                    <a:pt x="117" y="201"/>
                  </a:lnTo>
                  <a:lnTo>
                    <a:pt x="152" y="164"/>
                  </a:lnTo>
                  <a:lnTo>
                    <a:pt x="191" y="128"/>
                  </a:lnTo>
                  <a:lnTo>
                    <a:pt x="234" y="95"/>
                  </a:lnTo>
                  <a:lnTo>
                    <a:pt x="280" y="65"/>
                  </a:lnTo>
                  <a:lnTo>
                    <a:pt x="332" y="38"/>
                  </a:lnTo>
                  <a:lnTo>
                    <a:pt x="365" y="24"/>
                  </a:lnTo>
                  <a:lnTo>
                    <a:pt x="400" y="14"/>
                  </a:lnTo>
                  <a:lnTo>
                    <a:pt x="437" y="6"/>
                  </a:lnTo>
                  <a:lnTo>
                    <a:pt x="477" y="2"/>
                  </a:lnTo>
                  <a:lnTo>
                    <a:pt x="519" y="0"/>
                  </a:lnTo>
                  <a:close/>
                </a:path>
              </a:pathLst>
            </a:custGeom>
            <a:solidFill>
              <a:srgbClr val="E6803A"/>
            </a:solidFill>
            <a:ln w="0">
              <a:solidFill>
                <a:srgbClr val="E6803A"/>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400">
                <a:solidFill>
                  <a:srgbClr val="000000"/>
                </a:solidFill>
                <a:latin typeface="Arial" charset="0"/>
                <a:ea typeface="ヒラギノ角ゴ Pro W3" pitchFamily="48" charset="-128"/>
              </a:endParaRPr>
            </a:p>
          </p:txBody>
        </p:sp>
        <p:sp>
          <p:nvSpPr>
            <p:cNvPr id="19" name="Freeform 7"/>
            <p:cNvSpPr>
              <a:spLocks noEditPoints="1"/>
            </p:cNvSpPr>
            <p:nvPr/>
          </p:nvSpPr>
          <p:spPr bwMode="auto">
            <a:xfrm>
              <a:off x="7642225" y="515938"/>
              <a:ext cx="682625" cy="768350"/>
            </a:xfrm>
            <a:custGeom>
              <a:avLst/>
              <a:gdLst>
                <a:gd name="T0" fmla="*/ 420 w 1291"/>
                <a:gd name="T1" fmla="*/ 1122 h 1451"/>
                <a:gd name="T2" fmla="*/ 584 w 1291"/>
                <a:gd name="T3" fmla="*/ 1120 h 1451"/>
                <a:gd name="T4" fmla="*/ 663 w 1291"/>
                <a:gd name="T5" fmla="*/ 1104 h 1451"/>
                <a:gd name="T6" fmla="*/ 729 w 1291"/>
                <a:gd name="T7" fmla="*/ 1073 h 1451"/>
                <a:gd name="T8" fmla="*/ 783 w 1291"/>
                <a:gd name="T9" fmla="*/ 1028 h 1451"/>
                <a:gd name="T10" fmla="*/ 818 w 1291"/>
                <a:gd name="T11" fmla="*/ 973 h 1451"/>
                <a:gd name="T12" fmla="*/ 843 w 1291"/>
                <a:gd name="T13" fmla="*/ 903 h 1451"/>
                <a:gd name="T14" fmla="*/ 858 w 1291"/>
                <a:gd name="T15" fmla="*/ 817 h 1451"/>
                <a:gd name="T16" fmla="*/ 863 w 1291"/>
                <a:gd name="T17" fmla="*/ 716 h 1451"/>
                <a:gd name="T18" fmla="*/ 858 w 1291"/>
                <a:gd name="T19" fmla="*/ 617 h 1451"/>
                <a:gd name="T20" fmla="*/ 841 w 1291"/>
                <a:gd name="T21" fmla="*/ 534 h 1451"/>
                <a:gd name="T22" fmla="*/ 815 w 1291"/>
                <a:gd name="T23" fmla="*/ 467 h 1451"/>
                <a:gd name="T24" fmla="*/ 778 w 1291"/>
                <a:gd name="T25" fmla="*/ 414 h 1451"/>
                <a:gd name="T26" fmla="*/ 732 w 1291"/>
                <a:gd name="T27" fmla="*/ 375 h 1451"/>
                <a:gd name="T28" fmla="*/ 676 w 1291"/>
                <a:gd name="T29" fmla="*/ 349 h 1451"/>
                <a:gd name="T30" fmla="*/ 589 w 1291"/>
                <a:gd name="T31" fmla="*/ 332 h 1451"/>
                <a:gd name="T32" fmla="*/ 420 w 1291"/>
                <a:gd name="T33" fmla="*/ 330 h 1451"/>
                <a:gd name="T34" fmla="*/ 564 w 1291"/>
                <a:gd name="T35" fmla="*/ 0 h 1451"/>
                <a:gd name="T36" fmla="*/ 711 w 1291"/>
                <a:gd name="T37" fmla="*/ 10 h 1451"/>
                <a:gd name="T38" fmla="*/ 850 w 1291"/>
                <a:gd name="T39" fmla="*/ 41 h 1451"/>
                <a:gd name="T40" fmla="*/ 950 w 1291"/>
                <a:gd name="T41" fmla="*/ 82 h 1451"/>
                <a:gd name="T42" fmla="*/ 1039 w 1291"/>
                <a:gd name="T43" fmla="*/ 138 h 1451"/>
                <a:gd name="T44" fmla="*/ 1118 w 1291"/>
                <a:gd name="T45" fmla="*/ 208 h 1451"/>
                <a:gd name="T46" fmla="*/ 1183 w 1291"/>
                <a:gd name="T47" fmla="*/ 294 h 1451"/>
                <a:gd name="T48" fmla="*/ 1234 w 1291"/>
                <a:gd name="T49" fmla="*/ 396 h 1451"/>
                <a:gd name="T50" fmla="*/ 1266 w 1291"/>
                <a:gd name="T51" fmla="*/ 493 h 1451"/>
                <a:gd name="T52" fmla="*/ 1285 w 1291"/>
                <a:gd name="T53" fmla="*/ 601 h 1451"/>
                <a:gd name="T54" fmla="*/ 1291 w 1291"/>
                <a:gd name="T55" fmla="*/ 721 h 1451"/>
                <a:gd name="T56" fmla="*/ 1285 w 1291"/>
                <a:gd name="T57" fmla="*/ 841 h 1451"/>
                <a:gd name="T58" fmla="*/ 1266 w 1291"/>
                <a:gd name="T59" fmla="*/ 950 h 1451"/>
                <a:gd name="T60" fmla="*/ 1234 w 1291"/>
                <a:gd name="T61" fmla="*/ 1047 h 1451"/>
                <a:gd name="T62" fmla="*/ 1183 w 1291"/>
                <a:gd name="T63" fmla="*/ 1149 h 1451"/>
                <a:gd name="T64" fmla="*/ 1118 w 1291"/>
                <a:gd name="T65" fmla="*/ 1236 h 1451"/>
                <a:gd name="T66" fmla="*/ 1039 w 1291"/>
                <a:gd name="T67" fmla="*/ 1308 h 1451"/>
                <a:gd name="T68" fmla="*/ 950 w 1291"/>
                <a:gd name="T69" fmla="*/ 1365 h 1451"/>
                <a:gd name="T70" fmla="*/ 849 w 1291"/>
                <a:gd name="T71" fmla="*/ 1407 h 1451"/>
                <a:gd name="T72" fmla="*/ 710 w 1291"/>
                <a:gd name="T73" fmla="*/ 1440 h 1451"/>
                <a:gd name="T74" fmla="*/ 562 w 1291"/>
                <a:gd name="T75" fmla="*/ 1451 h 1451"/>
                <a:gd name="T76" fmla="*/ 0 w 1291"/>
                <a:gd name="T77"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91" h="1451">
                  <a:moveTo>
                    <a:pt x="420" y="330"/>
                  </a:moveTo>
                  <a:lnTo>
                    <a:pt x="420" y="1122"/>
                  </a:lnTo>
                  <a:lnTo>
                    <a:pt x="538" y="1122"/>
                  </a:lnTo>
                  <a:lnTo>
                    <a:pt x="584" y="1120"/>
                  </a:lnTo>
                  <a:lnTo>
                    <a:pt x="625" y="1113"/>
                  </a:lnTo>
                  <a:lnTo>
                    <a:pt x="663" y="1104"/>
                  </a:lnTo>
                  <a:lnTo>
                    <a:pt x="698" y="1091"/>
                  </a:lnTo>
                  <a:lnTo>
                    <a:pt x="729" y="1073"/>
                  </a:lnTo>
                  <a:lnTo>
                    <a:pt x="757" y="1053"/>
                  </a:lnTo>
                  <a:lnTo>
                    <a:pt x="783" y="1028"/>
                  </a:lnTo>
                  <a:lnTo>
                    <a:pt x="801" y="1002"/>
                  </a:lnTo>
                  <a:lnTo>
                    <a:pt x="818" y="973"/>
                  </a:lnTo>
                  <a:lnTo>
                    <a:pt x="832" y="940"/>
                  </a:lnTo>
                  <a:lnTo>
                    <a:pt x="843" y="903"/>
                  </a:lnTo>
                  <a:lnTo>
                    <a:pt x="852" y="863"/>
                  </a:lnTo>
                  <a:lnTo>
                    <a:pt x="858" y="817"/>
                  </a:lnTo>
                  <a:lnTo>
                    <a:pt x="862" y="769"/>
                  </a:lnTo>
                  <a:lnTo>
                    <a:pt x="863" y="716"/>
                  </a:lnTo>
                  <a:lnTo>
                    <a:pt x="862" y="665"/>
                  </a:lnTo>
                  <a:lnTo>
                    <a:pt x="858" y="617"/>
                  </a:lnTo>
                  <a:lnTo>
                    <a:pt x="851" y="573"/>
                  </a:lnTo>
                  <a:lnTo>
                    <a:pt x="841" y="534"/>
                  </a:lnTo>
                  <a:lnTo>
                    <a:pt x="829" y="499"/>
                  </a:lnTo>
                  <a:lnTo>
                    <a:pt x="815" y="467"/>
                  </a:lnTo>
                  <a:lnTo>
                    <a:pt x="798" y="438"/>
                  </a:lnTo>
                  <a:lnTo>
                    <a:pt x="778" y="414"/>
                  </a:lnTo>
                  <a:lnTo>
                    <a:pt x="756" y="393"/>
                  </a:lnTo>
                  <a:lnTo>
                    <a:pt x="732" y="375"/>
                  </a:lnTo>
                  <a:lnTo>
                    <a:pt x="705" y="361"/>
                  </a:lnTo>
                  <a:lnTo>
                    <a:pt x="676" y="349"/>
                  </a:lnTo>
                  <a:lnTo>
                    <a:pt x="634" y="338"/>
                  </a:lnTo>
                  <a:lnTo>
                    <a:pt x="589" y="332"/>
                  </a:lnTo>
                  <a:lnTo>
                    <a:pt x="538" y="330"/>
                  </a:lnTo>
                  <a:lnTo>
                    <a:pt x="420" y="330"/>
                  </a:lnTo>
                  <a:close/>
                  <a:moveTo>
                    <a:pt x="0" y="0"/>
                  </a:moveTo>
                  <a:lnTo>
                    <a:pt x="564" y="0"/>
                  </a:lnTo>
                  <a:lnTo>
                    <a:pt x="639" y="2"/>
                  </a:lnTo>
                  <a:lnTo>
                    <a:pt x="711" y="10"/>
                  </a:lnTo>
                  <a:lnTo>
                    <a:pt x="782" y="23"/>
                  </a:lnTo>
                  <a:lnTo>
                    <a:pt x="850" y="41"/>
                  </a:lnTo>
                  <a:lnTo>
                    <a:pt x="901" y="60"/>
                  </a:lnTo>
                  <a:lnTo>
                    <a:pt x="950" y="82"/>
                  </a:lnTo>
                  <a:lnTo>
                    <a:pt x="996" y="108"/>
                  </a:lnTo>
                  <a:lnTo>
                    <a:pt x="1039" y="138"/>
                  </a:lnTo>
                  <a:lnTo>
                    <a:pt x="1080" y="171"/>
                  </a:lnTo>
                  <a:lnTo>
                    <a:pt x="1118" y="208"/>
                  </a:lnTo>
                  <a:lnTo>
                    <a:pt x="1152" y="249"/>
                  </a:lnTo>
                  <a:lnTo>
                    <a:pt x="1183" y="294"/>
                  </a:lnTo>
                  <a:lnTo>
                    <a:pt x="1210" y="343"/>
                  </a:lnTo>
                  <a:lnTo>
                    <a:pt x="1234" y="396"/>
                  </a:lnTo>
                  <a:lnTo>
                    <a:pt x="1252" y="442"/>
                  </a:lnTo>
                  <a:lnTo>
                    <a:pt x="1266" y="493"/>
                  </a:lnTo>
                  <a:lnTo>
                    <a:pt x="1276" y="545"/>
                  </a:lnTo>
                  <a:lnTo>
                    <a:pt x="1285" y="601"/>
                  </a:lnTo>
                  <a:lnTo>
                    <a:pt x="1290" y="660"/>
                  </a:lnTo>
                  <a:lnTo>
                    <a:pt x="1291" y="721"/>
                  </a:lnTo>
                  <a:lnTo>
                    <a:pt x="1290" y="782"/>
                  </a:lnTo>
                  <a:lnTo>
                    <a:pt x="1285" y="841"/>
                  </a:lnTo>
                  <a:lnTo>
                    <a:pt x="1276" y="897"/>
                  </a:lnTo>
                  <a:lnTo>
                    <a:pt x="1266" y="950"/>
                  </a:lnTo>
                  <a:lnTo>
                    <a:pt x="1252" y="1000"/>
                  </a:lnTo>
                  <a:lnTo>
                    <a:pt x="1234" y="1047"/>
                  </a:lnTo>
                  <a:lnTo>
                    <a:pt x="1210" y="1101"/>
                  </a:lnTo>
                  <a:lnTo>
                    <a:pt x="1183" y="1149"/>
                  </a:lnTo>
                  <a:lnTo>
                    <a:pt x="1152" y="1195"/>
                  </a:lnTo>
                  <a:lnTo>
                    <a:pt x="1118" y="1236"/>
                  </a:lnTo>
                  <a:lnTo>
                    <a:pt x="1080" y="1274"/>
                  </a:lnTo>
                  <a:lnTo>
                    <a:pt x="1039" y="1308"/>
                  </a:lnTo>
                  <a:lnTo>
                    <a:pt x="996" y="1338"/>
                  </a:lnTo>
                  <a:lnTo>
                    <a:pt x="950" y="1365"/>
                  </a:lnTo>
                  <a:lnTo>
                    <a:pt x="900" y="1388"/>
                  </a:lnTo>
                  <a:lnTo>
                    <a:pt x="849" y="1407"/>
                  </a:lnTo>
                  <a:lnTo>
                    <a:pt x="780" y="1427"/>
                  </a:lnTo>
                  <a:lnTo>
                    <a:pt x="710" y="1440"/>
                  </a:lnTo>
                  <a:lnTo>
                    <a:pt x="637" y="1448"/>
                  </a:lnTo>
                  <a:lnTo>
                    <a:pt x="562" y="1451"/>
                  </a:lnTo>
                  <a:lnTo>
                    <a:pt x="0" y="1451"/>
                  </a:lnTo>
                  <a:lnTo>
                    <a:pt x="0" y="0"/>
                  </a:lnTo>
                  <a:close/>
                </a:path>
              </a:pathLst>
            </a:custGeom>
            <a:solidFill>
              <a:srgbClr val="C6C7C9"/>
            </a:solidFill>
            <a:ln w="0">
              <a:solidFill>
                <a:srgbClr val="C6C7C9"/>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400">
                <a:solidFill>
                  <a:srgbClr val="000000"/>
                </a:solidFill>
                <a:latin typeface="Arial" charset="0"/>
                <a:ea typeface="ヒラギノ角ゴ Pro W3" pitchFamily="48" charset="-128"/>
              </a:endParaRPr>
            </a:p>
          </p:txBody>
        </p:sp>
        <p:sp>
          <p:nvSpPr>
            <p:cNvPr id="20" name="Freeform 8"/>
            <p:cNvSpPr>
              <a:spLocks noEditPoints="1"/>
            </p:cNvSpPr>
            <p:nvPr/>
          </p:nvSpPr>
          <p:spPr bwMode="auto">
            <a:xfrm>
              <a:off x="7215188" y="176213"/>
              <a:ext cx="601663" cy="768350"/>
            </a:xfrm>
            <a:custGeom>
              <a:avLst/>
              <a:gdLst>
                <a:gd name="T0" fmla="*/ 407 w 1138"/>
                <a:gd name="T1" fmla="*/ 318 h 1451"/>
                <a:gd name="T2" fmla="*/ 407 w 1138"/>
                <a:gd name="T3" fmla="*/ 633 h 1451"/>
                <a:gd name="T4" fmla="*/ 491 w 1138"/>
                <a:gd name="T5" fmla="*/ 633 h 1451"/>
                <a:gd name="T6" fmla="*/ 521 w 1138"/>
                <a:gd name="T7" fmla="*/ 631 h 1451"/>
                <a:gd name="T8" fmla="*/ 547 w 1138"/>
                <a:gd name="T9" fmla="*/ 623 h 1451"/>
                <a:gd name="T10" fmla="*/ 573 w 1138"/>
                <a:gd name="T11" fmla="*/ 612 h 1451"/>
                <a:gd name="T12" fmla="*/ 596 w 1138"/>
                <a:gd name="T13" fmla="*/ 597 h 1451"/>
                <a:gd name="T14" fmla="*/ 611 w 1138"/>
                <a:gd name="T15" fmla="*/ 580 h 1451"/>
                <a:gd name="T16" fmla="*/ 624 w 1138"/>
                <a:gd name="T17" fmla="*/ 558 h 1451"/>
                <a:gd name="T18" fmla="*/ 632 w 1138"/>
                <a:gd name="T19" fmla="*/ 534 h 1451"/>
                <a:gd name="T20" fmla="*/ 637 w 1138"/>
                <a:gd name="T21" fmla="*/ 504 h 1451"/>
                <a:gd name="T22" fmla="*/ 639 w 1138"/>
                <a:gd name="T23" fmla="*/ 470 h 1451"/>
                <a:gd name="T24" fmla="*/ 637 w 1138"/>
                <a:gd name="T25" fmla="*/ 439 h 1451"/>
                <a:gd name="T26" fmla="*/ 632 w 1138"/>
                <a:gd name="T27" fmla="*/ 411 h 1451"/>
                <a:gd name="T28" fmla="*/ 624 w 1138"/>
                <a:gd name="T29" fmla="*/ 387 h 1451"/>
                <a:gd name="T30" fmla="*/ 612 w 1138"/>
                <a:gd name="T31" fmla="*/ 368 h 1451"/>
                <a:gd name="T32" fmla="*/ 597 w 1138"/>
                <a:gd name="T33" fmla="*/ 352 h 1451"/>
                <a:gd name="T34" fmla="*/ 574 w 1138"/>
                <a:gd name="T35" fmla="*/ 338 h 1451"/>
                <a:gd name="T36" fmla="*/ 548 w 1138"/>
                <a:gd name="T37" fmla="*/ 327 h 1451"/>
                <a:gd name="T38" fmla="*/ 522 w 1138"/>
                <a:gd name="T39" fmla="*/ 320 h 1451"/>
                <a:gd name="T40" fmla="*/ 491 w 1138"/>
                <a:gd name="T41" fmla="*/ 318 h 1451"/>
                <a:gd name="T42" fmla="*/ 407 w 1138"/>
                <a:gd name="T43" fmla="*/ 318 h 1451"/>
                <a:gd name="T44" fmla="*/ 0 w 1138"/>
                <a:gd name="T45" fmla="*/ 0 h 1451"/>
                <a:gd name="T46" fmla="*/ 534 w 1138"/>
                <a:gd name="T47" fmla="*/ 0 h 1451"/>
                <a:gd name="T48" fmla="*/ 602 w 1138"/>
                <a:gd name="T49" fmla="*/ 1 h 1451"/>
                <a:gd name="T50" fmla="*/ 668 w 1138"/>
                <a:gd name="T51" fmla="*/ 7 h 1451"/>
                <a:gd name="T52" fmla="*/ 732 w 1138"/>
                <a:gd name="T53" fmla="*/ 17 h 1451"/>
                <a:gd name="T54" fmla="*/ 778 w 1138"/>
                <a:gd name="T55" fmla="*/ 28 h 1451"/>
                <a:gd name="T56" fmla="*/ 822 w 1138"/>
                <a:gd name="T57" fmla="*/ 42 h 1451"/>
                <a:gd name="T58" fmla="*/ 862 w 1138"/>
                <a:gd name="T59" fmla="*/ 62 h 1451"/>
                <a:gd name="T60" fmla="*/ 899 w 1138"/>
                <a:gd name="T61" fmla="*/ 84 h 1451"/>
                <a:gd name="T62" fmla="*/ 932 w 1138"/>
                <a:gd name="T63" fmla="*/ 111 h 1451"/>
                <a:gd name="T64" fmla="*/ 963 w 1138"/>
                <a:gd name="T65" fmla="*/ 143 h 1451"/>
                <a:gd name="T66" fmla="*/ 990 w 1138"/>
                <a:gd name="T67" fmla="*/ 179 h 1451"/>
                <a:gd name="T68" fmla="*/ 1012 w 1138"/>
                <a:gd name="T69" fmla="*/ 220 h 1451"/>
                <a:gd name="T70" fmla="*/ 1028 w 1138"/>
                <a:gd name="T71" fmla="*/ 257 h 1451"/>
                <a:gd name="T72" fmla="*/ 1039 w 1138"/>
                <a:gd name="T73" fmla="*/ 298 h 1451"/>
                <a:gd name="T74" fmla="*/ 1048 w 1138"/>
                <a:gd name="T75" fmla="*/ 342 h 1451"/>
                <a:gd name="T76" fmla="*/ 1054 w 1138"/>
                <a:gd name="T77" fmla="*/ 391 h 1451"/>
                <a:gd name="T78" fmla="*/ 1055 w 1138"/>
                <a:gd name="T79" fmla="*/ 444 h 1451"/>
                <a:gd name="T80" fmla="*/ 1054 w 1138"/>
                <a:gd name="T81" fmla="*/ 479 h 1451"/>
                <a:gd name="T82" fmla="*/ 1050 w 1138"/>
                <a:gd name="T83" fmla="*/ 517 h 1451"/>
                <a:gd name="T84" fmla="*/ 1045 w 1138"/>
                <a:gd name="T85" fmla="*/ 555 h 1451"/>
                <a:gd name="T86" fmla="*/ 1036 w 1138"/>
                <a:gd name="T87" fmla="*/ 595 h 1451"/>
                <a:gd name="T88" fmla="*/ 1024 w 1138"/>
                <a:gd name="T89" fmla="*/ 633 h 1451"/>
                <a:gd name="T90" fmla="*/ 1007 w 1138"/>
                <a:gd name="T91" fmla="*/ 670 h 1451"/>
                <a:gd name="T92" fmla="*/ 987 w 1138"/>
                <a:gd name="T93" fmla="*/ 706 h 1451"/>
                <a:gd name="T94" fmla="*/ 961 w 1138"/>
                <a:gd name="T95" fmla="*/ 740 h 1451"/>
                <a:gd name="T96" fmla="*/ 929 w 1138"/>
                <a:gd name="T97" fmla="*/ 771 h 1451"/>
                <a:gd name="T98" fmla="*/ 902 w 1138"/>
                <a:gd name="T99" fmla="*/ 794 h 1451"/>
                <a:gd name="T100" fmla="*/ 871 w 1138"/>
                <a:gd name="T101" fmla="*/ 813 h 1451"/>
                <a:gd name="T102" fmla="*/ 837 w 1138"/>
                <a:gd name="T103" fmla="*/ 831 h 1451"/>
                <a:gd name="T104" fmla="*/ 800 w 1138"/>
                <a:gd name="T105" fmla="*/ 846 h 1451"/>
                <a:gd name="T106" fmla="*/ 1138 w 1138"/>
                <a:gd name="T107" fmla="*/ 1451 h 1451"/>
                <a:gd name="T108" fmla="*/ 697 w 1138"/>
                <a:gd name="T109" fmla="*/ 1451 h 1451"/>
                <a:gd name="T110" fmla="*/ 407 w 1138"/>
                <a:gd name="T111" fmla="*/ 885 h 1451"/>
                <a:gd name="T112" fmla="*/ 407 w 1138"/>
                <a:gd name="T113" fmla="*/ 1451 h 1451"/>
                <a:gd name="T114" fmla="*/ 0 w 1138"/>
                <a:gd name="T115" fmla="*/ 1451 h 1451"/>
                <a:gd name="T116" fmla="*/ 0 w 1138"/>
                <a:gd name="T117"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38" h="1451">
                  <a:moveTo>
                    <a:pt x="407" y="318"/>
                  </a:moveTo>
                  <a:lnTo>
                    <a:pt x="407" y="633"/>
                  </a:lnTo>
                  <a:lnTo>
                    <a:pt x="491" y="633"/>
                  </a:lnTo>
                  <a:lnTo>
                    <a:pt x="521" y="631"/>
                  </a:lnTo>
                  <a:lnTo>
                    <a:pt x="547" y="623"/>
                  </a:lnTo>
                  <a:lnTo>
                    <a:pt x="573" y="612"/>
                  </a:lnTo>
                  <a:lnTo>
                    <a:pt x="596" y="597"/>
                  </a:lnTo>
                  <a:lnTo>
                    <a:pt x="611" y="580"/>
                  </a:lnTo>
                  <a:lnTo>
                    <a:pt x="624" y="558"/>
                  </a:lnTo>
                  <a:lnTo>
                    <a:pt x="632" y="534"/>
                  </a:lnTo>
                  <a:lnTo>
                    <a:pt x="637" y="504"/>
                  </a:lnTo>
                  <a:lnTo>
                    <a:pt x="639" y="470"/>
                  </a:lnTo>
                  <a:lnTo>
                    <a:pt x="637" y="439"/>
                  </a:lnTo>
                  <a:lnTo>
                    <a:pt x="632" y="411"/>
                  </a:lnTo>
                  <a:lnTo>
                    <a:pt x="624" y="387"/>
                  </a:lnTo>
                  <a:lnTo>
                    <a:pt x="612" y="368"/>
                  </a:lnTo>
                  <a:lnTo>
                    <a:pt x="597" y="352"/>
                  </a:lnTo>
                  <a:lnTo>
                    <a:pt x="574" y="338"/>
                  </a:lnTo>
                  <a:lnTo>
                    <a:pt x="548" y="327"/>
                  </a:lnTo>
                  <a:lnTo>
                    <a:pt x="522" y="320"/>
                  </a:lnTo>
                  <a:lnTo>
                    <a:pt x="491" y="318"/>
                  </a:lnTo>
                  <a:lnTo>
                    <a:pt x="407" y="318"/>
                  </a:lnTo>
                  <a:close/>
                  <a:moveTo>
                    <a:pt x="0" y="0"/>
                  </a:moveTo>
                  <a:lnTo>
                    <a:pt x="534" y="0"/>
                  </a:lnTo>
                  <a:lnTo>
                    <a:pt x="602" y="1"/>
                  </a:lnTo>
                  <a:lnTo>
                    <a:pt x="668" y="7"/>
                  </a:lnTo>
                  <a:lnTo>
                    <a:pt x="732" y="17"/>
                  </a:lnTo>
                  <a:lnTo>
                    <a:pt x="778" y="28"/>
                  </a:lnTo>
                  <a:lnTo>
                    <a:pt x="822" y="42"/>
                  </a:lnTo>
                  <a:lnTo>
                    <a:pt x="862" y="62"/>
                  </a:lnTo>
                  <a:lnTo>
                    <a:pt x="899" y="84"/>
                  </a:lnTo>
                  <a:lnTo>
                    <a:pt x="932" y="111"/>
                  </a:lnTo>
                  <a:lnTo>
                    <a:pt x="963" y="143"/>
                  </a:lnTo>
                  <a:lnTo>
                    <a:pt x="990" y="179"/>
                  </a:lnTo>
                  <a:lnTo>
                    <a:pt x="1012" y="220"/>
                  </a:lnTo>
                  <a:lnTo>
                    <a:pt x="1028" y="257"/>
                  </a:lnTo>
                  <a:lnTo>
                    <a:pt x="1039" y="298"/>
                  </a:lnTo>
                  <a:lnTo>
                    <a:pt x="1048" y="342"/>
                  </a:lnTo>
                  <a:lnTo>
                    <a:pt x="1054" y="391"/>
                  </a:lnTo>
                  <a:lnTo>
                    <a:pt x="1055" y="444"/>
                  </a:lnTo>
                  <a:lnTo>
                    <a:pt x="1054" y="479"/>
                  </a:lnTo>
                  <a:lnTo>
                    <a:pt x="1050" y="517"/>
                  </a:lnTo>
                  <a:lnTo>
                    <a:pt x="1045" y="555"/>
                  </a:lnTo>
                  <a:lnTo>
                    <a:pt x="1036" y="595"/>
                  </a:lnTo>
                  <a:lnTo>
                    <a:pt x="1024" y="633"/>
                  </a:lnTo>
                  <a:lnTo>
                    <a:pt x="1007" y="670"/>
                  </a:lnTo>
                  <a:lnTo>
                    <a:pt x="987" y="706"/>
                  </a:lnTo>
                  <a:lnTo>
                    <a:pt x="961" y="740"/>
                  </a:lnTo>
                  <a:lnTo>
                    <a:pt x="929" y="771"/>
                  </a:lnTo>
                  <a:lnTo>
                    <a:pt x="902" y="794"/>
                  </a:lnTo>
                  <a:lnTo>
                    <a:pt x="871" y="813"/>
                  </a:lnTo>
                  <a:lnTo>
                    <a:pt x="837" y="831"/>
                  </a:lnTo>
                  <a:lnTo>
                    <a:pt x="800" y="846"/>
                  </a:lnTo>
                  <a:lnTo>
                    <a:pt x="1138" y="1451"/>
                  </a:lnTo>
                  <a:lnTo>
                    <a:pt x="697" y="1451"/>
                  </a:lnTo>
                  <a:lnTo>
                    <a:pt x="407" y="885"/>
                  </a:lnTo>
                  <a:lnTo>
                    <a:pt x="407" y="1451"/>
                  </a:lnTo>
                  <a:lnTo>
                    <a:pt x="0" y="1451"/>
                  </a:lnTo>
                  <a:lnTo>
                    <a:pt x="0" y="0"/>
                  </a:lnTo>
                  <a:close/>
                </a:path>
              </a:pathLst>
            </a:custGeom>
            <a:solidFill>
              <a:srgbClr val="707173"/>
            </a:solidFill>
            <a:ln w="0">
              <a:solidFill>
                <a:srgbClr val="707173"/>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400">
                <a:solidFill>
                  <a:srgbClr val="000000"/>
                </a:solidFill>
                <a:latin typeface="Arial" charset="0"/>
                <a:ea typeface="ヒラギノ角ゴ Pro W3" pitchFamily="48" charset="-128"/>
              </a:endParaRPr>
            </a:p>
          </p:txBody>
        </p:sp>
      </p:grpSp>
    </p:spTree>
    <p:extLst>
      <p:ext uri="{BB962C8B-B14F-4D97-AF65-F5344CB8AC3E}">
        <p14:creationId xmlns:p14="http://schemas.microsoft.com/office/powerpoint/2010/main" val="615224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Full image 5 with titl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B46F03C-B265-4E9D-8AF9-4327DFD519E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396858"/>
          </a:xfrm>
          <a:prstGeom prst="rect">
            <a:avLst/>
          </a:prstGeom>
        </p:spPr>
      </p:pic>
      <p:sp>
        <p:nvSpPr>
          <p:cNvPr id="12" name="Rectangle 11">
            <a:extLst>
              <a:ext uri="{FF2B5EF4-FFF2-40B4-BE49-F238E27FC236}">
                <a16:creationId xmlns:a16="http://schemas.microsoft.com/office/drawing/2014/main" id="{F21BEDFF-58DD-41B5-8B8B-39D3DB00D0D1}"/>
              </a:ext>
            </a:extLst>
          </p:cNvPr>
          <p:cNvSpPr/>
          <p:nvPr userDrawn="1"/>
        </p:nvSpPr>
        <p:spPr>
          <a:xfrm rot="10800000">
            <a:off x="-2" y="-2978"/>
            <a:ext cx="12192001" cy="6395897"/>
          </a:xfrm>
          <a:prstGeom prst="rect">
            <a:avLst/>
          </a:prstGeom>
          <a:gradFill flip="none" rotWithShape="1">
            <a:gsLst>
              <a:gs pos="17000">
                <a:schemeClr val="bg1">
                  <a:alpha val="15000"/>
                </a:schemeClr>
              </a:gs>
              <a:gs pos="68000">
                <a:schemeClr val="bg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E7C368D3-5B68-4557-B546-229528B65FF0}"/>
              </a:ext>
            </a:extLst>
          </p:cNvPr>
          <p:cNvPicPr>
            <a:picLocks noChangeAspect="1"/>
          </p:cNvPicPr>
          <p:nvPr userDrawn="1"/>
        </p:nvPicPr>
        <p:blipFill>
          <a:blip r:embed="rId3"/>
          <a:stretch>
            <a:fillRect/>
          </a:stretch>
        </p:blipFill>
        <p:spPr>
          <a:xfrm>
            <a:off x="5596215" y="-45761"/>
            <a:ext cx="6455291" cy="6455291"/>
          </a:xfrm>
          <a:prstGeom prst="rect">
            <a:avLst/>
          </a:prstGeom>
        </p:spPr>
      </p:pic>
      <p:cxnSp>
        <p:nvCxnSpPr>
          <p:cNvPr id="9" name="Straight Connector 8">
            <a:extLst>
              <a:ext uri="{FF2B5EF4-FFF2-40B4-BE49-F238E27FC236}">
                <a16:creationId xmlns:a16="http://schemas.microsoft.com/office/drawing/2014/main" id="{1ADA31B3-761C-4D34-A896-2FD9F28E7E1B}"/>
              </a:ext>
            </a:extLst>
          </p:cNvPr>
          <p:cNvCxnSpPr/>
          <p:nvPr userDrawn="1"/>
        </p:nvCxnSpPr>
        <p:spPr>
          <a:xfrm flipH="1">
            <a:off x="0" y="6396858"/>
            <a:ext cx="112680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3E5B7A-0578-416C-9F47-E03687913797}"/>
              </a:ext>
            </a:extLst>
          </p:cNvPr>
          <p:cNvCxnSpPr/>
          <p:nvPr userDrawn="1"/>
        </p:nvCxnSpPr>
        <p:spPr>
          <a:xfrm flipH="1">
            <a:off x="11849100" y="6396858"/>
            <a:ext cx="3429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C7AA514-619D-4888-BC14-9E6E0AD777F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09913" y="6033693"/>
            <a:ext cx="496849" cy="708919"/>
          </a:xfrm>
          <a:prstGeom prst="rect">
            <a:avLst/>
          </a:prstGeom>
        </p:spPr>
      </p:pic>
      <p:sp>
        <p:nvSpPr>
          <p:cNvPr id="14" name="TextBox 13">
            <a:extLst>
              <a:ext uri="{FF2B5EF4-FFF2-40B4-BE49-F238E27FC236}">
                <a16:creationId xmlns:a16="http://schemas.microsoft.com/office/drawing/2014/main" id="{64A01D37-CA28-417A-990F-2F4A5611A688}"/>
              </a:ext>
            </a:extLst>
          </p:cNvPr>
          <p:cNvSpPr txBox="1"/>
          <p:nvPr userDrawn="1"/>
        </p:nvSpPr>
        <p:spPr>
          <a:xfrm>
            <a:off x="11386038" y="6256163"/>
            <a:ext cx="345284" cy="246221"/>
          </a:xfrm>
          <a:prstGeom prst="rect">
            <a:avLst/>
          </a:prstGeom>
          <a:noFill/>
        </p:spPr>
        <p:txBody>
          <a:bodyPr wrap="square" rtlCol="0">
            <a:spAutoFit/>
          </a:bodyPr>
          <a:lstStyle/>
          <a:p>
            <a:pPr algn="ctr"/>
            <a:fld id="{B6663E9A-1F10-ED4D-AF0B-E10550469CA1}" type="slidenum">
              <a:rPr lang="en-US" sz="1000" b="0" i="0" smtClean="0">
                <a:solidFill>
                  <a:schemeClr val="accent1"/>
                </a:solidFill>
                <a:latin typeface="Segoe UI" charset="0"/>
                <a:ea typeface="Segoe UI" charset="0"/>
                <a:cs typeface="Segoe UI" charset="0"/>
              </a:rPr>
              <a:pPr algn="ctr"/>
              <a:t>‹#›</a:t>
            </a:fld>
            <a:endParaRPr lang="en-US" sz="1000" b="0" i="0" dirty="0">
              <a:solidFill>
                <a:schemeClr val="accent1"/>
              </a:solidFill>
              <a:latin typeface="Segoe UI" charset="0"/>
              <a:ea typeface="Segoe UI" charset="0"/>
              <a:cs typeface="Segoe UI" charset="0"/>
            </a:endParaRPr>
          </a:p>
        </p:txBody>
      </p:sp>
      <p:sp>
        <p:nvSpPr>
          <p:cNvPr id="22" name="Rectangle 21">
            <a:extLst>
              <a:ext uri="{FF2B5EF4-FFF2-40B4-BE49-F238E27FC236}">
                <a16:creationId xmlns:a16="http://schemas.microsoft.com/office/drawing/2014/main" id="{6E06156F-1537-494F-99D0-54AB9BE29AF0}"/>
              </a:ext>
            </a:extLst>
          </p:cNvPr>
          <p:cNvSpPr/>
          <p:nvPr userDrawn="1"/>
        </p:nvSpPr>
        <p:spPr>
          <a:xfrm>
            <a:off x="0" y="0"/>
            <a:ext cx="12192000" cy="1055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1">
            <a:extLst>
              <a:ext uri="{FF2B5EF4-FFF2-40B4-BE49-F238E27FC236}">
                <a16:creationId xmlns:a16="http://schemas.microsoft.com/office/drawing/2014/main" id="{889B32D3-5855-408D-B57A-0CE0F8D20FC6}"/>
              </a:ext>
            </a:extLst>
          </p:cNvPr>
          <p:cNvSpPr txBox="1">
            <a:spLocks/>
          </p:cNvSpPr>
          <p:nvPr userDrawn="1"/>
        </p:nvSpPr>
        <p:spPr>
          <a:xfrm>
            <a:off x="705845" y="6517968"/>
            <a:ext cx="4113290" cy="99899"/>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A Presentation by OASIS | Horizon2020 Insurance</a:t>
            </a:r>
          </a:p>
        </p:txBody>
      </p:sp>
      <p:sp>
        <p:nvSpPr>
          <p:cNvPr id="20" name="Text Placeholder 11">
            <a:extLst>
              <a:ext uri="{FF2B5EF4-FFF2-40B4-BE49-F238E27FC236}">
                <a16:creationId xmlns:a16="http://schemas.microsoft.com/office/drawing/2014/main" id="{EDDE3649-E9D1-428A-A005-CE87F9467DE3}"/>
              </a:ext>
            </a:extLst>
          </p:cNvPr>
          <p:cNvSpPr txBox="1">
            <a:spLocks/>
          </p:cNvSpPr>
          <p:nvPr userDrawn="1"/>
        </p:nvSpPr>
        <p:spPr>
          <a:xfrm>
            <a:off x="705845" y="6661993"/>
            <a:ext cx="4113290" cy="99899"/>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solidFill>
              </a:rPr>
              <a:t>www.h2020insurance.oasishub.co</a:t>
            </a:r>
          </a:p>
        </p:txBody>
      </p:sp>
      <p:sp>
        <p:nvSpPr>
          <p:cNvPr id="16" name="Text Placeholder 11">
            <a:extLst>
              <a:ext uri="{FF2B5EF4-FFF2-40B4-BE49-F238E27FC236}">
                <a16:creationId xmlns:a16="http://schemas.microsoft.com/office/drawing/2014/main" id="{A1EA201B-54B4-445A-A74C-B39F094EE345}"/>
              </a:ext>
            </a:extLst>
          </p:cNvPr>
          <p:cNvSpPr>
            <a:spLocks noGrp="1"/>
          </p:cNvSpPr>
          <p:nvPr>
            <p:ph type="body" sz="quarter" idx="11" hasCustomPrompt="1"/>
          </p:nvPr>
        </p:nvSpPr>
        <p:spPr>
          <a:xfrm>
            <a:off x="915132" y="412976"/>
            <a:ext cx="10816189" cy="258532"/>
          </a:xfrm>
          <a:prstGeom prst="rect">
            <a:avLst/>
          </a:prstGeom>
        </p:spPr>
        <p:txBody>
          <a:bodyPr wrap="square" lIns="0" tIns="0" rIns="0" bIns="0" anchor="t" anchorCtr="0">
            <a:spAutoFit/>
          </a:bodyPr>
          <a:lstStyle>
            <a:lvl1pPr marL="0" indent="0">
              <a:lnSpc>
                <a:spcPct val="60000"/>
              </a:lnSpc>
              <a:buFontTx/>
              <a:buNone/>
              <a:defRPr sz="2800" b="0" i="0" baseline="0">
                <a:solidFill>
                  <a:schemeClr val="accent1"/>
                </a:solidFill>
                <a:latin typeface="Raleway" charset="0"/>
                <a:ea typeface="Raleway" charset="0"/>
                <a:cs typeface="Raleway" charset="0"/>
              </a:defRPr>
            </a:lvl1pPr>
            <a:lvl2pPr marL="457200" indent="0">
              <a:buFontTx/>
              <a:buNone/>
              <a:defRPr b="0" i="0">
                <a:solidFill>
                  <a:schemeClr val="bg1"/>
                </a:solidFill>
                <a:latin typeface="Segoe UI Light" charset="0"/>
                <a:ea typeface="Segoe UI Light" charset="0"/>
                <a:cs typeface="Segoe UI Light" charset="0"/>
              </a:defRPr>
            </a:lvl2pPr>
            <a:lvl3pPr marL="914400" indent="0">
              <a:buFontTx/>
              <a:buNone/>
              <a:defRPr b="0" i="0">
                <a:solidFill>
                  <a:schemeClr val="bg1"/>
                </a:solidFill>
                <a:latin typeface="Segoe UI Light" charset="0"/>
                <a:ea typeface="Segoe UI Light" charset="0"/>
                <a:cs typeface="Segoe UI Light" charset="0"/>
              </a:defRPr>
            </a:lvl3pPr>
            <a:lvl4pPr marL="1371600" indent="0">
              <a:buFontTx/>
              <a:buNone/>
              <a:defRPr b="0" i="0">
                <a:solidFill>
                  <a:schemeClr val="bg1"/>
                </a:solidFill>
                <a:latin typeface="Segoe UI Light" charset="0"/>
                <a:ea typeface="Segoe UI Light" charset="0"/>
                <a:cs typeface="Segoe UI Light" charset="0"/>
              </a:defRPr>
            </a:lvl4pPr>
            <a:lvl5pPr marL="1828800" indent="0">
              <a:buFontTx/>
              <a:buNone/>
              <a:defRPr b="0" i="0">
                <a:solidFill>
                  <a:schemeClr val="bg1"/>
                </a:solidFill>
                <a:latin typeface="Segoe UI Light" charset="0"/>
                <a:ea typeface="Segoe UI Light" charset="0"/>
                <a:cs typeface="Segoe UI Light" charset="0"/>
              </a:defRPr>
            </a:lvl5pPr>
          </a:lstStyle>
          <a:p>
            <a:pPr lvl="0"/>
            <a:r>
              <a:rPr lang="en-US" dirty="0"/>
              <a:t>Slide Title</a:t>
            </a:r>
          </a:p>
        </p:txBody>
      </p:sp>
      <p:sp>
        <p:nvSpPr>
          <p:cNvPr id="17" name="Text Placeholder 11">
            <a:extLst>
              <a:ext uri="{FF2B5EF4-FFF2-40B4-BE49-F238E27FC236}">
                <a16:creationId xmlns:a16="http://schemas.microsoft.com/office/drawing/2014/main" id="{901C07AD-2AD4-4359-A6F7-F3D4DDCD4F0A}"/>
              </a:ext>
            </a:extLst>
          </p:cNvPr>
          <p:cNvSpPr>
            <a:spLocks noGrp="1"/>
          </p:cNvSpPr>
          <p:nvPr>
            <p:ph type="body" sz="quarter" idx="12" hasCustomPrompt="1"/>
          </p:nvPr>
        </p:nvSpPr>
        <p:spPr>
          <a:xfrm>
            <a:off x="915132" y="775140"/>
            <a:ext cx="10816189" cy="166199"/>
          </a:xfrm>
          <a:prstGeom prst="rect">
            <a:avLst/>
          </a:prstGeom>
        </p:spPr>
        <p:txBody>
          <a:bodyPr wrap="square" lIns="0" tIns="0" rIns="0" bIns="0" anchor="t" anchorCtr="0">
            <a:spAutoFit/>
          </a:bodyPr>
          <a:lstStyle>
            <a:lvl1pPr marL="0" indent="0">
              <a:lnSpc>
                <a:spcPct val="60000"/>
              </a:lnSpc>
              <a:buFontTx/>
              <a:buNone/>
              <a:defRPr sz="1800" b="0" i="0" baseline="0">
                <a:solidFill>
                  <a:srgbClr val="8A8A8D"/>
                </a:solidFill>
                <a:latin typeface="Raleway" charset="0"/>
                <a:ea typeface="Raleway" charset="0"/>
                <a:cs typeface="Raleway" charset="0"/>
              </a:defRPr>
            </a:lvl1pPr>
            <a:lvl2pPr marL="457200" indent="0">
              <a:buFontTx/>
              <a:buNone/>
              <a:defRPr b="0" i="0">
                <a:solidFill>
                  <a:schemeClr val="bg1"/>
                </a:solidFill>
                <a:latin typeface="Segoe UI Light" charset="0"/>
                <a:ea typeface="Segoe UI Light" charset="0"/>
                <a:cs typeface="Segoe UI Light" charset="0"/>
              </a:defRPr>
            </a:lvl2pPr>
            <a:lvl3pPr marL="914400" indent="0">
              <a:buFontTx/>
              <a:buNone/>
              <a:defRPr b="0" i="0">
                <a:solidFill>
                  <a:schemeClr val="bg1"/>
                </a:solidFill>
                <a:latin typeface="Segoe UI Light" charset="0"/>
                <a:ea typeface="Segoe UI Light" charset="0"/>
                <a:cs typeface="Segoe UI Light" charset="0"/>
              </a:defRPr>
            </a:lvl3pPr>
            <a:lvl4pPr marL="1371600" indent="0">
              <a:buFontTx/>
              <a:buNone/>
              <a:defRPr b="0" i="0">
                <a:solidFill>
                  <a:schemeClr val="bg1"/>
                </a:solidFill>
                <a:latin typeface="Segoe UI Light" charset="0"/>
                <a:ea typeface="Segoe UI Light" charset="0"/>
                <a:cs typeface="Segoe UI Light" charset="0"/>
              </a:defRPr>
            </a:lvl4pPr>
            <a:lvl5pPr marL="1828800" indent="0">
              <a:buFontTx/>
              <a:buNone/>
              <a:defRPr b="0" i="0">
                <a:solidFill>
                  <a:schemeClr val="bg1"/>
                </a:solidFill>
                <a:latin typeface="Segoe UI Light" charset="0"/>
                <a:ea typeface="Segoe UI Light" charset="0"/>
                <a:cs typeface="Segoe UI Light" charset="0"/>
              </a:defRPr>
            </a:lvl5pPr>
          </a:lstStyle>
          <a:p>
            <a:pPr lvl="0"/>
            <a:r>
              <a:rPr lang="en-US" dirty="0"/>
              <a:t>Subtitle</a:t>
            </a:r>
          </a:p>
        </p:txBody>
      </p:sp>
      <p:sp>
        <p:nvSpPr>
          <p:cNvPr id="18" name="Rectangle 17">
            <a:extLst>
              <a:ext uri="{FF2B5EF4-FFF2-40B4-BE49-F238E27FC236}">
                <a16:creationId xmlns:a16="http://schemas.microsoft.com/office/drawing/2014/main" id="{6DF10D2A-0F3B-4E31-904E-E4BF948DFEE1}"/>
              </a:ext>
            </a:extLst>
          </p:cNvPr>
          <p:cNvSpPr/>
          <p:nvPr userDrawn="1"/>
        </p:nvSpPr>
        <p:spPr>
          <a:xfrm>
            <a:off x="695325" y="338296"/>
            <a:ext cx="102782" cy="600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1780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Graph slide">
    <p:spTree>
      <p:nvGrpSpPr>
        <p:cNvPr id="1" name=""/>
        <p:cNvGrpSpPr/>
        <p:nvPr/>
      </p:nvGrpSpPr>
      <p:grpSpPr>
        <a:xfrm>
          <a:off x="0" y="0"/>
          <a:ext cx="0" cy="0"/>
          <a:chOff x="0" y="0"/>
          <a:chExt cx="0" cy="0"/>
        </a:xfrm>
      </p:grpSpPr>
      <p:sp>
        <p:nvSpPr>
          <p:cNvPr id="21" name="Text Placeholder 11"/>
          <p:cNvSpPr>
            <a:spLocks noGrp="1"/>
          </p:cNvSpPr>
          <p:nvPr>
            <p:ph type="body" sz="quarter" idx="15" hasCustomPrompt="1"/>
          </p:nvPr>
        </p:nvSpPr>
        <p:spPr>
          <a:xfrm>
            <a:off x="915132" y="422501"/>
            <a:ext cx="10816189" cy="258532"/>
          </a:xfrm>
          <a:prstGeom prst="rect">
            <a:avLst/>
          </a:prstGeom>
        </p:spPr>
        <p:txBody>
          <a:bodyPr wrap="square" lIns="0" tIns="0" rIns="0" bIns="0" anchor="t" anchorCtr="0">
            <a:spAutoFit/>
          </a:bodyPr>
          <a:lstStyle>
            <a:lvl1pPr marL="0" indent="0">
              <a:lnSpc>
                <a:spcPct val="60000"/>
              </a:lnSpc>
              <a:buFontTx/>
              <a:buNone/>
              <a:defRPr sz="2800" b="0" i="0" baseline="0">
                <a:solidFill>
                  <a:schemeClr val="accent1"/>
                </a:solidFill>
                <a:latin typeface="Raleway" charset="0"/>
                <a:ea typeface="Raleway" charset="0"/>
                <a:cs typeface="Raleway" charset="0"/>
              </a:defRPr>
            </a:lvl1pPr>
            <a:lvl2pPr marL="457200" indent="0">
              <a:buFontTx/>
              <a:buNone/>
              <a:defRPr b="0" i="0">
                <a:solidFill>
                  <a:schemeClr val="bg1"/>
                </a:solidFill>
                <a:latin typeface="Segoe UI Light" charset="0"/>
                <a:ea typeface="Segoe UI Light" charset="0"/>
                <a:cs typeface="Segoe UI Light" charset="0"/>
              </a:defRPr>
            </a:lvl2pPr>
            <a:lvl3pPr marL="914400" indent="0">
              <a:buFontTx/>
              <a:buNone/>
              <a:defRPr b="0" i="0">
                <a:solidFill>
                  <a:schemeClr val="bg1"/>
                </a:solidFill>
                <a:latin typeface="Segoe UI Light" charset="0"/>
                <a:ea typeface="Segoe UI Light" charset="0"/>
                <a:cs typeface="Segoe UI Light" charset="0"/>
              </a:defRPr>
            </a:lvl3pPr>
            <a:lvl4pPr marL="1371600" indent="0">
              <a:buFontTx/>
              <a:buNone/>
              <a:defRPr b="0" i="0">
                <a:solidFill>
                  <a:schemeClr val="bg1"/>
                </a:solidFill>
                <a:latin typeface="Segoe UI Light" charset="0"/>
                <a:ea typeface="Segoe UI Light" charset="0"/>
                <a:cs typeface="Segoe UI Light" charset="0"/>
              </a:defRPr>
            </a:lvl4pPr>
            <a:lvl5pPr marL="1828800" indent="0">
              <a:buFontTx/>
              <a:buNone/>
              <a:defRPr b="0" i="0">
                <a:solidFill>
                  <a:schemeClr val="bg1"/>
                </a:solidFill>
                <a:latin typeface="Segoe UI Light" charset="0"/>
                <a:ea typeface="Segoe UI Light" charset="0"/>
                <a:cs typeface="Segoe UI Light" charset="0"/>
              </a:defRPr>
            </a:lvl5pPr>
          </a:lstStyle>
          <a:p>
            <a:pPr lvl="0"/>
            <a:r>
              <a:rPr lang="en-US" dirty="0"/>
              <a:t>Charts and Graphs</a:t>
            </a:r>
          </a:p>
        </p:txBody>
      </p:sp>
      <p:sp>
        <p:nvSpPr>
          <p:cNvPr id="22" name="Text Placeholder 11"/>
          <p:cNvSpPr>
            <a:spLocks noGrp="1"/>
          </p:cNvSpPr>
          <p:nvPr>
            <p:ph type="body" sz="quarter" idx="16" hasCustomPrompt="1"/>
          </p:nvPr>
        </p:nvSpPr>
        <p:spPr>
          <a:xfrm>
            <a:off x="915132" y="784665"/>
            <a:ext cx="10816189" cy="166199"/>
          </a:xfrm>
          <a:prstGeom prst="rect">
            <a:avLst/>
          </a:prstGeom>
        </p:spPr>
        <p:txBody>
          <a:bodyPr wrap="square" lIns="0" tIns="0" rIns="0" bIns="0" anchor="t" anchorCtr="0">
            <a:spAutoFit/>
          </a:bodyPr>
          <a:lstStyle>
            <a:lvl1pPr marL="0" indent="0">
              <a:lnSpc>
                <a:spcPct val="60000"/>
              </a:lnSpc>
              <a:buFontTx/>
              <a:buNone/>
              <a:defRPr sz="1800" b="0" i="0" baseline="0">
                <a:solidFill>
                  <a:srgbClr val="8A8A8D"/>
                </a:solidFill>
                <a:latin typeface="Raleway" charset="0"/>
                <a:ea typeface="Raleway" charset="0"/>
                <a:cs typeface="Raleway" charset="0"/>
              </a:defRPr>
            </a:lvl1pPr>
            <a:lvl2pPr marL="457200" indent="0">
              <a:buFontTx/>
              <a:buNone/>
              <a:defRPr b="0" i="0">
                <a:solidFill>
                  <a:schemeClr val="bg1"/>
                </a:solidFill>
                <a:latin typeface="Segoe UI Light" charset="0"/>
                <a:ea typeface="Segoe UI Light" charset="0"/>
                <a:cs typeface="Segoe UI Light" charset="0"/>
              </a:defRPr>
            </a:lvl2pPr>
            <a:lvl3pPr marL="914400" indent="0">
              <a:buFontTx/>
              <a:buNone/>
              <a:defRPr b="0" i="0">
                <a:solidFill>
                  <a:schemeClr val="bg1"/>
                </a:solidFill>
                <a:latin typeface="Segoe UI Light" charset="0"/>
                <a:ea typeface="Segoe UI Light" charset="0"/>
                <a:cs typeface="Segoe UI Light" charset="0"/>
              </a:defRPr>
            </a:lvl3pPr>
            <a:lvl4pPr marL="1371600" indent="0">
              <a:buFontTx/>
              <a:buNone/>
              <a:defRPr b="0" i="0">
                <a:solidFill>
                  <a:schemeClr val="bg1"/>
                </a:solidFill>
                <a:latin typeface="Segoe UI Light" charset="0"/>
                <a:ea typeface="Segoe UI Light" charset="0"/>
                <a:cs typeface="Segoe UI Light" charset="0"/>
              </a:defRPr>
            </a:lvl4pPr>
            <a:lvl5pPr marL="1828800" indent="0">
              <a:buFontTx/>
              <a:buNone/>
              <a:defRPr b="0" i="0">
                <a:solidFill>
                  <a:schemeClr val="bg1"/>
                </a:solidFill>
                <a:latin typeface="Segoe UI Light" charset="0"/>
                <a:ea typeface="Segoe UI Light" charset="0"/>
                <a:cs typeface="Segoe UI Light" charset="0"/>
              </a:defRPr>
            </a:lvl5pPr>
          </a:lstStyle>
          <a:p>
            <a:pPr lvl="0"/>
            <a:r>
              <a:rPr lang="en-US" dirty="0"/>
              <a:t>Use this slide to illustrate figures and stats</a:t>
            </a:r>
          </a:p>
        </p:txBody>
      </p:sp>
      <p:sp>
        <p:nvSpPr>
          <p:cNvPr id="23" name="Rectangle 22"/>
          <p:cNvSpPr/>
          <p:nvPr userDrawn="1"/>
        </p:nvSpPr>
        <p:spPr>
          <a:xfrm rot="16200000">
            <a:off x="446557" y="596592"/>
            <a:ext cx="600320" cy="1027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art Placeholder 2"/>
          <p:cNvSpPr>
            <a:spLocks noGrp="1"/>
          </p:cNvSpPr>
          <p:nvPr>
            <p:ph type="chart" sz="quarter" idx="17"/>
          </p:nvPr>
        </p:nvSpPr>
        <p:spPr>
          <a:xfrm>
            <a:off x="695325" y="1517650"/>
            <a:ext cx="11036300" cy="4705350"/>
          </a:xfrm>
          <a:prstGeom prst="rect">
            <a:avLst/>
          </a:prstGeom>
        </p:spPr>
        <p:txBody>
          <a:bodyPr/>
          <a:lstStyle/>
          <a:p>
            <a:r>
              <a:rPr lang="en-US"/>
              <a:t>Click icon to add chart</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9913" y="6033693"/>
            <a:ext cx="496849" cy="708919"/>
          </a:xfrm>
          <a:prstGeom prst="rect">
            <a:avLst/>
          </a:prstGeom>
        </p:spPr>
      </p:pic>
      <p:sp>
        <p:nvSpPr>
          <p:cNvPr id="24" name="TextBox 23"/>
          <p:cNvSpPr txBox="1"/>
          <p:nvPr userDrawn="1"/>
        </p:nvSpPr>
        <p:spPr>
          <a:xfrm>
            <a:off x="11386038" y="6256163"/>
            <a:ext cx="345284" cy="246221"/>
          </a:xfrm>
          <a:prstGeom prst="rect">
            <a:avLst/>
          </a:prstGeom>
          <a:noFill/>
        </p:spPr>
        <p:txBody>
          <a:bodyPr wrap="square" rtlCol="0">
            <a:spAutoFit/>
          </a:bodyPr>
          <a:lstStyle/>
          <a:p>
            <a:pPr algn="ctr"/>
            <a:fld id="{B6663E9A-1F10-ED4D-AF0B-E10550469CA1}" type="slidenum">
              <a:rPr lang="en-US" sz="1000" b="0" i="0" smtClean="0">
                <a:solidFill>
                  <a:schemeClr val="accent1"/>
                </a:solidFill>
                <a:latin typeface="Segoe UI" charset="0"/>
                <a:ea typeface="Segoe UI" charset="0"/>
                <a:cs typeface="Segoe UI" charset="0"/>
              </a:rPr>
              <a:pPr algn="ctr"/>
              <a:t>‹#›</a:t>
            </a:fld>
            <a:endParaRPr lang="en-US" sz="1000" b="0" i="0" dirty="0">
              <a:solidFill>
                <a:schemeClr val="accent1"/>
              </a:solidFill>
              <a:latin typeface="Segoe UI" charset="0"/>
              <a:ea typeface="Segoe UI" charset="0"/>
              <a:cs typeface="Segoe UI" charset="0"/>
            </a:endParaRPr>
          </a:p>
        </p:txBody>
      </p:sp>
      <p:cxnSp>
        <p:nvCxnSpPr>
          <p:cNvPr id="25" name="Straight Connector 24"/>
          <p:cNvCxnSpPr/>
          <p:nvPr userDrawn="1"/>
        </p:nvCxnSpPr>
        <p:spPr>
          <a:xfrm flipH="1">
            <a:off x="0" y="6396858"/>
            <a:ext cx="112680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flipH="1">
            <a:off x="11849100" y="6396858"/>
            <a:ext cx="3429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ext Placeholder 11"/>
          <p:cNvSpPr txBox="1">
            <a:spLocks/>
          </p:cNvSpPr>
          <p:nvPr userDrawn="1"/>
        </p:nvSpPr>
        <p:spPr>
          <a:xfrm>
            <a:off x="705845" y="6517968"/>
            <a:ext cx="4113290" cy="99899"/>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A Presentation by OASIS | Horizon2020 Insurance</a:t>
            </a:r>
          </a:p>
        </p:txBody>
      </p:sp>
      <p:sp>
        <p:nvSpPr>
          <p:cNvPr id="12" name="Text Placeholder 11">
            <a:extLst>
              <a:ext uri="{FF2B5EF4-FFF2-40B4-BE49-F238E27FC236}">
                <a16:creationId xmlns:a16="http://schemas.microsoft.com/office/drawing/2014/main" id="{58D794AD-7647-4B3F-8D93-6380DC70A0FF}"/>
              </a:ext>
            </a:extLst>
          </p:cNvPr>
          <p:cNvSpPr txBox="1">
            <a:spLocks/>
          </p:cNvSpPr>
          <p:nvPr userDrawn="1"/>
        </p:nvSpPr>
        <p:spPr>
          <a:xfrm>
            <a:off x="705845" y="6661993"/>
            <a:ext cx="4113290" cy="99899"/>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solidFill>
              </a:rPr>
              <a:t>www.h2020insurance.oasishub.co</a:t>
            </a:r>
          </a:p>
        </p:txBody>
      </p:sp>
    </p:spTree>
    <p:extLst>
      <p:ext uri="{BB962C8B-B14F-4D97-AF65-F5344CB8AC3E}">
        <p14:creationId xmlns:p14="http://schemas.microsoft.com/office/powerpoint/2010/main" val="3219236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ullet text with title">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95325" y="1661823"/>
            <a:ext cx="11035996" cy="4198287"/>
          </a:xfrm>
          <a:prstGeom prst="rect">
            <a:avLst/>
          </a:prstGeom>
        </p:spPr>
        <p:txBody>
          <a:bodyPr/>
          <a:lstStyle>
            <a:lvl1pPr>
              <a:defRPr lang="en-US" dirty="0" smtClean="0">
                <a:solidFill>
                  <a:srgbClr val="8A8A8D"/>
                </a:solidFill>
                <a:latin typeface="Raleway" panose="020B0503030101060003" pitchFamily="34" charset="0"/>
              </a:defRPr>
            </a:lvl1pPr>
            <a:lvl2pPr>
              <a:defRPr lang="en-US" dirty="0" smtClean="0">
                <a:solidFill>
                  <a:srgbClr val="8A8A8D"/>
                </a:solidFill>
                <a:latin typeface="Raleway" panose="020B0503030101060003" pitchFamily="34" charset="0"/>
              </a:defRPr>
            </a:lvl2pPr>
            <a:lvl3pPr>
              <a:defRPr lang="en-US" dirty="0" smtClean="0">
                <a:solidFill>
                  <a:srgbClr val="8A8A8D"/>
                </a:solidFill>
                <a:latin typeface="Raleway" panose="020B0503030101060003" pitchFamily="34" charset="0"/>
              </a:defRPr>
            </a:lvl3pPr>
            <a:lvl4pPr>
              <a:defRPr lang="en-US" dirty="0" smtClean="0">
                <a:solidFill>
                  <a:srgbClr val="8A8A8D"/>
                </a:solidFill>
                <a:latin typeface="Raleway" panose="020B0503030101060003" pitchFamily="34" charset="0"/>
              </a:defRPr>
            </a:lvl4pPr>
            <a:lvl5pPr>
              <a:defRPr lang="en-US" dirty="0" smtClean="0">
                <a:solidFill>
                  <a:srgbClr val="8A8A8D"/>
                </a:solidFill>
                <a:latin typeface="Raleway" panose="020B05030301010600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11"/>
          <p:cNvSpPr>
            <a:spLocks noGrp="1"/>
          </p:cNvSpPr>
          <p:nvPr>
            <p:ph type="body" sz="quarter" idx="11" hasCustomPrompt="1"/>
          </p:nvPr>
        </p:nvSpPr>
        <p:spPr>
          <a:xfrm>
            <a:off x="915132" y="851126"/>
            <a:ext cx="10816189" cy="258532"/>
          </a:xfrm>
          <a:prstGeom prst="rect">
            <a:avLst/>
          </a:prstGeom>
        </p:spPr>
        <p:txBody>
          <a:bodyPr wrap="square" lIns="0" tIns="0" rIns="0" bIns="0" anchor="t" anchorCtr="0">
            <a:spAutoFit/>
          </a:bodyPr>
          <a:lstStyle>
            <a:lvl1pPr marL="0" indent="0">
              <a:lnSpc>
                <a:spcPct val="60000"/>
              </a:lnSpc>
              <a:buFontTx/>
              <a:buNone/>
              <a:defRPr sz="2800" b="0" i="0" baseline="0">
                <a:solidFill>
                  <a:schemeClr val="accent1"/>
                </a:solidFill>
                <a:latin typeface="Raleway" charset="0"/>
                <a:ea typeface="Raleway" charset="0"/>
                <a:cs typeface="Raleway" charset="0"/>
              </a:defRPr>
            </a:lvl1pPr>
            <a:lvl2pPr marL="457200" indent="0">
              <a:buFontTx/>
              <a:buNone/>
              <a:defRPr b="0" i="0">
                <a:solidFill>
                  <a:schemeClr val="bg1"/>
                </a:solidFill>
                <a:latin typeface="Segoe UI Light" charset="0"/>
                <a:ea typeface="Segoe UI Light" charset="0"/>
                <a:cs typeface="Segoe UI Light" charset="0"/>
              </a:defRPr>
            </a:lvl2pPr>
            <a:lvl3pPr marL="914400" indent="0">
              <a:buFontTx/>
              <a:buNone/>
              <a:defRPr b="0" i="0">
                <a:solidFill>
                  <a:schemeClr val="bg1"/>
                </a:solidFill>
                <a:latin typeface="Segoe UI Light" charset="0"/>
                <a:ea typeface="Segoe UI Light" charset="0"/>
                <a:cs typeface="Segoe UI Light" charset="0"/>
              </a:defRPr>
            </a:lvl3pPr>
            <a:lvl4pPr marL="1371600" indent="0">
              <a:buFontTx/>
              <a:buNone/>
              <a:defRPr b="0" i="0">
                <a:solidFill>
                  <a:schemeClr val="bg1"/>
                </a:solidFill>
                <a:latin typeface="Segoe UI Light" charset="0"/>
                <a:ea typeface="Segoe UI Light" charset="0"/>
                <a:cs typeface="Segoe UI Light" charset="0"/>
              </a:defRPr>
            </a:lvl4pPr>
            <a:lvl5pPr marL="1828800" indent="0">
              <a:buFontTx/>
              <a:buNone/>
              <a:defRPr b="0" i="0">
                <a:solidFill>
                  <a:schemeClr val="bg1"/>
                </a:solidFill>
                <a:latin typeface="Segoe UI Light" charset="0"/>
                <a:ea typeface="Segoe UI Light" charset="0"/>
                <a:cs typeface="Segoe UI Light" charset="0"/>
              </a:defRPr>
            </a:lvl5pPr>
          </a:lstStyle>
          <a:p>
            <a:pPr lvl="0"/>
            <a:r>
              <a:rPr lang="en-US" dirty="0"/>
              <a:t>Slide Title</a:t>
            </a:r>
          </a:p>
        </p:txBody>
      </p:sp>
      <p:sp>
        <p:nvSpPr>
          <p:cNvPr id="20" name="Text Placeholder 11"/>
          <p:cNvSpPr>
            <a:spLocks noGrp="1"/>
          </p:cNvSpPr>
          <p:nvPr>
            <p:ph type="body" sz="quarter" idx="12" hasCustomPrompt="1"/>
          </p:nvPr>
        </p:nvSpPr>
        <p:spPr>
          <a:xfrm>
            <a:off x="915132" y="1213290"/>
            <a:ext cx="10816189" cy="166199"/>
          </a:xfrm>
          <a:prstGeom prst="rect">
            <a:avLst/>
          </a:prstGeom>
        </p:spPr>
        <p:txBody>
          <a:bodyPr wrap="square" lIns="0" tIns="0" rIns="0" bIns="0" anchor="t" anchorCtr="0">
            <a:spAutoFit/>
          </a:bodyPr>
          <a:lstStyle>
            <a:lvl1pPr marL="0" indent="0">
              <a:lnSpc>
                <a:spcPct val="60000"/>
              </a:lnSpc>
              <a:buFontTx/>
              <a:buNone/>
              <a:defRPr sz="1800" b="0" i="0" baseline="0">
                <a:solidFill>
                  <a:srgbClr val="8A8A8D"/>
                </a:solidFill>
                <a:latin typeface="Raleway" charset="0"/>
                <a:ea typeface="Raleway" charset="0"/>
                <a:cs typeface="Raleway" charset="0"/>
              </a:defRPr>
            </a:lvl1pPr>
            <a:lvl2pPr marL="457200" indent="0">
              <a:buFontTx/>
              <a:buNone/>
              <a:defRPr b="0" i="0">
                <a:solidFill>
                  <a:schemeClr val="bg1"/>
                </a:solidFill>
                <a:latin typeface="Segoe UI Light" charset="0"/>
                <a:ea typeface="Segoe UI Light" charset="0"/>
                <a:cs typeface="Segoe UI Light" charset="0"/>
              </a:defRPr>
            </a:lvl2pPr>
            <a:lvl3pPr marL="914400" indent="0">
              <a:buFontTx/>
              <a:buNone/>
              <a:defRPr b="0" i="0">
                <a:solidFill>
                  <a:schemeClr val="bg1"/>
                </a:solidFill>
                <a:latin typeface="Segoe UI Light" charset="0"/>
                <a:ea typeface="Segoe UI Light" charset="0"/>
                <a:cs typeface="Segoe UI Light" charset="0"/>
              </a:defRPr>
            </a:lvl3pPr>
            <a:lvl4pPr marL="1371600" indent="0">
              <a:buFontTx/>
              <a:buNone/>
              <a:defRPr b="0" i="0">
                <a:solidFill>
                  <a:schemeClr val="bg1"/>
                </a:solidFill>
                <a:latin typeface="Segoe UI Light" charset="0"/>
                <a:ea typeface="Segoe UI Light" charset="0"/>
                <a:cs typeface="Segoe UI Light" charset="0"/>
              </a:defRPr>
            </a:lvl4pPr>
            <a:lvl5pPr marL="1828800" indent="0">
              <a:buFontTx/>
              <a:buNone/>
              <a:defRPr b="0" i="0">
                <a:solidFill>
                  <a:schemeClr val="bg1"/>
                </a:solidFill>
                <a:latin typeface="Segoe UI Light" charset="0"/>
                <a:ea typeface="Segoe UI Light" charset="0"/>
                <a:cs typeface="Segoe UI Light" charset="0"/>
              </a:defRPr>
            </a:lvl5pPr>
          </a:lstStyle>
          <a:p>
            <a:pPr lvl="0"/>
            <a:r>
              <a:rPr lang="en-US" dirty="0"/>
              <a:t>Subtitle</a:t>
            </a:r>
          </a:p>
        </p:txBody>
      </p:sp>
      <p:sp>
        <p:nvSpPr>
          <p:cNvPr id="21" name="Rectangle 20"/>
          <p:cNvSpPr/>
          <p:nvPr userDrawn="1"/>
        </p:nvSpPr>
        <p:spPr>
          <a:xfrm>
            <a:off x="695325" y="776446"/>
            <a:ext cx="102782" cy="600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9913" y="6033693"/>
            <a:ext cx="496849" cy="708919"/>
          </a:xfrm>
          <a:prstGeom prst="rect">
            <a:avLst/>
          </a:prstGeom>
        </p:spPr>
      </p:pic>
      <p:sp>
        <p:nvSpPr>
          <p:cNvPr id="7" name="TextBox 6"/>
          <p:cNvSpPr txBox="1"/>
          <p:nvPr userDrawn="1"/>
        </p:nvSpPr>
        <p:spPr>
          <a:xfrm>
            <a:off x="11386038" y="6256163"/>
            <a:ext cx="345284" cy="246221"/>
          </a:xfrm>
          <a:prstGeom prst="rect">
            <a:avLst/>
          </a:prstGeom>
          <a:noFill/>
        </p:spPr>
        <p:txBody>
          <a:bodyPr wrap="square" rtlCol="0">
            <a:spAutoFit/>
          </a:bodyPr>
          <a:lstStyle/>
          <a:p>
            <a:pPr algn="ctr"/>
            <a:fld id="{B6663E9A-1F10-ED4D-AF0B-E10550469CA1}" type="slidenum">
              <a:rPr lang="en-US" sz="1000" b="0" i="0" smtClean="0">
                <a:solidFill>
                  <a:schemeClr val="accent1"/>
                </a:solidFill>
                <a:latin typeface="Segoe UI" charset="0"/>
                <a:ea typeface="Segoe UI" charset="0"/>
                <a:cs typeface="Segoe UI" charset="0"/>
              </a:rPr>
              <a:pPr algn="ctr"/>
              <a:t>‹#›</a:t>
            </a:fld>
            <a:endParaRPr lang="en-US" sz="1000" b="0" i="0" dirty="0">
              <a:solidFill>
                <a:schemeClr val="accent1"/>
              </a:solidFill>
              <a:latin typeface="Segoe UI" charset="0"/>
              <a:ea typeface="Segoe UI" charset="0"/>
              <a:cs typeface="Segoe UI" charset="0"/>
            </a:endParaRPr>
          </a:p>
        </p:txBody>
      </p:sp>
      <p:cxnSp>
        <p:nvCxnSpPr>
          <p:cNvPr id="8" name="Straight Connector 7"/>
          <p:cNvCxnSpPr/>
          <p:nvPr userDrawn="1"/>
        </p:nvCxnSpPr>
        <p:spPr>
          <a:xfrm flipH="1">
            <a:off x="0" y="6396858"/>
            <a:ext cx="112680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a:off x="11849100" y="6396858"/>
            <a:ext cx="3429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1">
            <a:extLst>
              <a:ext uri="{FF2B5EF4-FFF2-40B4-BE49-F238E27FC236}">
                <a16:creationId xmlns:a16="http://schemas.microsoft.com/office/drawing/2014/main" id="{1070BA40-CDAF-472D-A2D2-8BCB3C1F9240}"/>
              </a:ext>
            </a:extLst>
          </p:cNvPr>
          <p:cNvSpPr txBox="1">
            <a:spLocks/>
          </p:cNvSpPr>
          <p:nvPr userDrawn="1"/>
        </p:nvSpPr>
        <p:spPr>
          <a:xfrm>
            <a:off x="705845" y="6517968"/>
            <a:ext cx="4113290" cy="99899"/>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A Presentation by OASIS | Horizon2020 Insurance</a:t>
            </a:r>
          </a:p>
        </p:txBody>
      </p:sp>
      <p:sp>
        <p:nvSpPr>
          <p:cNvPr id="12" name="Text Placeholder 11">
            <a:extLst>
              <a:ext uri="{FF2B5EF4-FFF2-40B4-BE49-F238E27FC236}">
                <a16:creationId xmlns:a16="http://schemas.microsoft.com/office/drawing/2014/main" id="{45A48B96-84D8-46B4-A2E8-A6427021C976}"/>
              </a:ext>
            </a:extLst>
          </p:cNvPr>
          <p:cNvSpPr txBox="1">
            <a:spLocks/>
          </p:cNvSpPr>
          <p:nvPr userDrawn="1"/>
        </p:nvSpPr>
        <p:spPr>
          <a:xfrm>
            <a:off x="705845" y="6661993"/>
            <a:ext cx="4113290" cy="99899"/>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solidFill>
              </a:rPr>
              <a:t>www.h2020insurance.oasishub.co</a:t>
            </a:r>
          </a:p>
        </p:txBody>
      </p:sp>
    </p:spTree>
    <p:extLst>
      <p:ext uri="{BB962C8B-B14F-4D97-AF65-F5344CB8AC3E}">
        <p14:creationId xmlns:p14="http://schemas.microsoft.com/office/powerpoint/2010/main" val="1151390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ullet text no title">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95325" y="851127"/>
            <a:ext cx="11035996" cy="5008984"/>
          </a:xfrm>
          <a:prstGeom prst="rect">
            <a:avLst/>
          </a:prstGeom>
        </p:spPr>
        <p:txBody>
          <a:bodyPr/>
          <a:lstStyle>
            <a:lvl1pPr>
              <a:defRPr lang="en-US" dirty="0" smtClean="0">
                <a:solidFill>
                  <a:srgbClr val="8A8A8D"/>
                </a:solidFill>
                <a:latin typeface="Raleway" panose="020B0503030101060003" pitchFamily="34" charset="0"/>
              </a:defRPr>
            </a:lvl1pPr>
            <a:lvl2pPr>
              <a:defRPr lang="en-US" dirty="0" smtClean="0">
                <a:solidFill>
                  <a:srgbClr val="8A8A8D"/>
                </a:solidFill>
                <a:latin typeface="Raleway" panose="020B0503030101060003" pitchFamily="34" charset="0"/>
              </a:defRPr>
            </a:lvl2pPr>
            <a:lvl3pPr>
              <a:defRPr lang="en-US" dirty="0" smtClean="0">
                <a:solidFill>
                  <a:srgbClr val="8A8A8D"/>
                </a:solidFill>
                <a:latin typeface="Raleway" panose="020B0503030101060003" pitchFamily="34" charset="0"/>
              </a:defRPr>
            </a:lvl3pPr>
            <a:lvl4pPr>
              <a:defRPr lang="en-US" dirty="0" smtClean="0">
                <a:solidFill>
                  <a:srgbClr val="8A8A8D"/>
                </a:solidFill>
                <a:latin typeface="Raleway" panose="020B0503030101060003" pitchFamily="34" charset="0"/>
              </a:defRPr>
            </a:lvl4pPr>
            <a:lvl5pPr>
              <a:defRPr lang="en-US" dirty="0" smtClean="0">
                <a:solidFill>
                  <a:srgbClr val="8A8A8D"/>
                </a:solidFill>
                <a:latin typeface="Raleway" panose="020B05030301010600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9913" y="6033693"/>
            <a:ext cx="496849" cy="708919"/>
          </a:xfrm>
          <a:prstGeom prst="rect">
            <a:avLst/>
          </a:prstGeom>
        </p:spPr>
      </p:pic>
      <p:sp>
        <p:nvSpPr>
          <p:cNvPr id="7" name="TextBox 6"/>
          <p:cNvSpPr txBox="1"/>
          <p:nvPr userDrawn="1"/>
        </p:nvSpPr>
        <p:spPr>
          <a:xfrm>
            <a:off x="11386038" y="6256163"/>
            <a:ext cx="345284" cy="246221"/>
          </a:xfrm>
          <a:prstGeom prst="rect">
            <a:avLst/>
          </a:prstGeom>
          <a:noFill/>
        </p:spPr>
        <p:txBody>
          <a:bodyPr wrap="square" rtlCol="0">
            <a:spAutoFit/>
          </a:bodyPr>
          <a:lstStyle/>
          <a:p>
            <a:pPr algn="ctr"/>
            <a:fld id="{B6663E9A-1F10-ED4D-AF0B-E10550469CA1}" type="slidenum">
              <a:rPr lang="en-US" sz="1000" b="0" i="0" smtClean="0">
                <a:solidFill>
                  <a:schemeClr val="accent1"/>
                </a:solidFill>
                <a:latin typeface="Segoe UI" charset="0"/>
                <a:ea typeface="Segoe UI" charset="0"/>
                <a:cs typeface="Segoe UI" charset="0"/>
              </a:rPr>
              <a:pPr algn="ctr"/>
              <a:t>‹#›</a:t>
            </a:fld>
            <a:endParaRPr lang="en-US" sz="1000" b="0" i="0" dirty="0">
              <a:solidFill>
                <a:schemeClr val="accent1"/>
              </a:solidFill>
              <a:latin typeface="Segoe UI" charset="0"/>
              <a:ea typeface="Segoe UI" charset="0"/>
              <a:cs typeface="Segoe UI" charset="0"/>
            </a:endParaRPr>
          </a:p>
        </p:txBody>
      </p:sp>
      <p:cxnSp>
        <p:nvCxnSpPr>
          <p:cNvPr id="8" name="Straight Connector 7"/>
          <p:cNvCxnSpPr/>
          <p:nvPr userDrawn="1"/>
        </p:nvCxnSpPr>
        <p:spPr>
          <a:xfrm flipH="1">
            <a:off x="0" y="6396858"/>
            <a:ext cx="112680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a:off x="11849100" y="6396858"/>
            <a:ext cx="3429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1">
            <a:extLst>
              <a:ext uri="{FF2B5EF4-FFF2-40B4-BE49-F238E27FC236}">
                <a16:creationId xmlns:a16="http://schemas.microsoft.com/office/drawing/2014/main" id="{B6CA3C9D-F735-4771-ABB3-A3EBF89541B7}"/>
              </a:ext>
            </a:extLst>
          </p:cNvPr>
          <p:cNvSpPr txBox="1">
            <a:spLocks/>
          </p:cNvSpPr>
          <p:nvPr userDrawn="1"/>
        </p:nvSpPr>
        <p:spPr>
          <a:xfrm>
            <a:off x="705845" y="6517968"/>
            <a:ext cx="4113290" cy="99899"/>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A Presentation by OASIS | Horizon2020 Insurance</a:t>
            </a:r>
          </a:p>
        </p:txBody>
      </p:sp>
      <p:sp>
        <p:nvSpPr>
          <p:cNvPr id="12" name="Text Placeholder 11">
            <a:extLst>
              <a:ext uri="{FF2B5EF4-FFF2-40B4-BE49-F238E27FC236}">
                <a16:creationId xmlns:a16="http://schemas.microsoft.com/office/drawing/2014/main" id="{259066BA-8808-4396-9D4B-8B35FFD70F91}"/>
              </a:ext>
            </a:extLst>
          </p:cNvPr>
          <p:cNvSpPr txBox="1">
            <a:spLocks/>
          </p:cNvSpPr>
          <p:nvPr userDrawn="1"/>
        </p:nvSpPr>
        <p:spPr>
          <a:xfrm>
            <a:off x="705845" y="6661993"/>
            <a:ext cx="4113290" cy="99899"/>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solidFill>
              </a:rPr>
              <a:t>www.h2020insurance.oasishub.co</a:t>
            </a:r>
          </a:p>
        </p:txBody>
      </p:sp>
    </p:spTree>
    <p:extLst>
      <p:ext uri="{BB962C8B-B14F-4D97-AF65-F5344CB8AC3E}">
        <p14:creationId xmlns:p14="http://schemas.microsoft.com/office/powerpoint/2010/main" val="756442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ln/>
        </p:spPr>
        <p:txBody>
          <a:bodyPr/>
          <a:lstStyle>
            <a:lvl1pPr>
              <a:defRPr/>
            </a:lvl1pPr>
          </a:lstStyle>
          <a:p>
            <a:pPr>
              <a:defRPr/>
            </a:pPr>
            <a:fld id="{8EED7BE2-6B7B-4E16-9F89-A3DA648B7B87}" type="slidenum">
              <a:rPr lang="en-US"/>
              <a:pPr>
                <a:defRPr/>
              </a:pPr>
              <a:t>‹#›</a:t>
            </a:fld>
            <a:endParaRPr lang="en-US"/>
          </a:p>
        </p:txBody>
      </p:sp>
    </p:spTree>
    <p:extLst>
      <p:ext uri="{BB962C8B-B14F-4D97-AF65-F5344CB8AC3E}">
        <p14:creationId xmlns:p14="http://schemas.microsoft.com/office/powerpoint/2010/main" val="2036795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sldNum" sz="quarter" idx="10"/>
          </p:nvPr>
        </p:nvSpPr>
        <p:spPr>
          <a:ln/>
        </p:spPr>
        <p:txBody>
          <a:bodyPr/>
          <a:lstStyle>
            <a:lvl1pPr>
              <a:defRPr/>
            </a:lvl1pPr>
          </a:lstStyle>
          <a:p>
            <a:pPr>
              <a:defRPr/>
            </a:pPr>
            <a:fld id="{1EF5DA9D-6A2A-4E1E-B9FD-49D3E30DD582}" type="slidenum">
              <a:rPr lang="en-US"/>
              <a:pPr>
                <a:defRPr/>
              </a:pPr>
              <a:t>‹#›</a:t>
            </a:fld>
            <a:endParaRPr lang="en-US"/>
          </a:p>
        </p:txBody>
      </p:sp>
      <p:sp>
        <p:nvSpPr>
          <p:cNvPr id="4" name="Rectangle 17"/>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85859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userDrawn="1">
  <p:cSld name="Titel + Inhalt">
    <p:spTree>
      <p:nvGrpSpPr>
        <p:cNvPr id="1" name=""/>
        <p:cNvGrpSpPr/>
        <p:nvPr/>
      </p:nvGrpSpPr>
      <p:grpSpPr bwMode="auto">
        <a:xfrm>
          <a:off x="0" y="0"/>
          <a:ext cx="0" cy="0"/>
          <a:chOff x="0" y="0"/>
          <a:chExt cx="0" cy="0"/>
        </a:xfrm>
      </p:grpSpPr>
      <p:sp>
        <p:nvSpPr>
          <p:cNvPr id="2" name="Titel 1"/>
          <p:cNvSpPr>
            <a:spLocks noGrp="1"/>
          </p:cNvSpPr>
          <p:nvPr>
            <p:ph type="title" hasCustomPrompt="1"/>
          </p:nvPr>
        </p:nvSpPr>
        <p:spPr bwMode="auto">
          <a:xfrm>
            <a:off x="719403" y="844424"/>
            <a:ext cx="10515600" cy="694931"/>
          </a:xfrm>
        </p:spPr>
        <p:txBody>
          <a:bodyPr>
            <a:noAutofit/>
          </a:bodyPr>
          <a:lstStyle>
            <a:lvl1pPr>
              <a:defRPr sz="3200">
                <a:latin typeface="+mn-lt"/>
              </a:defRPr>
            </a:lvl1pPr>
          </a:lstStyle>
          <a:p>
            <a:pPr>
              <a:defRPr/>
            </a:pPr>
            <a:r>
              <a:rPr lang="de-DE" dirty="0"/>
              <a:t>Titelmasterformat durch Klicken bearbeiten</a:t>
            </a:r>
          </a:p>
        </p:txBody>
      </p:sp>
      <p:sp>
        <p:nvSpPr>
          <p:cNvPr id="7" name="Textplatzhalter 6"/>
          <p:cNvSpPr>
            <a:spLocks noGrp="1"/>
          </p:cNvSpPr>
          <p:nvPr>
            <p:ph type="body" sz="quarter" idx="13"/>
          </p:nvPr>
        </p:nvSpPr>
        <p:spPr bwMode="auto">
          <a:xfrm>
            <a:off x="838200" y="1989137"/>
            <a:ext cx="10515600" cy="4032251"/>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defRPr/>
            </a:pPr>
            <a:r>
              <a:rPr lang="de-DE" dirty="0"/>
              <a:t>Formatvorlagen des Textmasters bearbeiten</a:t>
            </a:r>
            <a:endParaRPr dirty="0"/>
          </a:p>
          <a:p>
            <a:pPr lvl="1">
              <a:defRPr/>
            </a:pPr>
            <a:r>
              <a:rPr lang="de-DE" dirty="0"/>
              <a:t>Zweite Ebene</a:t>
            </a:r>
            <a:endParaRPr dirty="0"/>
          </a:p>
          <a:p>
            <a:pPr lvl="2">
              <a:defRPr/>
            </a:pPr>
            <a:r>
              <a:rPr lang="de-DE" dirty="0"/>
              <a:t>Dritte Ebene</a:t>
            </a:r>
            <a:endParaRPr dirty="0"/>
          </a:p>
          <a:p>
            <a:pPr lvl="3">
              <a:defRPr/>
            </a:pPr>
            <a:r>
              <a:rPr lang="de-DE" dirty="0"/>
              <a:t>Vierte Ebene</a:t>
            </a:r>
            <a:endParaRPr dirty="0"/>
          </a:p>
          <a:p>
            <a:pPr lvl="4">
              <a:defRPr/>
            </a:pPr>
            <a:r>
              <a:rPr lang="de-DE" dirty="0"/>
              <a:t>Fünfte Ebene</a:t>
            </a:r>
            <a:endParaRPr dirty="0"/>
          </a:p>
        </p:txBody>
      </p:sp>
      <p:sp>
        <p:nvSpPr>
          <p:cNvPr id="6" name="Foliennummernplatzhalter 14"/>
          <p:cNvSpPr>
            <a:spLocks noGrp="1"/>
          </p:cNvSpPr>
          <p:nvPr>
            <p:ph type="sldNum" sz="quarter" idx="16"/>
          </p:nvPr>
        </p:nvSpPr>
        <p:spPr bwMode="auto">
          <a:xfrm>
            <a:off x="10559573" y="6425448"/>
            <a:ext cx="1038168" cy="342705"/>
          </a:xfrm>
        </p:spPr>
        <p:txBody>
          <a:bodyPr/>
          <a:lstStyle/>
          <a:p>
            <a:pPr>
              <a:defRPr/>
            </a:pPr>
            <a:r>
              <a:rPr lang="de-DE"/>
              <a:t>Seite </a:t>
            </a:r>
            <a:fld id="{959D87B1-1F1C-4319-8EA1-6710C33C6049}" type="slidenum">
              <a:rPr lang="de-DE"/>
              <a:t>‹#›</a:t>
            </a:fld>
            <a:endParaRPr lang="de-DE"/>
          </a:p>
        </p:txBody>
      </p:sp>
    </p:spTree>
    <p:extLst>
      <p:ext uri="{BB962C8B-B14F-4D97-AF65-F5344CB8AC3E}">
        <p14:creationId xmlns:p14="http://schemas.microsoft.com/office/powerpoint/2010/main" val="396144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117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userDrawn="1">
  <p:cSld name="Nur Titel">
    <p:spTree>
      <p:nvGrpSpPr>
        <p:cNvPr id="1" name=""/>
        <p:cNvGrpSpPr/>
        <p:nvPr/>
      </p:nvGrpSpPr>
      <p:grpSpPr bwMode="auto">
        <a:xfrm>
          <a:off x="0" y="0"/>
          <a:ext cx="0" cy="0"/>
          <a:chOff x="0" y="0"/>
          <a:chExt cx="0" cy="0"/>
        </a:xfrm>
      </p:grpSpPr>
      <p:sp>
        <p:nvSpPr>
          <p:cNvPr id="5" name="Rectangle 11"/>
          <p:cNvSpPr>
            <a:spLocks noGrp="1" noChangeArrowheads="1"/>
          </p:cNvSpPr>
          <p:nvPr>
            <p:ph type="sldNum" sz="quarter" idx="10"/>
          </p:nvPr>
        </p:nvSpPr>
        <p:spPr bwMode="auto">
          <a:ln/>
        </p:spPr>
        <p:txBody>
          <a:bodyPr/>
          <a:lstStyle>
            <a:lvl1pPr>
              <a:defRPr/>
            </a:lvl1pPr>
          </a:lstStyle>
          <a:p>
            <a:pPr>
              <a:defRPr/>
            </a:pPr>
            <a:fld id="{892B7B08-D143-4FDC-85BD-C47EF51B59C1}" type="slidenum">
              <a:rPr lang="en-US"/>
              <a:t>‹#›</a:t>
            </a:fld>
            <a:endParaRPr lang="en-US"/>
          </a:p>
        </p:txBody>
      </p:sp>
      <p:sp>
        <p:nvSpPr>
          <p:cNvPr id="6" name="Rectangle 17"/>
          <p:cNvSpPr>
            <a:spLocks noGrp="1" noChangeArrowheads="1"/>
          </p:cNvSpPr>
          <p:nvPr>
            <p:ph type="ftr" sz="quarter" idx="11"/>
          </p:nvPr>
        </p:nvSpPr>
        <p:spPr bwMode="auto">
          <a:ln/>
        </p:spPr>
        <p:txBody>
          <a:bodyPr/>
          <a:lstStyle>
            <a:lvl1pPr>
              <a:defRPr/>
            </a:lvl1pPr>
          </a:lstStyle>
          <a:p>
            <a:pPr>
              <a:defRPr/>
            </a:pPr>
            <a:endParaRPr lang="en-US" dirty="0"/>
          </a:p>
        </p:txBody>
      </p:sp>
      <p:sp>
        <p:nvSpPr>
          <p:cNvPr id="2" name="Title 1">
            <a:extLst>
              <a:ext uri="{FF2B5EF4-FFF2-40B4-BE49-F238E27FC236}">
                <a16:creationId xmlns:a16="http://schemas.microsoft.com/office/drawing/2014/main" id="{5B3F1F91-F1E9-4A42-9AFC-1ACCD27BE3B9}"/>
              </a:ext>
            </a:extLst>
          </p:cNvPr>
          <p:cNvSpPr>
            <a:spLocks noGrp="1"/>
          </p:cNvSpPr>
          <p:nvPr>
            <p:ph type="title"/>
          </p:nvPr>
        </p:nvSpPr>
        <p:spPr/>
        <p:txBody>
          <a:bodyPr/>
          <a:lstStyle/>
          <a:p>
            <a:r>
              <a:rPr lang="en-US"/>
              <a:t>Click to edit Master title style</a:t>
            </a:r>
            <a:endParaRPr lang="en-DE"/>
          </a:p>
        </p:txBody>
      </p:sp>
    </p:spTree>
    <p:extLst>
      <p:ext uri="{BB962C8B-B14F-4D97-AF65-F5344CB8AC3E}">
        <p14:creationId xmlns:p14="http://schemas.microsoft.com/office/powerpoint/2010/main" val="3402228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3858776"/>
          </a:xfrm>
        </p:spPr>
        <p:txBody>
          <a:bodyPr>
            <a:noAutofit/>
          </a:bodyPr>
          <a:lstStyle>
            <a:lvl1pPr marL="0" indent="0">
              <a:lnSpc>
                <a:spcPct val="100000"/>
              </a:lnSpc>
              <a:spcBef>
                <a:spcPts val="0"/>
              </a:spcBef>
              <a:spcAft>
                <a:spcPts val="1000"/>
              </a:spcAft>
              <a:buFont typeface="Arial" panose="020B0604020202020204" pitchFamily="34" charset="0"/>
              <a:buNone/>
              <a:defRPr sz="2400">
                <a:latin typeface="+mn-lt"/>
              </a:defRPr>
            </a:lvl1pPr>
            <a:lvl2pPr marL="457200" indent="0">
              <a:lnSpc>
                <a:spcPct val="100000"/>
              </a:lnSpc>
              <a:spcBef>
                <a:spcPts val="0"/>
              </a:spcBef>
              <a:spcAft>
                <a:spcPts val="600"/>
              </a:spcAft>
              <a:buFont typeface="Arial" panose="020B0604020202020204" pitchFamily="34" charset="0"/>
              <a:buNone/>
              <a:defRPr>
                <a:latin typeface="+mn-lt"/>
              </a:defRPr>
            </a:lvl2pPr>
            <a:lvl3pPr marL="914400" indent="0">
              <a:spcBef>
                <a:spcPts val="0"/>
              </a:spcBef>
              <a:spcAft>
                <a:spcPts val="600"/>
              </a:spcAft>
              <a:buFont typeface="Arial" panose="020B0604020202020204" pitchFamily="34" charset="0"/>
              <a:buNone/>
              <a:defRPr>
                <a:latin typeface="+mn-lt"/>
              </a:defRPr>
            </a:lvl3pPr>
            <a:lvl4pPr marL="1371600" indent="0">
              <a:spcBef>
                <a:spcPts val="0"/>
              </a:spcBef>
              <a:spcAft>
                <a:spcPts val="600"/>
              </a:spcAft>
              <a:buFont typeface="Arial" panose="020B0604020202020204" pitchFamily="34" charset="0"/>
              <a:buNone/>
              <a:defRPr>
                <a:latin typeface="+mn-lt"/>
              </a:defRPr>
            </a:lvl4pPr>
            <a:lvl5pPr marL="1828800" indent="0">
              <a:spcBef>
                <a:spcPts val="0"/>
              </a:spcBef>
              <a:spcAft>
                <a:spcPts val="600"/>
              </a:spcAft>
              <a:buFont typeface="Arial" panose="020B0604020202020204" pitchFamily="34" charset="0"/>
              <a:buNone/>
              <a:defRPr>
                <a:latin typeface="+mn-lt"/>
              </a:defRPr>
            </a:lvl5pPr>
          </a:lstStyle>
          <a:p>
            <a:pPr lvl="0"/>
            <a:r>
              <a:rPr lang="en-US" dirty="0"/>
              <a:t>Click to edit Master text styles</a:t>
            </a:r>
            <a:endParaRPr lang="de-DE" dirty="0"/>
          </a:p>
        </p:txBody>
      </p:sp>
      <p:sp>
        <p:nvSpPr>
          <p:cNvPr id="5" name="Footer Placeholder 4"/>
          <p:cNvSpPr>
            <a:spLocks noGrp="1"/>
          </p:cNvSpPr>
          <p:nvPr>
            <p:ph type="ftr" sz="quarter" idx="11"/>
          </p:nvPr>
        </p:nvSpPr>
        <p:spPr/>
        <p:txBody>
          <a:bodyPr/>
          <a:lstStyle/>
          <a:p>
            <a:r>
              <a:rPr lang="de-DE" dirty="0"/>
              <a:t>Fred F. Hattermann, PIK Potsdam</a:t>
            </a:r>
          </a:p>
        </p:txBody>
      </p:sp>
      <p:sp>
        <p:nvSpPr>
          <p:cNvPr id="6" name="Slide Number Placeholder 5"/>
          <p:cNvSpPr>
            <a:spLocks noGrp="1"/>
          </p:cNvSpPr>
          <p:nvPr>
            <p:ph type="sldNum" sz="quarter" idx="12"/>
          </p:nvPr>
        </p:nvSpPr>
        <p:spPr/>
        <p:txBody>
          <a:bodyPr/>
          <a:lstStyle/>
          <a:p>
            <a:fld id="{1B44015D-9407-488E-8AD7-722ADB5AEF29}" type="slidenum">
              <a:rPr lang="de-DE" smtClean="0"/>
              <a:t>‹#›</a:t>
            </a:fld>
            <a:endParaRPr lang="de-DE" dirty="0"/>
          </a:p>
        </p:txBody>
      </p:sp>
      <p:pic>
        <p:nvPicPr>
          <p:cNvPr id="9" name="Picture 10" descr="A_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8600" y="6016625"/>
            <a:ext cx="13716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6"/>
          <p:cNvSpPr>
            <a:spLocks noChangeShapeType="1"/>
          </p:cNvSpPr>
          <p:nvPr userDrawn="1"/>
        </p:nvSpPr>
        <p:spPr bwMode="auto">
          <a:xfrm>
            <a:off x="1692274" y="6237287"/>
            <a:ext cx="9661526" cy="3256"/>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de-DE"/>
          </a:p>
        </p:txBody>
      </p:sp>
      <p:grpSp>
        <p:nvGrpSpPr>
          <p:cNvPr id="12" name="Gruppieren 51"/>
          <p:cNvGrpSpPr>
            <a:grpSpLocks noChangeAspect="1"/>
          </p:cNvGrpSpPr>
          <p:nvPr userDrawn="1"/>
        </p:nvGrpSpPr>
        <p:grpSpPr>
          <a:xfrm>
            <a:off x="11258536" y="226466"/>
            <a:ext cx="706177" cy="504000"/>
            <a:chOff x="7215188" y="176213"/>
            <a:chExt cx="1552575" cy="1108075"/>
          </a:xfrm>
        </p:grpSpPr>
        <p:sp>
          <p:nvSpPr>
            <p:cNvPr id="13" name="Freeform 6"/>
            <p:cNvSpPr>
              <a:spLocks/>
            </p:cNvSpPr>
            <p:nvPr/>
          </p:nvSpPr>
          <p:spPr bwMode="auto">
            <a:xfrm>
              <a:off x="8253413" y="292100"/>
              <a:ext cx="514350" cy="806450"/>
            </a:xfrm>
            <a:custGeom>
              <a:avLst/>
              <a:gdLst>
                <a:gd name="T0" fmla="*/ 555 w 973"/>
                <a:gd name="T1" fmla="*/ 2 h 1523"/>
                <a:gd name="T2" fmla="*/ 625 w 973"/>
                <a:gd name="T3" fmla="*/ 19 h 1523"/>
                <a:gd name="T4" fmla="*/ 694 w 973"/>
                <a:gd name="T5" fmla="*/ 52 h 1523"/>
                <a:gd name="T6" fmla="*/ 753 w 973"/>
                <a:gd name="T7" fmla="*/ 98 h 1523"/>
                <a:gd name="T8" fmla="*/ 805 w 973"/>
                <a:gd name="T9" fmla="*/ 158 h 1523"/>
                <a:gd name="T10" fmla="*/ 847 w 973"/>
                <a:gd name="T11" fmla="*/ 230 h 1523"/>
                <a:gd name="T12" fmla="*/ 878 w 973"/>
                <a:gd name="T13" fmla="*/ 314 h 1523"/>
                <a:gd name="T14" fmla="*/ 895 w 973"/>
                <a:gd name="T15" fmla="*/ 409 h 1523"/>
                <a:gd name="T16" fmla="*/ 895 w 973"/>
                <a:gd name="T17" fmla="*/ 519 h 1523"/>
                <a:gd name="T18" fmla="*/ 878 w 973"/>
                <a:gd name="T19" fmla="*/ 628 h 1523"/>
                <a:gd name="T20" fmla="*/ 846 w 973"/>
                <a:gd name="T21" fmla="*/ 723 h 1523"/>
                <a:gd name="T22" fmla="*/ 770 w 973"/>
                <a:gd name="T23" fmla="*/ 866 h 1523"/>
                <a:gd name="T24" fmla="*/ 698 w 973"/>
                <a:gd name="T25" fmla="*/ 969 h 1523"/>
                <a:gd name="T26" fmla="*/ 641 w 973"/>
                <a:gd name="T27" fmla="*/ 1043 h 1523"/>
                <a:gd name="T28" fmla="*/ 587 w 973"/>
                <a:gd name="T29" fmla="*/ 1105 h 1523"/>
                <a:gd name="T30" fmla="*/ 550 w 973"/>
                <a:gd name="T31" fmla="*/ 1144 h 1523"/>
                <a:gd name="T32" fmla="*/ 529 w 973"/>
                <a:gd name="T33" fmla="*/ 1164 h 1523"/>
                <a:gd name="T34" fmla="*/ 973 w 973"/>
                <a:gd name="T35" fmla="*/ 1523 h 1523"/>
                <a:gd name="T36" fmla="*/ 13 w 973"/>
                <a:gd name="T37" fmla="*/ 1275 h 1523"/>
                <a:gd name="T38" fmla="*/ 418 w 973"/>
                <a:gd name="T39" fmla="*/ 764 h 1523"/>
                <a:gd name="T40" fmla="*/ 462 w 973"/>
                <a:gd name="T41" fmla="*/ 701 h 1523"/>
                <a:gd name="T42" fmla="*/ 491 w 973"/>
                <a:gd name="T43" fmla="*/ 648 h 1523"/>
                <a:gd name="T44" fmla="*/ 516 w 973"/>
                <a:gd name="T45" fmla="*/ 563 h 1523"/>
                <a:gd name="T46" fmla="*/ 517 w 973"/>
                <a:gd name="T47" fmla="*/ 494 h 1523"/>
                <a:gd name="T48" fmla="*/ 506 w 973"/>
                <a:gd name="T49" fmla="*/ 457 h 1523"/>
                <a:gd name="T50" fmla="*/ 485 w 973"/>
                <a:gd name="T51" fmla="*/ 439 h 1523"/>
                <a:gd name="T52" fmla="*/ 450 w 973"/>
                <a:gd name="T53" fmla="*/ 434 h 1523"/>
                <a:gd name="T54" fmla="*/ 415 w 973"/>
                <a:gd name="T55" fmla="*/ 444 h 1523"/>
                <a:gd name="T56" fmla="*/ 370 w 973"/>
                <a:gd name="T57" fmla="*/ 470 h 1523"/>
                <a:gd name="T58" fmla="*/ 315 w 973"/>
                <a:gd name="T59" fmla="*/ 517 h 1523"/>
                <a:gd name="T60" fmla="*/ 252 w 973"/>
                <a:gd name="T61" fmla="*/ 586 h 1523"/>
                <a:gd name="T62" fmla="*/ 181 w 973"/>
                <a:gd name="T63" fmla="*/ 680 h 1523"/>
                <a:gd name="T64" fmla="*/ 27 w 973"/>
                <a:gd name="T65" fmla="*/ 311 h 1523"/>
                <a:gd name="T66" fmla="*/ 85 w 973"/>
                <a:gd name="T67" fmla="*/ 239 h 1523"/>
                <a:gd name="T68" fmla="*/ 152 w 973"/>
                <a:gd name="T69" fmla="*/ 164 h 1523"/>
                <a:gd name="T70" fmla="*/ 234 w 973"/>
                <a:gd name="T71" fmla="*/ 95 h 1523"/>
                <a:gd name="T72" fmla="*/ 332 w 973"/>
                <a:gd name="T73" fmla="*/ 38 h 1523"/>
                <a:gd name="T74" fmla="*/ 400 w 973"/>
                <a:gd name="T75" fmla="*/ 14 h 1523"/>
                <a:gd name="T76" fmla="*/ 477 w 973"/>
                <a:gd name="T77" fmla="*/ 2 h 1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73" h="1523">
                  <a:moveTo>
                    <a:pt x="519" y="0"/>
                  </a:moveTo>
                  <a:lnTo>
                    <a:pt x="555" y="2"/>
                  </a:lnTo>
                  <a:lnTo>
                    <a:pt x="590" y="9"/>
                  </a:lnTo>
                  <a:lnTo>
                    <a:pt x="625" y="19"/>
                  </a:lnTo>
                  <a:lnTo>
                    <a:pt x="659" y="33"/>
                  </a:lnTo>
                  <a:lnTo>
                    <a:pt x="694" y="52"/>
                  </a:lnTo>
                  <a:lnTo>
                    <a:pt x="724" y="73"/>
                  </a:lnTo>
                  <a:lnTo>
                    <a:pt x="753" y="98"/>
                  </a:lnTo>
                  <a:lnTo>
                    <a:pt x="780" y="126"/>
                  </a:lnTo>
                  <a:lnTo>
                    <a:pt x="805" y="158"/>
                  </a:lnTo>
                  <a:lnTo>
                    <a:pt x="828" y="192"/>
                  </a:lnTo>
                  <a:lnTo>
                    <a:pt x="847" y="230"/>
                  </a:lnTo>
                  <a:lnTo>
                    <a:pt x="865" y="270"/>
                  </a:lnTo>
                  <a:lnTo>
                    <a:pt x="878" y="314"/>
                  </a:lnTo>
                  <a:lnTo>
                    <a:pt x="888" y="360"/>
                  </a:lnTo>
                  <a:lnTo>
                    <a:pt x="895" y="409"/>
                  </a:lnTo>
                  <a:lnTo>
                    <a:pt x="897" y="459"/>
                  </a:lnTo>
                  <a:lnTo>
                    <a:pt x="895" y="519"/>
                  </a:lnTo>
                  <a:lnTo>
                    <a:pt x="888" y="575"/>
                  </a:lnTo>
                  <a:lnTo>
                    <a:pt x="878" y="628"/>
                  </a:lnTo>
                  <a:lnTo>
                    <a:pt x="864" y="678"/>
                  </a:lnTo>
                  <a:lnTo>
                    <a:pt x="846" y="723"/>
                  </a:lnTo>
                  <a:lnTo>
                    <a:pt x="810" y="796"/>
                  </a:lnTo>
                  <a:lnTo>
                    <a:pt x="770" y="866"/>
                  </a:lnTo>
                  <a:lnTo>
                    <a:pt x="724" y="933"/>
                  </a:lnTo>
                  <a:lnTo>
                    <a:pt x="698" y="969"/>
                  </a:lnTo>
                  <a:lnTo>
                    <a:pt x="670" y="1006"/>
                  </a:lnTo>
                  <a:lnTo>
                    <a:pt x="641" y="1043"/>
                  </a:lnTo>
                  <a:lnTo>
                    <a:pt x="613" y="1076"/>
                  </a:lnTo>
                  <a:lnTo>
                    <a:pt x="587" y="1105"/>
                  </a:lnTo>
                  <a:lnTo>
                    <a:pt x="564" y="1130"/>
                  </a:lnTo>
                  <a:lnTo>
                    <a:pt x="550" y="1144"/>
                  </a:lnTo>
                  <a:lnTo>
                    <a:pt x="538" y="1155"/>
                  </a:lnTo>
                  <a:lnTo>
                    <a:pt x="529" y="1164"/>
                  </a:lnTo>
                  <a:lnTo>
                    <a:pt x="973" y="1164"/>
                  </a:lnTo>
                  <a:lnTo>
                    <a:pt x="973" y="1523"/>
                  </a:lnTo>
                  <a:lnTo>
                    <a:pt x="13" y="1523"/>
                  </a:lnTo>
                  <a:lnTo>
                    <a:pt x="13" y="1275"/>
                  </a:lnTo>
                  <a:lnTo>
                    <a:pt x="392" y="799"/>
                  </a:lnTo>
                  <a:lnTo>
                    <a:pt x="418" y="764"/>
                  </a:lnTo>
                  <a:lnTo>
                    <a:pt x="442" y="732"/>
                  </a:lnTo>
                  <a:lnTo>
                    <a:pt x="462" y="701"/>
                  </a:lnTo>
                  <a:lnTo>
                    <a:pt x="478" y="673"/>
                  </a:lnTo>
                  <a:lnTo>
                    <a:pt x="491" y="648"/>
                  </a:lnTo>
                  <a:lnTo>
                    <a:pt x="507" y="606"/>
                  </a:lnTo>
                  <a:lnTo>
                    <a:pt x="516" y="563"/>
                  </a:lnTo>
                  <a:lnTo>
                    <a:pt x="519" y="518"/>
                  </a:lnTo>
                  <a:lnTo>
                    <a:pt x="517" y="494"/>
                  </a:lnTo>
                  <a:lnTo>
                    <a:pt x="513" y="473"/>
                  </a:lnTo>
                  <a:lnTo>
                    <a:pt x="506" y="457"/>
                  </a:lnTo>
                  <a:lnTo>
                    <a:pt x="498" y="447"/>
                  </a:lnTo>
                  <a:lnTo>
                    <a:pt x="485" y="439"/>
                  </a:lnTo>
                  <a:lnTo>
                    <a:pt x="470" y="435"/>
                  </a:lnTo>
                  <a:lnTo>
                    <a:pt x="450" y="434"/>
                  </a:lnTo>
                  <a:lnTo>
                    <a:pt x="434" y="436"/>
                  </a:lnTo>
                  <a:lnTo>
                    <a:pt x="415" y="444"/>
                  </a:lnTo>
                  <a:lnTo>
                    <a:pt x="394" y="455"/>
                  </a:lnTo>
                  <a:lnTo>
                    <a:pt x="370" y="470"/>
                  </a:lnTo>
                  <a:lnTo>
                    <a:pt x="343" y="491"/>
                  </a:lnTo>
                  <a:lnTo>
                    <a:pt x="315" y="517"/>
                  </a:lnTo>
                  <a:lnTo>
                    <a:pt x="284" y="549"/>
                  </a:lnTo>
                  <a:lnTo>
                    <a:pt x="252" y="586"/>
                  </a:lnTo>
                  <a:lnTo>
                    <a:pt x="217" y="630"/>
                  </a:lnTo>
                  <a:lnTo>
                    <a:pt x="181" y="680"/>
                  </a:lnTo>
                  <a:lnTo>
                    <a:pt x="0" y="341"/>
                  </a:lnTo>
                  <a:lnTo>
                    <a:pt x="27" y="311"/>
                  </a:lnTo>
                  <a:lnTo>
                    <a:pt x="55" y="278"/>
                  </a:lnTo>
                  <a:lnTo>
                    <a:pt x="85" y="239"/>
                  </a:lnTo>
                  <a:lnTo>
                    <a:pt x="117" y="201"/>
                  </a:lnTo>
                  <a:lnTo>
                    <a:pt x="152" y="164"/>
                  </a:lnTo>
                  <a:lnTo>
                    <a:pt x="191" y="128"/>
                  </a:lnTo>
                  <a:lnTo>
                    <a:pt x="234" y="95"/>
                  </a:lnTo>
                  <a:lnTo>
                    <a:pt x="280" y="65"/>
                  </a:lnTo>
                  <a:lnTo>
                    <a:pt x="332" y="38"/>
                  </a:lnTo>
                  <a:lnTo>
                    <a:pt x="365" y="24"/>
                  </a:lnTo>
                  <a:lnTo>
                    <a:pt x="400" y="14"/>
                  </a:lnTo>
                  <a:lnTo>
                    <a:pt x="437" y="6"/>
                  </a:lnTo>
                  <a:lnTo>
                    <a:pt x="477" y="2"/>
                  </a:lnTo>
                  <a:lnTo>
                    <a:pt x="519" y="0"/>
                  </a:lnTo>
                  <a:close/>
                </a:path>
              </a:pathLst>
            </a:custGeom>
            <a:solidFill>
              <a:srgbClr val="E6803A"/>
            </a:solidFill>
            <a:ln w="0">
              <a:solidFill>
                <a:srgbClr val="E6803A"/>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400">
                <a:solidFill>
                  <a:srgbClr val="000000"/>
                </a:solidFill>
                <a:latin typeface="Arial" charset="0"/>
                <a:ea typeface="ヒラギノ角ゴ Pro W3" pitchFamily="48" charset="-128"/>
              </a:endParaRPr>
            </a:p>
          </p:txBody>
        </p:sp>
        <p:sp>
          <p:nvSpPr>
            <p:cNvPr id="14" name="Freeform 7"/>
            <p:cNvSpPr>
              <a:spLocks noEditPoints="1"/>
            </p:cNvSpPr>
            <p:nvPr/>
          </p:nvSpPr>
          <p:spPr bwMode="auto">
            <a:xfrm>
              <a:off x="7642225" y="515938"/>
              <a:ext cx="682625" cy="768350"/>
            </a:xfrm>
            <a:custGeom>
              <a:avLst/>
              <a:gdLst>
                <a:gd name="T0" fmla="*/ 420 w 1291"/>
                <a:gd name="T1" fmla="*/ 1122 h 1451"/>
                <a:gd name="T2" fmla="*/ 584 w 1291"/>
                <a:gd name="T3" fmla="*/ 1120 h 1451"/>
                <a:gd name="T4" fmla="*/ 663 w 1291"/>
                <a:gd name="T5" fmla="*/ 1104 h 1451"/>
                <a:gd name="T6" fmla="*/ 729 w 1291"/>
                <a:gd name="T7" fmla="*/ 1073 h 1451"/>
                <a:gd name="T8" fmla="*/ 783 w 1291"/>
                <a:gd name="T9" fmla="*/ 1028 h 1451"/>
                <a:gd name="T10" fmla="*/ 818 w 1291"/>
                <a:gd name="T11" fmla="*/ 973 h 1451"/>
                <a:gd name="T12" fmla="*/ 843 w 1291"/>
                <a:gd name="T13" fmla="*/ 903 h 1451"/>
                <a:gd name="T14" fmla="*/ 858 w 1291"/>
                <a:gd name="T15" fmla="*/ 817 h 1451"/>
                <a:gd name="T16" fmla="*/ 863 w 1291"/>
                <a:gd name="T17" fmla="*/ 716 h 1451"/>
                <a:gd name="T18" fmla="*/ 858 w 1291"/>
                <a:gd name="T19" fmla="*/ 617 h 1451"/>
                <a:gd name="T20" fmla="*/ 841 w 1291"/>
                <a:gd name="T21" fmla="*/ 534 h 1451"/>
                <a:gd name="T22" fmla="*/ 815 w 1291"/>
                <a:gd name="T23" fmla="*/ 467 h 1451"/>
                <a:gd name="T24" fmla="*/ 778 w 1291"/>
                <a:gd name="T25" fmla="*/ 414 h 1451"/>
                <a:gd name="T26" fmla="*/ 732 w 1291"/>
                <a:gd name="T27" fmla="*/ 375 h 1451"/>
                <a:gd name="T28" fmla="*/ 676 w 1291"/>
                <a:gd name="T29" fmla="*/ 349 h 1451"/>
                <a:gd name="T30" fmla="*/ 589 w 1291"/>
                <a:gd name="T31" fmla="*/ 332 h 1451"/>
                <a:gd name="T32" fmla="*/ 420 w 1291"/>
                <a:gd name="T33" fmla="*/ 330 h 1451"/>
                <a:gd name="T34" fmla="*/ 564 w 1291"/>
                <a:gd name="T35" fmla="*/ 0 h 1451"/>
                <a:gd name="T36" fmla="*/ 711 w 1291"/>
                <a:gd name="T37" fmla="*/ 10 h 1451"/>
                <a:gd name="T38" fmla="*/ 850 w 1291"/>
                <a:gd name="T39" fmla="*/ 41 h 1451"/>
                <a:gd name="T40" fmla="*/ 950 w 1291"/>
                <a:gd name="T41" fmla="*/ 82 h 1451"/>
                <a:gd name="T42" fmla="*/ 1039 w 1291"/>
                <a:gd name="T43" fmla="*/ 138 h 1451"/>
                <a:gd name="T44" fmla="*/ 1118 w 1291"/>
                <a:gd name="T45" fmla="*/ 208 h 1451"/>
                <a:gd name="T46" fmla="*/ 1183 w 1291"/>
                <a:gd name="T47" fmla="*/ 294 h 1451"/>
                <a:gd name="T48" fmla="*/ 1234 w 1291"/>
                <a:gd name="T49" fmla="*/ 396 h 1451"/>
                <a:gd name="T50" fmla="*/ 1266 w 1291"/>
                <a:gd name="T51" fmla="*/ 493 h 1451"/>
                <a:gd name="T52" fmla="*/ 1285 w 1291"/>
                <a:gd name="T53" fmla="*/ 601 h 1451"/>
                <a:gd name="T54" fmla="*/ 1291 w 1291"/>
                <a:gd name="T55" fmla="*/ 721 h 1451"/>
                <a:gd name="T56" fmla="*/ 1285 w 1291"/>
                <a:gd name="T57" fmla="*/ 841 h 1451"/>
                <a:gd name="T58" fmla="*/ 1266 w 1291"/>
                <a:gd name="T59" fmla="*/ 950 h 1451"/>
                <a:gd name="T60" fmla="*/ 1234 w 1291"/>
                <a:gd name="T61" fmla="*/ 1047 h 1451"/>
                <a:gd name="T62" fmla="*/ 1183 w 1291"/>
                <a:gd name="T63" fmla="*/ 1149 h 1451"/>
                <a:gd name="T64" fmla="*/ 1118 w 1291"/>
                <a:gd name="T65" fmla="*/ 1236 h 1451"/>
                <a:gd name="T66" fmla="*/ 1039 w 1291"/>
                <a:gd name="T67" fmla="*/ 1308 h 1451"/>
                <a:gd name="T68" fmla="*/ 950 w 1291"/>
                <a:gd name="T69" fmla="*/ 1365 h 1451"/>
                <a:gd name="T70" fmla="*/ 849 w 1291"/>
                <a:gd name="T71" fmla="*/ 1407 h 1451"/>
                <a:gd name="T72" fmla="*/ 710 w 1291"/>
                <a:gd name="T73" fmla="*/ 1440 h 1451"/>
                <a:gd name="T74" fmla="*/ 562 w 1291"/>
                <a:gd name="T75" fmla="*/ 1451 h 1451"/>
                <a:gd name="T76" fmla="*/ 0 w 1291"/>
                <a:gd name="T77"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91" h="1451">
                  <a:moveTo>
                    <a:pt x="420" y="330"/>
                  </a:moveTo>
                  <a:lnTo>
                    <a:pt x="420" y="1122"/>
                  </a:lnTo>
                  <a:lnTo>
                    <a:pt x="538" y="1122"/>
                  </a:lnTo>
                  <a:lnTo>
                    <a:pt x="584" y="1120"/>
                  </a:lnTo>
                  <a:lnTo>
                    <a:pt x="625" y="1113"/>
                  </a:lnTo>
                  <a:lnTo>
                    <a:pt x="663" y="1104"/>
                  </a:lnTo>
                  <a:lnTo>
                    <a:pt x="698" y="1091"/>
                  </a:lnTo>
                  <a:lnTo>
                    <a:pt x="729" y="1073"/>
                  </a:lnTo>
                  <a:lnTo>
                    <a:pt x="757" y="1053"/>
                  </a:lnTo>
                  <a:lnTo>
                    <a:pt x="783" y="1028"/>
                  </a:lnTo>
                  <a:lnTo>
                    <a:pt x="801" y="1002"/>
                  </a:lnTo>
                  <a:lnTo>
                    <a:pt x="818" y="973"/>
                  </a:lnTo>
                  <a:lnTo>
                    <a:pt x="832" y="940"/>
                  </a:lnTo>
                  <a:lnTo>
                    <a:pt x="843" y="903"/>
                  </a:lnTo>
                  <a:lnTo>
                    <a:pt x="852" y="863"/>
                  </a:lnTo>
                  <a:lnTo>
                    <a:pt x="858" y="817"/>
                  </a:lnTo>
                  <a:lnTo>
                    <a:pt x="862" y="769"/>
                  </a:lnTo>
                  <a:lnTo>
                    <a:pt x="863" y="716"/>
                  </a:lnTo>
                  <a:lnTo>
                    <a:pt x="862" y="665"/>
                  </a:lnTo>
                  <a:lnTo>
                    <a:pt x="858" y="617"/>
                  </a:lnTo>
                  <a:lnTo>
                    <a:pt x="851" y="573"/>
                  </a:lnTo>
                  <a:lnTo>
                    <a:pt x="841" y="534"/>
                  </a:lnTo>
                  <a:lnTo>
                    <a:pt x="829" y="499"/>
                  </a:lnTo>
                  <a:lnTo>
                    <a:pt x="815" y="467"/>
                  </a:lnTo>
                  <a:lnTo>
                    <a:pt x="798" y="438"/>
                  </a:lnTo>
                  <a:lnTo>
                    <a:pt x="778" y="414"/>
                  </a:lnTo>
                  <a:lnTo>
                    <a:pt x="756" y="393"/>
                  </a:lnTo>
                  <a:lnTo>
                    <a:pt x="732" y="375"/>
                  </a:lnTo>
                  <a:lnTo>
                    <a:pt x="705" y="361"/>
                  </a:lnTo>
                  <a:lnTo>
                    <a:pt x="676" y="349"/>
                  </a:lnTo>
                  <a:lnTo>
                    <a:pt x="634" y="338"/>
                  </a:lnTo>
                  <a:lnTo>
                    <a:pt x="589" y="332"/>
                  </a:lnTo>
                  <a:lnTo>
                    <a:pt x="538" y="330"/>
                  </a:lnTo>
                  <a:lnTo>
                    <a:pt x="420" y="330"/>
                  </a:lnTo>
                  <a:close/>
                  <a:moveTo>
                    <a:pt x="0" y="0"/>
                  </a:moveTo>
                  <a:lnTo>
                    <a:pt x="564" y="0"/>
                  </a:lnTo>
                  <a:lnTo>
                    <a:pt x="639" y="2"/>
                  </a:lnTo>
                  <a:lnTo>
                    <a:pt x="711" y="10"/>
                  </a:lnTo>
                  <a:lnTo>
                    <a:pt x="782" y="23"/>
                  </a:lnTo>
                  <a:lnTo>
                    <a:pt x="850" y="41"/>
                  </a:lnTo>
                  <a:lnTo>
                    <a:pt x="901" y="60"/>
                  </a:lnTo>
                  <a:lnTo>
                    <a:pt x="950" y="82"/>
                  </a:lnTo>
                  <a:lnTo>
                    <a:pt x="996" y="108"/>
                  </a:lnTo>
                  <a:lnTo>
                    <a:pt x="1039" y="138"/>
                  </a:lnTo>
                  <a:lnTo>
                    <a:pt x="1080" y="171"/>
                  </a:lnTo>
                  <a:lnTo>
                    <a:pt x="1118" y="208"/>
                  </a:lnTo>
                  <a:lnTo>
                    <a:pt x="1152" y="249"/>
                  </a:lnTo>
                  <a:lnTo>
                    <a:pt x="1183" y="294"/>
                  </a:lnTo>
                  <a:lnTo>
                    <a:pt x="1210" y="343"/>
                  </a:lnTo>
                  <a:lnTo>
                    <a:pt x="1234" y="396"/>
                  </a:lnTo>
                  <a:lnTo>
                    <a:pt x="1252" y="442"/>
                  </a:lnTo>
                  <a:lnTo>
                    <a:pt x="1266" y="493"/>
                  </a:lnTo>
                  <a:lnTo>
                    <a:pt x="1276" y="545"/>
                  </a:lnTo>
                  <a:lnTo>
                    <a:pt x="1285" y="601"/>
                  </a:lnTo>
                  <a:lnTo>
                    <a:pt x="1290" y="660"/>
                  </a:lnTo>
                  <a:lnTo>
                    <a:pt x="1291" y="721"/>
                  </a:lnTo>
                  <a:lnTo>
                    <a:pt x="1290" y="782"/>
                  </a:lnTo>
                  <a:lnTo>
                    <a:pt x="1285" y="841"/>
                  </a:lnTo>
                  <a:lnTo>
                    <a:pt x="1276" y="897"/>
                  </a:lnTo>
                  <a:lnTo>
                    <a:pt x="1266" y="950"/>
                  </a:lnTo>
                  <a:lnTo>
                    <a:pt x="1252" y="1000"/>
                  </a:lnTo>
                  <a:lnTo>
                    <a:pt x="1234" y="1047"/>
                  </a:lnTo>
                  <a:lnTo>
                    <a:pt x="1210" y="1101"/>
                  </a:lnTo>
                  <a:lnTo>
                    <a:pt x="1183" y="1149"/>
                  </a:lnTo>
                  <a:lnTo>
                    <a:pt x="1152" y="1195"/>
                  </a:lnTo>
                  <a:lnTo>
                    <a:pt x="1118" y="1236"/>
                  </a:lnTo>
                  <a:lnTo>
                    <a:pt x="1080" y="1274"/>
                  </a:lnTo>
                  <a:lnTo>
                    <a:pt x="1039" y="1308"/>
                  </a:lnTo>
                  <a:lnTo>
                    <a:pt x="996" y="1338"/>
                  </a:lnTo>
                  <a:lnTo>
                    <a:pt x="950" y="1365"/>
                  </a:lnTo>
                  <a:lnTo>
                    <a:pt x="900" y="1388"/>
                  </a:lnTo>
                  <a:lnTo>
                    <a:pt x="849" y="1407"/>
                  </a:lnTo>
                  <a:lnTo>
                    <a:pt x="780" y="1427"/>
                  </a:lnTo>
                  <a:lnTo>
                    <a:pt x="710" y="1440"/>
                  </a:lnTo>
                  <a:lnTo>
                    <a:pt x="637" y="1448"/>
                  </a:lnTo>
                  <a:lnTo>
                    <a:pt x="562" y="1451"/>
                  </a:lnTo>
                  <a:lnTo>
                    <a:pt x="0" y="1451"/>
                  </a:lnTo>
                  <a:lnTo>
                    <a:pt x="0" y="0"/>
                  </a:lnTo>
                  <a:close/>
                </a:path>
              </a:pathLst>
            </a:custGeom>
            <a:solidFill>
              <a:srgbClr val="C6C7C9"/>
            </a:solidFill>
            <a:ln w="0">
              <a:solidFill>
                <a:srgbClr val="C6C7C9"/>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400">
                <a:solidFill>
                  <a:srgbClr val="000000"/>
                </a:solidFill>
                <a:latin typeface="Arial" charset="0"/>
                <a:ea typeface="ヒラギノ角ゴ Pro W3" pitchFamily="48" charset="-128"/>
              </a:endParaRPr>
            </a:p>
          </p:txBody>
        </p:sp>
        <p:sp>
          <p:nvSpPr>
            <p:cNvPr id="15" name="Freeform 8"/>
            <p:cNvSpPr>
              <a:spLocks noEditPoints="1"/>
            </p:cNvSpPr>
            <p:nvPr/>
          </p:nvSpPr>
          <p:spPr bwMode="auto">
            <a:xfrm>
              <a:off x="7215188" y="176213"/>
              <a:ext cx="601663" cy="768350"/>
            </a:xfrm>
            <a:custGeom>
              <a:avLst/>
              <a:gdLst>
                <a:gd name="T0" fmla="*/ 407 w 1138"/>
                <a:gd name="T1" fmla="*/ 318 h 1451"/>
                <a:gd name="T2" fmla="*/ 407 w 1138"/>
                <a:gd name="T3" fmla="*/ 633 h 1451"/>
                <a:gd name="T4" fmla="*/ 491 w 1138"/>
                <a:gd name="T5" fmla="*/ 633 h 1451"/>
                <a:gd name="T6" fmla="*/ 521 w 1138"/>
                <a:gd name="T7" fmla="*/ 631 h 1451"/>
                <a:gd name="T8" fmla="*/ 547 w 1138"/>
                <a:gd name="T9" fmla="*/ 623 h 1451"/>
                <a:gd name="T10" fmla="*/ 573 w 1138"/>
                <a:gd name="T11" fmla="*/ 612 h 1451"/>
                <a:gd name="T12" fmla="*/ 596 w 1138"/>
                <a:gd name="T13" fmla="*/ 597 h 1451"/>
                <a:gd name="T14" fmla="*/ 611 w 1138"/>
                <a:gd name="T15" fmla="*/ 580 h 1451"/>
                <a:gd name="T16" fmla="*/ 624 w 1138"/>
                <a:gd name="T17" fmla="*/ 558 h 1451"/>
                <a:gd name="T18" fmla="*/ 632 w 1138"/>
                <a:gd name="T19" fmla="*/ 534 h 1451"/>
                <a:gd name="T20" fmla="*/ 637 w 1138"/>
                <a:gd name="T21" fmla="*/ 504 h 1451"/>
                <a:gd name="T22" fmla="*/ 639 w 1138"/>
                <a:gd name="T23" fmla="*/ 470 h 1451"/>
                <a:gd name="T24" fmla="*/ 637 w 1138"/>
                <a:gd name="T25" fmla="*/ 439 h 1451"/>
                <a:gd name="T26" fmla="*/ 632 w 1138"/>
                <a:gd name="T27" fmla="*/ 411 h 1451"/>
                <a:gd name="T28" fmla="*/ 624 w 1138"/>
                <a:gd name="T29" fmla="*/ 387 h 1451"/>
                <a:gd name="T30" fmla="*/ 612 w 1138"/>
                <a:gd name="T31" fmla="*/ 368 h 1451"/>
                <a:gd name="T32" fmla="*/ 597 w 1138"/>
                <a:gd name="T33" fmla="*/ 352 h 1451"/>
                <a:gd name="T34" fmla="*/ 574 w 1138"/>
                <a:gd name="T35" fmla="*/ 338 h 1451"/>
                <a:gd name="T36" fmla="*/ 548 w 1138"/>
                <a:gd name="T37" fmla="*/ 327 h 1451"/>
                <a:gd name="T38" fmla="*/ 522 w 1138"/>
                <a:gd name="T39" fmla="*/ 320 h 1451"/>
                <a:gd name="T40" fmla="*/ 491 w 1138"/>
                <a:gd name="T41" fmla="*/ 318 h 1451"/>
                <a:gd name="T42" fmla="*/ 407 w 1138"/>
                <a:gd name="T43" fmla="*/ 318 h 1451"/>
                <a:gd name="T44" fmla="*/ 0 w 1138"/>
                <a:gd name="T45" fmla="*/ 0 h 1451"/>
                <a:gd name="T46" fmla="*/ 534 w 1138"/>
                <a:gd name="T47" fmla="*/ 0 h 1451"/>
                <a:gd name="T48" fmla="*/ 602 w 1138"/>
                <a:gd name="T49" fmla="*/ 1 h 1451"/>
                <a:gd name="T50" fmla="*/ 668 w 1138"/>
                <a:gd name="T51" fmla="*/ 7 h 1451"/>
                <a:gd name="T52" fmla="*/ 732 w 1138"/>
                <a:gd name="T53" fmla="*/ 17 h 1451"/>
                <a:gd name="T54" fmla="*/ 778 w 1138"/>
                <a:gd name="T55" fmla="*/ 28 h 1451"/>
                <a:gd name="T56" fmla="*/ 822 w 1138"/>
                <a:gd name="T57" fmla="*/ 42 h 1451"/>
                <a:gd name="T58" fmla="*/ 862 w 1138"/>
                <a:gd name="T59" fmla="*/ 62 h 1451"/>
                <a:gd name="T60" fmla="*/ 899 w 1138"/>
                <a:gd name="T61" fmla="*/ 84 h 1451"/>
                <a:gd name="T62" fmla="*/ 932 w 1138"/>
                <a:gd name="T63" fmla="*/ 111 h 1451"/>
                <a:gd name="T64" fmla="*/ 963 w 1138"/>
                <a:gd name="T65" fmla="*/ 143 h 1451"/>
                <a:gd name="T66" fmla="*/ 990 w 1138"/>
                <a:gd name="T67" fmla="*/ 179 h 1451"/>
                <a:gd name="T68" fmla="*/ 1012 w 1138"/>
                <a:gd name="T69" fmla="*/ 220 h 1451"/>
                <a:gd name="T70" fmla="*/ 1028 w 1138"/>
                <a:gd name="T71" fmla="*/ 257 h 1451"/>
                <a:gd name="T72" fmla="*/ 1039 w 1138"/>
                <a:gd name="T73" fmla="*/ 298 h 1451"/>
                <a:gd name="T74" fmla="*/ 1048 w 1138"/>
                <a:gd name="T75" fmla="*/ 342 h 1451"/>
                <a:gd name="T76" fmla="*/ 1054 w 1138"/>
                <a:gd name="T77" fmla="*/ 391 h 1451"/>
                <a:gd name="T78" fmla="*/ 1055 w 1138"/>
                <a:gd name="T79" fmla="*/ 444 h 1451"/>
                <a:gd name="T80" fmla="*/ 1054 w 1138"/>
                <a:gd name="T81" fmla="*/ 479 h 1451"/>
                <a:gd name="T82" fmla="*/ 1050 w 1138"/>
                <a:gd name="T83" fmla="*/ 517 h 1451"/>
                <a:gd name="T84" fmla="*/ 1045 w 1138"/>
                <a:gd name="T85" fmla="*/ 555 h 1451"/>
                <a:gd name="T86" fmla="*/ 1036 w 1138"/>
                <a:gd name="T87" fmla="*/ 595 h 1451"/>
                <a:gd name="T88" fmla="*/ 1024 w 1138"/>
                <a:gd name="T89" fmla="*/ 633 h 1451"/>
                <a:gd name="T90" fmla="*/ 1007 w 1138"/>
                <a:gd name="T91" fmla="*/ 670 h 1451"/>
                <a:gd name="T92" fmla="*/ 987 w 1138"/>
                <a:gd name="T93" fmla="*/ 706 h 1451"/>
                <a:gd name="T94" fmla="*/ 961 w 1138"/>
                <a:gd name="T95" fmla="*/ 740 h 1451"/>
                <a:gd name="T96" fmla="*/ 929 w 1138"/>
                <a:gd name="T97" fmla="*/ 771 h 1451"/>
                <a:gd name="T98" fmla="*/ 902 w 1138"/>
                <a:gd name="T99" fmla="*/ 794 h 1451"/>
                <a:gd name="T100" fmla="*/ 871 w 1138"/>
                <a:gd name="T101" fmla="*/ 813 h 1451"/>
                <a:gd name="T102" fmla="*/ 837 w 1138"/>
                <a:gd name="T103" fmla="*/ 831 h 1451"/>
                <a:gd name="T104" fmla="*/ 800 w 1138"/>
                <a:gd name="T105" fmla="*/ 846 h 1451"/>
                <a:gd name="T106" fmla="*/ 1138 w 1138"/>
                <a:gd name="T107" fmla="*/ 1451 h 1451"/>
                <a:gd name="T108" fmla="*/ 697 w 1138"/>
                <a:gd name="T109" fmla="*/ 1451 h 1451"/>
                <a:gd name="T110" fmla="*/ 407 w 1138"/>
                <a:gd name="T111" fmla="*/ 885 h 1451"/>
                <a:gd name="T112" fmla="*/ 407 w 1138"/>
                <a:gd name="T113" fmla="*/ 1451 h 1451"/>
                <a:gd name="T114" fmla="*/ 0 w 1138"/>
                <a:gd name="T115" fmla="*/ 1451 h 1451"/>
                <a:gd name="T116" fmla="*/ 0 w 1138"/>
                <a:gd name="T117"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38" h="1451">
                  <a:moveTo>
                    <a:pt x="407" y="318"/>
                  </a:moveTo>
                  <a:lnTo>
                    <a:pt x="407" y="633"/>
                  </a:lnTo>
                  <a:lnTo>
                    <a:pt x="491" y="633"/>
                  </a:lnTo>
                  <a:lnTo>
                    <a:pt x="521" y="631"/>
                  </a:lnTo>
                  <a:lnTo>
                    <a:pt x="547" y="623"/>
                  </a:lnTo>
                  <a:lnTo>
                    <a:pt x="573" y="612"/>
                  </a:lnTo>
                  <a:lnTo>
                    <a:pt x="596" y="597"/>
                  </a:lnTo>
                  <a:lnTo>
                    <a:pt x="611" y="580"/>
                  </a:lnTo>
                  <a:lnTo>
                    <a:pt x="624" y="558"/>
                  </a:lnTo>
                  <a:lnTo>
                    <a:pt x="632" y="534"/>
                  </a:lnTo>
                  <a:lnTo>
                    <a:pt x="637" y="504"/>
                  </a:lnTo>
                  <a:lnTo>
                    <a:pt x="639" y="470"/>
                  </a:lnTo>
                  <a:lnTo>
                    <a:pt x="637" y="439"/>
                  </a:lnTo>
                  <a:lnTo>
                    <a:pt x="632" y="411"/>
                  </a:lnTo>
                  <a:lnTo>
                    <a:pt x="624" y="387"/>
                  </a:lnTo>
                  <a:lnTo>
                    <a:pt x="612" y="368"/>
                  </a:lnTo>
                  <a:lnTo>
                    <a:pt x="597" y="352"/>
                  </a:lnTo>
                  <a:lnTo>
                    <a:pt x="574" y="338"/>
                  </a:lnTo>
                  <a:lnTo>
                    <a:pt x="548" y="327"/>
                  </a:lnTo>
                  <a:lnTo>
                    <a:pt x="522" y="320"/>
                  </a:lnTo>
                  <a:lnTo>
                    <a:pt x="491" y="318"/>
                  </a:lnTo>
                  <a:lnTo>
                    <a:pt x="407" y="318"/>
                  </a:lnTo>
                  <a:close/>
                  <a:moveTo>
                    <a:pt x="0" y="0"/>
                  </a:moveTo>
                  <a:lnTo>
                    <a:pt x="534" y="0"/>
                  </a:lnTo>
                  <a:lnTo>
                    <a:pt x="602" y="1"/>
                  </a:lnTo>
                  <a:lnTo>
                    <a:pt x="668" y="7"/>
                  </a:lnTo>
                  <a:lnTo>
                    <a:pt x="732" y="17"/>
                  </a:lnTo>
                  <a:lnTo>
                    <a:pt x="778" y="28"/>
                  </a:lnTo>
                  <a:lnTo>
                    <a:pt x="822" y="42"/>
                  </a:lnTo>
                  <a:lnTo>
                    <a:pt x="862" y="62"/>
                  </a:lnTo>
                  <a:lnTo>
                    <a:pt x="899" y="84"/>
                  </a:lnTo>
                  <a:lnTo>
                    <a:pt x="932" y="111"/>
                  </a:lnTo>
                  <a:lnTo>
                    <a:pt x="963" y="143"/>
                  </a:lnTo>
                  <a:lnTo>
                    <a:pt x="990" y="179"/>
                  </a:lnTo>
                  <a:lnTo>
                    <a:pt x="1012" y="220"/>
                  </a:lnTo>
                  <a:lnTo>
                    <a:pt x="1028" y="257"/>
                  </a:lnTo>
                  <a:lnTo>
                    <a:pt x="1039" y="298"/>
                  </a:lnTo>
                  <a:lnTo>
                    <a:pt x="1048" y="342"/>
                  </a:lnTo>
                  <a:lnTo>
                    <a:pt x="1054" y="391"/>
                  </a:lnTo>
                  <a:lnTo>
                    <a:pt x="1055" y="444"/>
                  </a:lnTo>
                  <a:lnTo>
                    <a:pt x="1054" y="479"/>
                  </a:lnTo>
                  <a:lnTo>
                    <a:pt x="1050" y="517"/>
                  </a:lnTo>
                  <a:lnTo>
                    <a:pt x="1045" y="555"/>
                  </a:lnTo>
                  <a:lnTo>
                    <a:pt x="1036" y="595"/>
                  </a:lnTo>
                  <a:lnTo>
                    <a:pt x="1024" y="633"/>
                  </a:lnTo>
                  <a:lnTo>
                    <a:pt x="1007" y="670"/>
                  </a:lnTo>
                  <a:lnTo>
                    <a:pt x="987" y="706"/>
                  </a:lnTo>
                  <a:lnTo>
                    <a:pt x="961" y="740"/>
                  </a:lnTo>
                  <a:lnTo>
                    <a:pt x="929" y="771"/>
                  </a:lnTo>
                  <a:lnTo>
                    <a:pt x="902" y="794"/>
                  </a:lnTo>
                  <a:lnTo>
                    <a:pt x="871" y="813"/>
                  </a:lnTo>
                  <a:lnTo>
                    <a:pt x="837" y="831"/>
                  </a:lnTo>
                  <a:lnTo>
                    <a:pt x="800" y="846"/>
                  </a:lnTo>
                  <a:lnTo>
                    <a:pt x="1138" y="1451"/>
                  </a:lnTo>
                  <a:lnTo>
                    <a:pt x="697" y="1451"/>
                  </a:lnTo>
                  <a:lnTo>
                    <a:pt x="407" y="885"/>
                  </a:lnTo>
                  <a:lnTo>
                    <a:pt x="407" y="1451"/>
                  </a:lnTo>
                  <a:lnTo>
                    <a:pt x="0" y="1451"/>
                  </a:lnTo>
                  <a:lnTo>
                    <a:pt x="0" y="0"/>
                  </a:lnTo>
                  <a:close/>
                </a:path>
              </a:pathLst>
            </a:custGeom>
            <a:solidFill>
              <a:srgbClr val="707173"/>
            </a:solidFill>
            <a:ln w="0">
              <a:solidFill>
                <a:srgbClr val="707173"/>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400">
                <a:solidFill>
                  <a:srgbClr val="000000"/>
                </a:solidFill>
                <a:latin typeface="Arial" charset="0"/>
                <a:ea typeface="ヒラギノ角ゴ Pro W3" pitchFamily="48" charset="-128"/>
              </a:endParaRPr>
            </a:p>
          </p:txBody>
        </p:sp>
      </p:grpSp>
      <p:sp>
        <p:nvSpPr>
          <p:cNvPr id="16" name="Title 1"/>
          <p:cNvSpPr>
            <a:spLocks noGrp="1"/>
          </p:cNvSpPr>
          <p:nvPr>
            <p:ph type="title"/>
          </p:nvPr>
        </p:nvSpPr>
        <p:spPr>
          <a:xfrm>
            <a:off x="338647" y="365125"/>
            <a:ext cx="10515600" cy="904875"/>
          </a:xfrm>
        </p:spPr>
        <p:txBody>
          <a:bodyPr>
            <a:normAutofit/>
          </a:bodyPr>
          <a:lstStyle>
            <a:lvl1pPr>
              <a:defRPr sz="3200" b="1">
                <a:solidFill>
                  <a:srgbClr val="E6803A"/>
                </a:solidFill>
                <a:latin typeface="+mn-lt"/>
              </a:defRPr>
            </a:lvl1pPr>
          </a:lstStyle>
          <a:p>
            <a:r>
              <a:rPr lang="en-US" dirty="0"/>
              <a:t>Click to edit Master title style</a:t>
            </a:r>
            <a:endParaRPr lang="de-DE" dirty="0"/>
          </a:p>
        </p:txBody>
      </p:sp>
    </p:spTree>
    <p:extLst>
      <p:ext uri="{BB962C8B-B14F-4D97-AF65-F5344CB8AC3E}">
        <p14:creationId xmlns:p14="http://schemas.microsoft.com/office/powerpoint/2010/main" val="2057784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 Bullet Points">
    <p:spTree>
      <p:nvGrpSpPr>
        <p:cNvPr id="1" name=""/>
        <p:cNvGrpSpPr/>
        <p:nvPr/>
      </p:nvGrpSpPr>
      <p:grpSpPr>
        <a:xfrm>
          <a:off x="0" y="0"/>
          <a:ext cx="0" cy="0"/>
          <a:chOff x="0" y="0"/>
          <a:chExt cx="0" cy="0"/>
        </a:xfrm>
      </p:grpSpPr>
      <p:sp>
        <p:nvSpPr>
          <p:cNvPr id="2" name="Title 1"/>
          <p:cNvSpPr>
            <a:spLocks noGrp="1"/>
          </p:cNvSpPr>
          <p:nvPr>
            <p:ph type="title"/>
          </p:nvPr>
        </p:nvSpPr>
        <p:spPr>
          <a:xfrm>
            <a:off x="338647" y="365125"/>
            <a:ext cx="10515600" cy="904875"/>
          </a:xfrm>
        </p:spPr>
        <p:txBody>
          <a:bodyPr>
            <a:normAutofit/>
          </a:bodyPr>
          <a:lstStyle>
            <a:lvl1pPr>
              <a:defRPr sz="3200" b="1">
                <a:solidFill>
                  <a:srgbClr val="E6803A"/>
                </a:solidFill>
                <a:latin typeface="+mn-lt"/>
              </a:defRPr>
            </a:lvl1pPr>
          </a:lstStyle>
          <a:p>
            <a:r>
              <a:rPr lang="en-US" dirty="0"/>
              <a:t>Click to edit Master title style</a:t>
            </a:r>
            <a:endParaRPr lang="de-DE" dirty="0"/>
          </a:p>
        </p:txBody>
      </p:sp>
      <p:sp>
        <p:nvSpPr>
          <p:cNvPr id="3" name="Content Placeholder 2"/>
          <p:cNvSpPr>
            <a:spLocks noGrp="1"/>
          </p:cNvSpPr>
          <p:nvPr>
            <p:ph idx="1"/>
          </p:nvPr>
        </p:nvSpPr>
        <p:spPr>
          <a:xfrm>
            <a:off x="838200" y="1825625"/>
            <a:ext cx="10515600" cy="3858776"/>
          </a:xfrm>
        </p:spPr>
        <p:txBody>
          <a:bodyPr>
            <a:noAutofit/>
          </a:bodyPr>
          <a:lstStyle>
            <a:lvl1pPr marL="228600" indent="-228600">
              <a:lnSpc>
                <a:spcPct val="100000"/>
              </a:lnSpc>
              <a:spcBef>
                <a:spcPts val="0"/>
              </a:spcBef>
              <a:spcAft>
                <a:spcPts val="1000"/>
              </a:spcAft>
              <a:buFont typeface="Arial" panose="020B0604020202020204" pitchFamily="34" charset="0"/>
              <a:buChar char="•"/>
              <a:defRPr>
                <a:latin typeface="+mn-lt"/>
              </a:defRPr>
            </a:lvl1pPr>
            <a:lvl2pPr marL="685800" indent="-228600">
              <a:lnSpc>
                <a:spcPct val="100000"/>
              </a:lnSpc>
              <a:spcBef>
                <a:spcPts val="0"/>
              </a:spcBef>
              <a:spcAft>
                <a:spcPts val="600"/>
              </a:spcAft>
              <a:buFont typeface="Arial" panose="020B0604020202020204" pitchFamily="34" charset="0"/>
              <a:buChar char="•"/>
              <a:defRPr>
                <a:latin typeface="+mn-lt"/>
              </a:defRPr>
            </a:lvl2pPr>
            <a:lvl3pPr marL="1143000" indent="-228600">
              <a:spcBef>
                <a:spcPts val="0"/>
              </a:spcBef>
              <a:spcAft>
                <a:spcPts val="600"/>
              </a:spcAft>
              <a:buFont typeface="Arial" panose="020B0604020202020204" pitchFamily="34" charset="0"/>
              <a:buChar char="•"/>
              <a:defRPr>
                <a:latin typeface="+mn-lt"/>
              </a:defRPr>
            </a:lvl3pPr>
            <a:lvl4pPr marL="1600200" indent="-228600">
              <a:spcBef>
                <a:spcPts val="0"/>
              </a:spcBef>
              <a:spcAft>
                <a:spcPts val="600"/>
              </a:spcAft>
              <a:buFont typeface="Arial" panose="020B0604020202020204" pitchFamily="34" charset="0"/>
              <a:buChar char="•"/>
              <a:defRPr>
                <a:latin typeface="+mn-lt"/>
              </a:defRPr>
            </a:lvl4pPr>
            <a:lvl5pPr marL="2057400" indent="-228600">
              <a:spcBef>
                <a:spcPts val="0"/>
              </a:spcBef>
              <a:spcAft>
                <a:spcPts val="600"/>
              </a:spcAft>
              <a:buFont typeface="Arial" panose="020B0604020202020204" pitchFamily="34" charset="0"/>
              <a:buChar cha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5" name="Footer Placeholder 4"/>
          <p:cNvSpPr>
            <a:spLocks noGrp="1"/>
          </p:cNvSpPr>
          <p:nvPr>
            <p:ph type="ftr" sz="quarter" idx="11"/>
          </p:nvPr>
        </p:nvSpPr>
        <p:spPr/>
        <p:txBody>
          <a:bodyPr/>
          <a:lstStyle/>
          <a:p>
            <a:r>
              <a:rPr lang="de-DE" dirty="0"/>
              <a:t>Fred F. Hattermann, PIK Potsdam</a:t>
            </a:r>
          </a:p>
        </p:txBody>
      </p:sp>
      <p:sp>
        <p:nvSpPr>
          <p:cNvPr id="6" name="Slide Number Placeholder 5"/>
          <p:cNvSpPr>
            <a:spLocks noGrp="1"/>
          </p:cNvSpPr>
          <p:nvPr>
            <p:ph type="sldNum" sz="quarter" idx="12"/>
          </p:nvPr>
        </p:nvSpPr>
        <p:spPr/>
        <p:txBody>
          <a:bodyPr/>
          <a:lstStyle/>
          <a:p>
            <a:fld id="{1B44015D-9407-488E-8AD7-722ADB5AEF29}" type="slidenum">
              <a:rPr lang="de-DE" smtClean="0"/>
              <a:t>‹#›</a:t>
            </a:fld>
            <a:endParaRPr lang="de-DE" dirty="0"/>
          </a:p>
        </p:txBody>
      </p:sp>
      <p:pic>
        <p:nvPicPr>
          <p:cNvPr id="9" name="Picture 10" descr="A_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8600" y="6016625"/>
            <a:ext cx="13716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6"/>
          <p:cNvSpPr>
            <a:spLocks noChangeShapeType="1"/>
          </p:cNvSpPr>
          <p:nvPr userDrawn="1"/>
        </p:nvSpPr>
        <p:spPr bwMode="auto">
          <a:xfrm>
            <a:off x="1692274" y="6237287"/>
            <a:ext cx="9661526" cy="3256"/>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de-DE"/>
          </a:p>
        </p:txBody>
      </p:sp>
      <p:grpSp>
        <p:nvGrpSpPr>
          <p:cNvPr id="12" name="Gruppieren 51"/>
          <p:cNvGrpSpPr>
            <a:grpSpLocks noChangeAspect="1"/>
          </p:cNvGrpSpPr>
          <p:nvPr userDrawn="1"/>
        </p:nvGrpSpPr>
        <p:grpSpPr>
          <a:xfrm>
            <a:off x="11258536" y="226466"/>
            <a:ext cx="706177" cy="504000"/>
            <a:chOff x="7215188" y="176213"/>
            <a:chExt cx="1552575" cy="1108075"/>
          </a:xfrm>
        </p:grpSpPr>
        <p:sp>
          <p:nvSpPr>
            <p:cNvPr id="13" name="Freeform 6"/>
            <p:cNvSpPr>
              <a:spLocks/>
            </p:cNvSpPr>
            <p:nvPr/>
          </p:nvSpPr>
          <p:spPr bwMode="auto">
            <a:xfrm>
              <a:off x="8253413" y="292100"/>
              <a:ext cx="514350" cy="806450"/>
            </a:xfrm>
            <a:custGeom>
              <a:avLst/>
              <a:gdLst>
                <a:gd name="T0" fmla="*/ 555 w 973"/>
                <a:gd name="T1" fmla="*/ 2 h 1523"/>
                <a:gd name="T2" fmla="*/ 625 w 973"/>
                <a:gd name="T3" fmla="*/ 19 h 1523"/>
                <a:gd name="T4" fmla="*/ 694 w 973"/>
                <a:gd name="T5" fmla="*/ 52 h 1523"/>
                <a:gd name="T6" fmla="*/ 753 w 973"/>
                <a:gd name="T7" fmla="*/ 98 h 1523"/>
                <a:gd name="T8" fmla="*/ 805 w 973"/>
                <a:gd name="T9" fmla="*/ 158 h 1523"/>
                <a:gd name="T10" fmla="*/ 847 w 973"/>
                <a:gd name="T11" fmla="*/ 230 h 1523"/>
                <a:gd name="T12" fmla="*/ 878 w 973"/>
                <a:gd name="T13" fmla="*/ 314 h 1523"/>
                <a:gd name="T14" fmla="*/ 895 w 973"/>
                <a:gd name="T15" fmla="*/ 409 h 1523"/>
                <a:gd name="T16" fmla="*/ 895 w 973"/>
                <a:gd name="T17" fmla="*/ 519 h 1523"/>
                <a:gd name="T18" fmla="*/ 878 w 973"/>
                <a:gd name="T19" fmla="*/ 628 h 1523"/>
                <a:gd name="T20" fmla="*/ 846 w 973"/>
                <a:gd name="T21" fmla="*/ 723 h 1523"/>
                <a:gd name="T22" fmla="*/ 770 w 973"/>
                <a:gd name="T23" fmla="*/ 866 h 1523"/>
                <a:gd name="T24" fmla="*/ 698 w 973"/>
                <a:gd name="T25" fmla="*/ 969 h 1523"/>
                <a:gd name="T26" fmla="*/ 641 w 973"/>
                <a:gd name="T27" fmla="*/ 1043 h 1523"/>
                <a:gd name="T28" fmla="*/ 587 w 973"/>
                <a:gd name="T29" fmla="*/ 1105 h 1523"/>
                <a:gd name="T30" fmla="*/ 550 w 973"/>
                <a:gd name="T31" fmla="*/ 1144 h 1523"/>
                <a:gd name="T32" fmla="*/ 529 w 973"/>
                <a:gd name="T33" fmla="*/ 1164 h 1523"/>
                <a:gd name="T34" fmla="*/ 973 w 973"/>
                <a:gd name="T35" fmla="*/ 1523 h 1523"/>
                <a:gd name="T36" fmla="*/ 13 w 973"/>
                <a:gd name="T37" fmla="*/ 1275 h 1523"/>
                <a:gd name="T38" fmla="*/ 418 w 973"/>
                <a:gd name="T39" fmla="*/ 764 h 1523"/>
                <a:gd name="T40" fmla="*/ 462 w 973"/>
                <a:gd name="T41" fmla="*/ 701 h 1523"/>
                <a:gd name="T42" fmla="*/ 491 w 973"/>
                <a:gd name="T43" fmla="*/ 648 h 1523"/>
                <a:gd name="T44" fmla="*/ 516 w 973"/>
                <a:gd name="T45" fmla="*/ 563 h 1523"/>
                <a:gd name="T46" fmla="*/ 517 w 973"/>
                <a:gd name="T47" fmla="*/ 494 h 1523"/>
                <a:gd name="T48" fmla="*/ 506 w 973"/>
                <a:gd name="T49" fmla="*/ 457 h 1523"/>
                <a:gd name="T50" fmla="*/ 485 w 973"/>
                <a:gd name="T51" fmla="*/ 439 h 1523"/>
                <a:gd name="T52" fmla="*/ 450 w 973"/>
                <a:gd name="T53" fmla="*/ 434 h 1523"/>
                <a:gd name="T54" fmla="*/ 415 w 973"/>
                <a:gd name="T55" fmla="*/ 444 h 1523"/>
                <a:gd name="T56" fmla="*/ 370 w 973"/>
                <a:gd name="T57" fmla="*/ 470 h 1523"/>
                <a:gd name="T58" fmla="*/ 315 w 973"/>
                <a:gd name="T59" fmla="*/ 517 h 1523"/>
                <a:gd name="T60" fmla="*/ 252 w 973"/>
                <a:gd name="T61" fmla="*/ 586 h 1523"/>
                <a:gd name="T62" fmla="*/ 181 w 973"/>
                <a:gd name="T63" fmla="*/ 680 h 1523"/>
                <a:gd name="T64" fmla="*/ 27 w 973"/>
                <a:gd name="T65" fmla="*/ 311 h 1523"/>
                <a:gd name="T66" fmla="*/ 85 w 973"/>
                <a:gd name="T67" fmla="*/ 239 h 1523"/>
                <a:gd name="T68" fmla="*/ 152 w 973"/>
                <a:gd name="T69" fmla="*/ 164 h 1523"/>
                <a:gd name="T70" fmla="*/ 234 w 973"/>
                <a:gd name="T71" fmla="*/ 95 h 1523"/>
                <a:gd name="T72" fmla="*/ 332 w 973"/>
                <a:gd name="T73" fmla="*/ 38 h 1523"/>
                <a:gd name="T74" fmla="*/ 400 w 973"/>
                <a:gd name="T75" fmla="*/ 14 h 1523"/>
                <a:gd name="T76" fmla="*/ 477 w 973"/>
                <a:gd name="T77" fmla="*/ 2 h 1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73" h="1523">
                  <a:moveTo>
                    <a:pt x="519" y="0"/>
                  </a:moveTo>
                  <a:lnTo>
                    <a:pt x="555" y="2"/>
                  </a:lnTo>
                  <a:lnTo>
                    <a:pt x="590" y="9"/>
                  </a:lnTo>
                  <a:lnTo>
                    <a:pt x="625" y="19"/>
                  </a:lnTo>
                  <a:lnTo>
                    <a:pt x="659" y="33"/>
                  </a:lnTo>
                  <a:lnTo>
                    <a:pt x="694" y="52"/>
                  </a:lnTo>
                  <a:lnTo>
                    <a:pt x="724" y="73"/>
                  </a:lnTo>
                  <a:lnTo>
                    <a:pt x="753" y="98"/>
                  </a:lnTo>
                  <a:lnTo>
                    <a:pt x="780" y="126"/>
                  </a:lnTo>
                  <a:lnTo>
                    <a:pt x="805" y="158"/>
                  </a:lnTo>
                  <a:lnTo>
                    <a:pt x="828" y="192"/>
                  </a:lnTo>
                  <a:lnTo>
                    <a:pt x="847" y="230"/>
                  </a:lnTo>
                  <a:lnTo>
                    <a:pt x="865" y="270"/>
                  </a:lnTo>
                  <a:lnTo>
                    <a:pt x="878" y="314"/>
                  </a:lnTo>
                  <a:lnTo>
                    <a:pt x="888" y="360"/>
                  </a:lnTo>
                  <a:lnTo>
                    <a:pt x="895" y="409"/>
                  </a:lnTo>
                  <a:lnTo>
                    <a:pt x="897" y="459"/>
                  </a:lnTo>
                  <a:lnTo>
                    <a:pt x="895" y="519"/>
                  </a:lnTo>
                  <a:lnTo>
                    <a:pt x="888" y="575"/>
                  </a:lnTo>
                  <a:lnTo>
                    <a:pt x="878" y="628"/>
                  </a:lnTo>
                  <a:lnTo>
                    <a:pt x="864" y="678"/>
                  </a:lnTo>
                  <a:lnTo>
                    <a:pt x="846" y="723"/>
                  </a:lnTo>
                  <a:lnTo>
                    <a:pt x="810" y="796"/>
                  </a:lnTo>
                  <a:lnTo>
                    <a:pt x="770" y="866"/>
                  </a:lnTo>
                  <a:lnTo>
                    <a:pt x="724" y="933"/>
                  </a:lnTo>
                  <a:lnTo>
                    <a:pt x="698" y="969"/>
                  </a:lnTo>
                  <a:lnTo>
                    <a:pt x="670" y="1006"/>
                  </a:lnTo>
                  <a:lnTo>
                    <a:pt x="641" y="1043"/>
                  </a:lnTo>
                  <a:lnTo>
                    <a:pt x="613" y="1076"/>
                  </a:lnTo>
                  <a:lnTo>
                    <a:pt x="587" y="1105"/>
                  </a:lnTo>
                  <a:lnTo>
                    <a:pt x="564" y="1130"/>
                  </a:lnTo>
                  <a:lnTo>
                    <a:pt x="550" y="1144"/>
                  </a:lnTo>
                  <a:lnTo>
                    <a:pt x="538" y="1155"/>
                  </a:lnTo>
                  <a:lnTo>
                    <a:pt x="529" y="1164"/>
                  </a:lnTo>
                  <a:lnTo>
                    <a:pt x="973" y="1164"/>
                  </a:lnTo>
                  <a:lnTo>
                    <a:pt x="973" y="1523"/>
                  </a:lnTo>
                  <a:lnTo>
                    <a:pt x="13" y="1523"/>
                  </a:lnTo>
                  <a:lnTo>
                    <a:pt x="13" y="1275"/>
                  </a:lnTo>
                  <a:lnTo>
                    <a:pt x="392" y="799"/>
                  </a:lnTo>
                  <a:lnTo>
                    <a:pt x="418" y="764"/>
                  </a:lnTo>
                  <a:lnTo>
                    <a:pt x="442" y="732"/>
                  </a:lnTo>
                  <a:lnTo>
                    <a:pt x="462" y="701"/>
                  </a:lnTo>
                  <a:lnTo>
                    <a:pt x="478" y="673"/>
                  </a:lnTo>
                  <a:lnTo>
                    <a:pt x="491" y="648"/>
                  </a:lnTo>
                  <a:lnTo>
                    <a:pt x="507" y="606"/>
                  </a:lnTo>
                  <a:lnTo>
                    <a:pt x="516" y="563"/>
                  </a:lnTo>
                  <a:lnTo>
                    <a:pt x="519" y="518"/>
                  </a:lnTo>
                  <a:lnTo>
                    <a:pt x="517" y="494"/>
                  </a:lnTo>
                  <a:lnTo>
                    <a:pt x="513" y="473"/>
                  </a:lnTo>
                  <a:lnTo>
                    <a:pt x="506" y="457"/>
                  </a:lnTo>
                  <a:lnTo>
                    <a:pt x="498" y="447"/>
                  </a:lnTo>
                  <a:lnTo>
                    <a:pt x="485" y="439"/>
                  </a:lnTo>
                  <a:lnTo>
                    <a:pt x="470" y="435"/>
                  </a:lnTo>
                  <a:lnTo>
                    <a:pt x="450" y="434"/>
                  </a:lnTo>
                  <a:lnTo>
                    <a:pt x="434" y="436"/>
                  </a:lnTo>
                  <a:lnTo>
                    <a:pt x="415" y="444"/>
                  </a:lnTo>
                  <a:lnTo>
                    <a:pt x="394" y="455"/>
                  </a:lnTo>
                  <a:lnTo>
                    <a:pt x="370" y="470"/>
                  </a:lnTo>
                  <a:lnTo>
                    <a:pt x="343" y="491"/>
                  </a:lnTo>
                  <a:lnTo>
                    <a:pt x="315" y="517"/>
                  </a:lnTo>
                  <a:lnTo>
                    <a:pt x="284" y="549"/>
                  </a:lnTo>
                  <a:lnTo>
                    <a:pt x="252" y="586"/>
                  </a:lnTo>
                  <a:lnTo>
                    <a:pt x="217" y="630"/>
                  </a:lnTo>
                  <a:lnTo>
                    <a:pt x="181" y="680"/>
                  </a:lnTo>
                  <a:lnTo>
                    <a:pt x="0" y="341"/>
                  </a:lnTo>
                  <a:lnTo>
                    <a:pt x="27" y="311"/>
                  </a:lnTo>
                  <a:lnTo>
                    <a:pt x="55" y="278"/>
                  </a:lnTo>
                  <a:lnTo>
                    <a:pt x="85" y="239"/>
                  </a:lnTo>
                  <a:lnTo>
                    <a:pt x="117" y="201"/>
                  </a:lnTo>
                  <a:lnTo>
                    <a:pt x="152" y="164"/>
                  </a:lnTo>
                  <a:lnTo>
                    <a:pt x="191" y="128"/>
                  </a:lnTo>
                  <a:lnTo>
                    <a:pt x="234" y="95"/>
                  </a:lnTo>
                  <a:lnTo>
                    <a:pt x="280" y="65"/>
                  </a:lnTo>
                  <a:lnTo>
                    <a:pt x="332" y="38"/>
                  </a:lnTo>
                  <a:lnTo>
                    <a:pt x="365" y="24"/>
                  </a:lnTo>
                  <a:lnTo>
                    <a:pt x="400" y="14"/>
                  </a:lnTo>
                  <a:lnTo>
                    <a:pt x="437" y="6"/>
                  </a:lnTo>
                  <a:lnTo>
                    <a:pt x="477" y="2"/>
                  </a:lnTo>
                  <a:lnTo>
                    <a:pt x="519" y="0"/>
                  </a:lnTo>
                  <a:close/>
                </a:path>
              </a:pathLst>
            </a:custGeom>
            <a:solidFill>
              <a:srgbClr val="E6803A"/>
            </a:solidFill>
            <a:ln w="0">
              <a:solidFill>
                <a:srgbClr val="E6803A"/>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400">
                <a:solidFill>
                  <a:srgbClr val="000000"/>
                </a:solidFill>
                <a:latin typeface="Arial" charset="0"/>
                <a:ea typeface="ヒラギノ角ゴ Pro W3" pitchFamily="48" charset="-128"/>
              </a:endParaRPr>
            </a:p>
          </p:txBody>
        </p:sp>
        <p:sp>
          <p:nvSpPr>
            <p:cNvPr id="14" name="Freeform 7"/>
            <p:cNvSpPr>
              <a:spLocks noEditPoints="1"/>
            </p:cNvSpPr>
            <p:nvPr/>
          </p:nvSpPr>
          <p:spPr bwMode="auto">
            <a:xfrm>
              <a:off x="7642225" y="515938"/>
              <a:ext cx="682625" cy="768350"/>
            </a:xfrm>
            <a:custGeom>
              <a:avLst/>
              <a:gdLst>
                <a:gd name="T0" fmla="*/ 420 w 1291"/>
                <a:gd name="T1" fmla="*/ 1122 h 1451"/>
                <a:gd name="T2" fmla="*/ 584 w 1291"/>
                <a:gd name="T3" fmla="*/ 1120 h 1451"/>
                <a:gd name="T4" fmla="*/ 663 w 1291"/>
                <a:gd name="T5" fmla="*/ 1104 h 1451"/>
                <a:gd name="T6" fmla="*/ 729 w 1291"/>
                <a:gd name="T7" fmla="*/ 1073 h 1451"/>
                <a:gd name="T8" fmla="*/ 783 w 1291"/>
                <a:gd name="T9" fmla="*/ 1028 h 1451"/>
                <a:gd name="T10" fmla="*/ 818 w 1291"/>
                <a:gd name="T11" fmla="*/ 973 h 1451"/>
                <a:gd name="T12" fmla="*/ 843 w 1291"/>
                <a:gd name="T13" fmla="*/ 903 h 1451"/>
                <a:gd name="T14" fmla="*/ 858 w 1291"/>
                <a:gd name="T15" fmla="*/ 817 h 1451"/>
                <a:gd name="T16" fmla="*/ 863 w 1291"/>
                <a:gd name="T17" fmla="*/ 716 h 1451"/>
                <a:gd name="T18" fmla="*/ 858 w 1291"/>
                <a:gd name="T19" fmla="*/ 617 h 1451"/>
                <a:gd name="T20" fmla="*/ 841 w 1291"/>
                <a:gd name="T21" fmla="*/ 534 h 1451"/>
                <a:gd name="T22" fmla="*/ 815 w 1291"/>
                <a:gd name="T23" fmla="*/ 467 h 1451"/>
                <a:gd name="T24" fmla="*/ 778 w 1291"/>
                <a:gd name="T25" fmla="*/ 414 h 1451"/>
                <a:gd name="T26" fmla="*/ 732 w 1291"/>
                <a:gd name="T27" fmla="*/ 375 h 1451"/>
                <a:gd name="T28" fmla="*/ 676 w 1291"/>
                <a:gd name="T29" fmla="*/ 349 h 1451"/>
                <a:gd name="T30" fmla="*/ 589 w 1291"/>
                <a:gd name="T31" fmla="*/ 332 h 1451"/>
                <a:gd name="T32" fmla="*/ 420 w 1291"/>
                <a:gd name="T33" fmla="*/ 330 h 1451"/>
                <a:gd name="T34" fmla="*/ 564 w 1291"/>
                <a:gd name="T35" fmla="*/ 0 h 1451"/>
                <a:gd name="T36" fmla="*/ 711 w 1291"/>
                <a:gd name="T37" fmla="*/ 10 h 1451"/>
                <a:gd name="T38" fmla="*/ 850 w 1291"/>
                <a:gd name="T39" fmla="*/ 41 h 1451"/>
                <a:gd name="T40" fmla="*/ 950 w 1291"/>
                <a:gd name="T41" fmla="*/ 82 h 1451"/>
                <a:gd name="T42" fmla="*/ 1039 w 1291"/>
                <a:gd name="T43" fmla="*/ 138 h 1451"/>
                <a:gd name="T44" fmla="*/ 1118 w 1291"/>
                <a:gd name="T45" fmla="*/ 208 h 1451"/>
                <a:gd name="T46" fmla="*/ 1183 w 1291"/>
                <a:gd name="T47" fmla="*/ 294 h 1451"/>
                <a:gd name="T48" fmla="*/ 1234 w 1291"/>
                <a:gd name="T49" fmla="*/ 396 h 1451"/>
                <a:gd name="T50" fmla="*/ 1266 w 1291"/>
                <a:gd name="T51" fmla="*/ 493 h 1451"/>
                <a:gd name="T52" fmla="*/ 1285 w 1291"/>
                <a:gd name="T53" fmla="*/ 601 h 1451"/>
                <a:gd name="T54" fmla="*/ 1291 w 1291"/>
                <a:gd name="T55" fmla="*/ 721 h 1451"/>
                <a:gd name="T56" fmla="*/ 1285 w 1291"/>
                <a:gd name="T57" fmla="*/ 841 h 1451"/>
                <a:gd name="T58" fmla="*/ 1266 w 1291"/>
                <a:gd name="T59" fmla="*/ 950 h 1451"/>
                <a:gd name="T60" fmla="*/ 1234 w 1291"/>
                <a:gd name="T61" fmla="*/ 1047 h 1451"/>
                <a:gd name="T62" fmla="*/ 1183 w 1291"/>
                <a:gd name="T63" fmla="*/ 1149 h 1451"/>
                <a:gd name="T64" fmla="*/ 1118 w 1291"/>
                <a:gd name="T65" fmla="*/ 1236 h 1451"/>
                <a:gd name="T66" fmla="*/ 1039 w 1291"/>
                <a:gd name="T67" fmla="*/ 1308 h 1451"/>
                <a:gd name="T68" fmla="*/ 950 w 1291"/>
                <a:gd name="T69" fmla="*/ 1365 h 1451"/>
                <a:gd name="T70" fmla="*/ 849 w 1291"/>
                <a:gd name="T71" fmla="*/ 1407 h 1451"/>
                <a:gd name="T72" fmla="*/ 710 w 1291"/>
                <a:gd name="T73" fmla="*/ 1440 h 1451"/>
                <a:gd name="T74" fmla="*/ 562 w 1291"/>
                <a:gd name="T75" fmla="*/ 1451 h 1451"/>
                <a:gd name="T76" fmla="*/ 0 w 1291"/>
                <a:gd name="T77"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91" h="1451">
                  <a:moveTo>
                    <a:pt x="420" y="330"/>
                  </a:moveTo>
                  <a:lnTo>
                    <a:pt x="420" y="1122"/>
                  </a:lnTo>
                  <a:lnTo>
                    <a:pt x="538" y="1122"/>
                  </a:lnTo>
                  <a:lnTo>
                    <a:pt x="584" y="1120"/>
                  </a:lnTo>
                  <a:lnTo>
                    <a:pt x="625" y="1113"/>
                  </a:lnTo>
                  <a:lnTo>
                    <a:pt x="663" y="1104"/>
                  </a:lnTo>
                  <a:lnTo>
                    <a:pt x="698" y="1091"/>
                  </a:lnTo>
                  <a:lnTo>
                    <a:pt x="729" y="1073"/>
                  </a:lnTo>
                  <a:lnTo>
                    <a:pt x="757" y="1053"/>
                  </a:lnTo>
                  <a:lnTo>
                    <a:pt x="783" y="1028"/>
                  </a:lnTo>
                  <a:lnTo>
                    <a:pt x="801" y="1002"/>
                  </a:lnTo>
                  <a:lnTo>
                    <a:pt x="818" y="973"/>
                  </a:lnTo>
                  <a:lnTo>
                    <a:pt x="832" y="940"/>
                  </a:lnTo>
                  <a:lnTo>
                    <a:pt x="843" y="903"/>
                  </a:lnTo>
                  <a:lnTo>
                    <a:pt x="852" y="863"/>
                  </a:lnTo>
                  <a:lnTo>
                    <a:pt x="858" y="817"/>
                  </a:lnTo>
                  <a:lnTo>
                    <a:pt x="862" y="769"/>
                  </a:lnTo>
                  <a:lnTo>
                    <a:pt x="863" y="716"/>
                  </a:lnTo>
                  <a:lnTo>
                    <a:pt x="862" y="665"/>
                  </a:lnTo>
                  <a:lnTo>
                    <a:pt x="858" y="617"/>
                  </a:lnTo>
                  <a:lnTo>
                    <a:pt x="851" y="573"/>
                  </a:lnTo>
                  <a:lnTo>
                    <a:pt x="841" y="534"/>
                  </a:lnTo>
                  <a:lnTo>
                    <a:pt x="829" y="499"/>
                  </a:lnTo>
                  <a:lnTo>
                    <a:pt x="815" y="467"/>
                  </a:lnTo>
                  <a:lnTo>
                    <a:pt x="798" y="438"/>
                  </a:lnTo>
                  <a:lnTo>
                    <a:pt x="778" y="414"/>
                  </a:lnTo>
                  <a:lnTo>
                    <a:pt x="756" y="393"/>
                  </a:lnTo>
                  <a:lnTo>
                    <a:pt x="732" y="375"/>
                  </a:lnTo>
                  <a:lnTo>
                    <a:pt x="705" y="361"/>
                  </a:lnTo>
                  <a:lnTo>
                    <a:pt x="676" y="349"/>
                  </a:lnTo>
                  <a:lnTo>
                    <a:pt x="634" y="338"/>
                  </a:lnTo>
                  <a:lnTo>
                    <a:pt x="589" y="332"/>
                  </a:lnTo>
                  <a:lnTo>
                    <a:pt x="538" y="330"/>
                  </a:lnTo>
                  <a:lnTo>
                    <a:pt x="420" y="330"/>
                  </a:lnTo>
                  <a:close/>
                  <a:moveTo>
                    <a:pt x="0" y="0"/>
                  </a:moveTo>
                  <a:lnTo>
                    <a:pt x="564" y="0"/>
                  </a:lnTo>
                  <a:lnTo>
                    <a:pt x="639" y="2"/>
                  </a:lnTo>
                  <a:lnTo>
                    <a:pt x="711" y="10"/>
                  </a:lnTo>
                  <a:lnTo>
                    <a:pt x="782" y="23"/>
                  </a:lnTo>
                  <a:lnTo>
                    <a:pt x="850" y="41"/>
                  </a:lnTo>
                  <a:lnTo>
                    <a:pt x="901" y="60"/>
                  </a:lnTo>
                  <a:lnTo>
                    <a:pt x="950" y="82"/>
                  </a:lnTo>
                  <a:lnTo>
                    <a:pt x="996" y="108"/>
                  </a:lnTo>
                  <a:lnTo>
                    <a:pt x="1039" y="138"/>
                  </a:lnTo>
                  <a:lnTo>
                    <a:pt x="1080" y="171"/>
                  </a:lnTo>
                  <a:lnTo>
                    <a:pt x="1118" y="208"/>
                  </a:lnTo>
                  <a:lnTo>
                    <a:pt x="1152" y="249"/>
                  </a:lnTo>
                  <a:lnTo>
                    <a:pt x="1183" y="294"/>
                  </a:lnTo>
                  <a:lnTo>
                    <a:pt x="1210" y="343"/>
                  </a:lnTo>
                  <a:lnTo>
                    <a:pt x="1234" y="396"/>
                  </a:lnTo>
                  <a:lnTo>
                    <a:pt x="1252" y="442"/>
                  </a:lnTo>
                  <a:lnTo>
                    <a:pt x="1266" y="493"/>
                  </a:lnTo>
                  <a:lnTo>
                    <a:pt x="1276" y="545"/>
                  </a:lnTo>
                  <a:lnTo>
                    <a:pt x="1285" y="601"/>
                  </a:lnTo>
                  <a:lnTo>
                    <a:pt x="1290" y="660"/>
                  </a:lnTo>
                  <a:lnTo>
                    <a:pt x="1291" y="721"/>
                  </a:lnTo>
                  <a:lnTo>
                    <a:pt x="1290" y="782"/>
                  </a:lnTo>
                  <a:lnTo>
                    <a:pt x="1285" y="841"/>
                  </a:lnTo>
                  <a:lnTo>
                    <a:pt x="1276" y="897"/>
                  </a:lnTo>
                  <a:lnTo>
                    <a:pt x="1266" y="950"/>
                  </a:lnTo>
                  <a:lnTo>
                    <a:pt x="1252" y="1000"/>
                  </a:lnTo>
                  <a:lnTo>
                    <a:pt x="1234" y="1047"/>
                  </a:lnTo>
                  <a:lnTo>
                    <a:pt x="1210" y="1101"/>
                  </a:lnTo>
                  <a:lnTo>
                    <a:pt x="1183" y="1149"/>
                  </a:lnTo>
                  <a:lnTo>
                    <a:pt x="1152" y="1195"/>
                  </a:lnTo>
                  <a:lnTo>
                    <a:pt x="1118" y="1236"/>
                  </a:lnTo>
                  <a:lnTo>
                    <a:pt x="1080" y="1274"/>
                  </a:lnTo>
                  <a:lnTo>
                    <a:pt x="1039" y="1308"/>
                  </a:lnTo>
                  <a:lnTo>
                    <a:pt x="996" y="1338"/>
                  </a:lnTo>
                  <a:lnTo>
                    <a:pt x="950" y="1365"/>
                  </a:lnTo>
                  <a:lnTo>
                    <a:pt x="900" y="1388"/>
                  </a:lnTo>
                  <a:lnTo>
                    <a:pt x="849" y="1407"/>
                  </a:lnTo>
                  <a:lnTo>
                    <a:pt x="780" y="1427"/>
                  </a:lnTo>
                  <a:lnTo>
                    <a:pt x="710" y="1440"/>
                  </a:lnTo>
                  <a:lnTo>
                    <a:pt x="637" y="1448"/>
                  </a:lnTo>
                  <a:lnTo>
                    <a:pt x="562" y="1451"/>
                  </a:lnTo>
                  <a:lnTo>
                    <a:pt x="0" y="1451"/>
                  </a:lnTo>
                  <a:lnTo>
                    <a:pt x="0" y="0"/>
                  </a:lnTo>
                  <a:close/>
                </a:path>
              </a:pathLst>
            </a:custGeom>
            <a:solidFill>
              <a:srgbClr val="C6C7C9"/>
            </a:solidFill>
            <a:ln w="0">
              <a:solidFill>
                <a:srgbClr val="C6C7C9"/>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400">
                <a:solidFill>
                  <a:srgbClr val="000000"/>
                </a:solidFill>
                <a:latin typeface="Arial" charset="0"/>
                <a:ea typeface="ヒラギノ角ゴ Pro W3" pitchFamily="48" charset="-128"/>
              </a:endParaRPr>
            </a:p>
          </p:txBody>
        </p:sp>
        <p:sp>
          <p:nvSpPr>
            <p:cNvPr id="15" name="Freeform 8"/>
            <p:cNvSpPr>
              <a:spLocks noEditPoints="1"/>
            </p:cNvSpPr>
            <p:nvPr/>
          </p:nvSpPr>
          <p:spPr bwMode="auto">
            <a:xfrm>
              <a:off x="7215188" y="176213"/>
              <a:ext cx="601663" cy="768350"/>
            </a:xfrm>
            <a:custGeom>
              <a:avLst/>
              <a:gdLst>
                <a:gd name="T0" fmla="*/ 407 w 1138"/>
                <a:gd name="T1" fmla="*/ 318 h 1451"/>
                <a:gd name="T2" fmla="*/ 407 w 1138"/>
                <a:gd name="T3" fmla="*/ 633 h 1451"/>
                <a:gd name="T4" fmla="*/ 491 w 1138"/>
                <a:gd name="T5" fmla="*/ 633 h 1451"/>
                <a:gd name="T6" fmla="*/ 521 w 1138"/>
                <a:gd name="T7" fmla="*/ 631 h 1451"/>
                <a:gd name="T8" fmla="*/ 547 w 1138"/>
                <a:gd name="T9" fmla="*/ 623 h 1451"/>
                <a:gd name="T10" fmla="*/ 573 w 1138"/>
                <a:gd name="T11" fmla="*/ 612 h 1451"/>
                <a:gd name="T12" fmla="*/ 596 w 1138"/>
                <a:gd name="T13" fmla="*/ 597 h 1451"/>
                <a:gd name="T14" fmla="*/ 611 w 1138"/>
                <a:gd name="T15" fmla="*/ 580 h 1451"/>
                <a:gd name="T16" fmla="*/ 624 w 1138"/>
                <a:gd name="T17" fmla="*/ 558 h 1451"/>
                <a:gd name="T18" fmla="*/ 632 w 1138"/>
                <a:gd name="T19" fmla="*/ 534 h 1451"/>
                <a:gd name="T20" fmla="*/ 637 w 1138"/>
                <a:gd name="T21" fmla="*/ 504 h 1451"/>
                <a:gd name="T22" fmla="*/ 639 w 1138"/>
                <a:gd name="T23" fmla="*/ 470 h 1451"/>
                <a:gd name="T24" fmla="*/ 637 w 1138"/>
                <a:gd name="T25" fmla="*/ 439 h 1451"/>
                <a:gd name="T26" fmla="*/ 632 w 1138"/>
                <a:gd name="T27" fmla="*/ 411 h 1451"/>
                <a:gd name="T28" fmla="*/ 624 w 1138"/>
                <a:gd name="T29" fmla="*/ 387 h 1451"/>
                <a:gd name="T30" fmla="*/ 612 w 1138"/>
                <a:gd name="T31" fmla="*/ 368 h 1451"/>
                <a:gd name="T32" fmla="*/ 597 w 1138"/>
                <a:gd name="T33" fmla="*/ 352 h 1451"/>
                <a:gd name="T34" fmla="*/ 574 w 1138"/>
                <a:gd name="T35" fmla="*/ 338 h 1451"/>
                <a:gd name="T36" fmla="*/ 548 w 1138"/>
                <a:gd name="T37" fmla="*/ 327 h 1451"/>
                <a:gd name="T38" fmla="*/ 522 w 1138"/>
                <a:gd name="T39" fmla="*/ 320 h 1451"/>
                <a:gd name="T40" fmla="*/ 491 w 1138"/>
                <a:gd name="T41" fmla="*/ 318 h 1451"/>
                <a:gd name="T42" fmla="*/ 407 w 1138"/>
                <a:gd name="T43" fmla="*/ 318 h 1451"/>
                <a:gd name="T44" fmla="*/ 0 w 1138"/>
                <a:gd name="T45" fmla="*/ 0 h 1451"/>
                <a:gd name="T46" fmla="*/ 534 w 1138"/>
                <a:gd name="T47" fmla="*/ 0 h 1451"/>
                <a:gd name="T48" fmla="*/ 602 w 1138"/>
                <a:gd name="T49" fmla="*/ 1 h 1451"/>
                <a:gd name="T50" fmla="*/ 668 w 1138"/>
                <a:gd name="T51" fmla="*/ 7 h 1451"/>
                <a:gd name="T52" fmla="*/ 732 w 1138"/>
                <a:gd name="T53" fmla="*/ 17 h 1451"/>
                <a:gd name="T54" fmla="*/ 778 w 1138"/>
                <a:gd name="T55" fmla="*/ 28 h 1451"/>
                <a:gd name="T56" fmla="*/ 822 w 1138"/>
                <a:gd name="T57" fmla="*/ 42 h 1451"/>
                <a:gd name="T58" fmla="*/ 862 w 1138"/>
                <a:gd name="T59" fmla="*/ 62 h 1451"/>
                <a:gd name="T60" fmla="*/ 899 w 1138"/>
                <a:gd name="T61" fmla="*/ 84 h 1451"/>
                <a:gd name="T62" fmla="*/ 932 w 1138"/>
                <a:gd name="T63" fmla="*/ 111 h 1451"/>
                <a:gd name="T64" fmla="*/ 963 w 1138"/>
                <a:gd name="T65" fmla="*/ 143 h 1451"/>
                <a:gd name="T66" fmla="*/ 990 w 1138"/>
                <a:gd name="T67" fmla="*/ 179 h 1451"/>
                <a:gd name="T68" fmla="*/ 1012 w 1138"/>
                <a:gd name="T69" fmla="*/ 220 h 1451"/>
                <a:gd name="T70" fmla="*/ 1028 w 1138"/>
                <a:gd name="T71" fmla="*/ 257 h 1451"/>
                <a:gd name="T72" fmla="*/ 1039 w 1138"/>
                <a:gd name="T73" fmla="*/ 298 h 1451"/>
                <a:gd name="T74" fmla="*/ 1048 w 1138"/>
                <a:gd name="T75" fmla="*/ 342 h 1451"/>
                <a:gd name="T76" fmla="*/ 1054 w 1138"/>
                <a:gd name="T77" fmla="*/ 391 h 1451"/>
                <a:gd name="T78" fmla="*/ 1055 w 1138"/>
                <a:gd name="T79" fmla="*/ 444 h 1451"/>
                <a:gd name="T80" fmla="*/ 1054 w 1138"/>
                <a:gd name="T81" fmla="*/ 479 h 1451"/>
                <a:gd name="T82" fmla="*/ 1050 w 1138"/>
                <a:gd name="T83" fmla="*/ 517 h 1451"/>
                <a:gd name="T84" fmla="*/ 1045 w 1138"/>
                <a:gd name="T85" fmla="*/ 555 h 1451"/>
                <a:gd name="T86" fmla="*/ 1036 w 1138"/>
                <a:gd name="T87" fmla="*/ 595 h 1451"/>
                <a:gd name="T88" fmla="*/ 1024 w 1138"/>
                <a:gd name="T89" fmla="*/ 633 h 1451"/>
                <a:gd name="T90" fmla="*/ 1007 w 1138"/>
                <a:gd name="T91" fmla="*/ 670 h 1451"/>
                <a:gd name="T92" fmla="*/ 987 w 1138"/>
                <a:gd name="T93" fmla="*/ 706 h 1451"/>
                <a:gd name="T94" fmla="*/ 961 w 1138"/>
                <a:gd name="T95" fmla="*/ 740 h 1451"/>
                <a:gd name="T96" fmla="*/ 929 w 1138"/>
                <a:gd name="T97" fmla="*/ 771 h 1451"/>
                <a:gd name="T98" fmla="*/ 902 w 1138"/>
                <a:gd name="T99" fmla="*/ 794 h 1451"/>
                <a:gd name="T100" fmla="*/ 871 w 1138"/>
                <a:gd name="T101" fmla="*/ 813 h 1451"/>
                <a:gd name="T102" fmla="*/ 837 w 1138"/>
                <a:gd name="T103" fmla="*/ 831 h 1451"/>
                <a:gd name="T104" fmla="*/ 800 w 1138"/>
                <a:gd name="T105" fmla="*/ 846 h 1451"/>
                <a:gd name="T106" fmla="*/ 1138 w 1138"/>
                <a:gd name="T107" fmla="*/ 1451 h 1451"/>
                <a:gd name="T108" fmla="*/ 697 w 1138"/>
                <a:gd name="T109" fmla="*/ 1451 h 1451"/>
                <a:gd name="T110" fmla="*/ 407 w 1138"/>
                <a:gd name="T111" fmla="*/ 885 h 1451"/>
                <a:gd name="T112" fmla="*/ 407 w 1138"/>
                <a:gd name="T113" fmla="*/ 1451 h 1451"/>
                <a:gd name="T114" fmla="*/ 0 w 1138"/>
                <a:gd name="T115" fmla="*/ 1451 h 1451"/>
                <a:gd name="T116" fmla="*/ 0 w 1138"/>
                <a:gd name="T117"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38" h="1451">
                  <a:moveTo>
                    <a:pt x="407" y="318"/>
                  </a:moveTo>
                  <a:lnTo>
                    <a:pt x="407" y="633"/>
                  </a:lnTo>
                  <a:lnTo>
                    <a:pt x="491" y="633"/>
                  </a:lnTo>
                  <a:lnTo>
                    <a:pt x="521" y="631"/>
                  </a:lnTo>
                  <a:lnTo>
                    <a:pt x="547" y="623"/>
                  </a:lnTo>
                  <a:lnTo>
                    <a:pt x="573" y="612"/>
                  </a:lnTo>
                  <a:lnTo>
                    <a:pt x="596" y="597"/>
                  </a:lnTo>
                  <a:lnTo>
                    <a:pt x="611" y="580"/>
                  </a:lnTo>
                  <a:lnTo>
                    <a:pt x="624" y="558"/>
                  </a:lnTo>
                  <a:lnTo>
                    <a:pt x="632" y="534"/>
                  </a:lnTo>
                  <a:lnTo>
                    <a:pt x="637" y="504"/>
                  </a:lnTo>
                  <a:lnTo>
                    <a:pt x="639" y="470"/>
                  </a:lnTo>
                  <a:lnTo>
                    <a:pt x="637" y="439"/>
                  </a:lnTo>
                  <a:lnTo>
                    <a:pt x="632" y="411"/>
                  </a:lnTo>
                  <a:lnTo>
                    <a:pt x="624" y="387"/>
                  </a:lnTo>
                  <a:lnTo>
                    <a:pt x="612" y="368"/>
                  </a:lnTo>
                  <a:lnTo>
                    <a:pt x="597" y="352"/>
                  </a:lnTo>
                  <a:lnTo>
                    <a:pt x="574" y="338"/>
                  </a:lnTo>
                  <a:lnTo>
                    <a:pt x="548" y="327"/>
                  </a:lnTo>
                  <a:lnTo>
                    <a:pt x="522" y="320"/>
                  </a:lnTo>
                  <a:lnTo>
                    <a:pt x="491" y="318"/>
                  </a:lnTo>
                  <a:lnTo>
                    <a:pt x="407" y="318"/>
                  </a:lnTo>
                  <a:close/>
                  <a:moveTo>
                    <a:pt x="0" y="0"/>
                  </a:moveTo>
                  <a:lnTo>
                    <a:pt x="534" y="0"/>
                  </a:lnTo>
                  <a:lnTo>
                    <a:pt x="602" y="1"/>
                  </a:lnTo>
                  <a:lnTo>
                    <a:pt x="668" y="7"/>
                  </a:lnTo>
                  <a:lnTo>
                    <a:pt x="732" y="17"/>
                  </a:lnTo>
                  <a:lnTo>
                    <a:pt x="778" y="28"/>
                  </a:lnTo>
                  <a:lnTo>
                    <a:pt x="822" y="42"/>
                  </a:lnTo>
                  <a:lnTo>
                    <a:pt x="862" y="62"/>
                  </a:lnTo>
                  <a:lnTo>
                    <a:pt x="899" y="84"/>
                  </a:lnTo>
                  <a:lnTo>
                    <a:pt x="932" y="111"/>
                  </a:lnTo>
                  <a:lnTo>
                    <a:pt x="963" y="143"/>
                  </a:lnTo>
                  <a:lnTo>
                    <a:pt x="990" y="179"/>
                  </a:lnTo>
                  <a:lnTo>
                    <a:pt x="1012" y="220"/>
                  </a:lnTo>
                  <a:lnTo>
                    <a:pt x="1028" y="257"/>
                  </a:lnTo>
                  <a:lnTo>
                    <a:pt x="1039" y="298"/>
                  </a:lnTo>
                  <a:lnTo>
                    <a:pt x="1048" y="342"/>
                  </a:lnTo>
                  <a:lnTo>
                    <a:pt x="1054" y="391"/>
                  </a:lnTo>
                  <a:lnTo>
                    <a:pt x="1055" y="444"/>
                  </a:lnTo>
                  <a:lnTo>
                    <a:pt x="1054" y="479"/>
                  </a:lnTo>
                  <a:lnTo>
                    <a:pt x="1050" y="517"/>
                  </a:lnTo>
                  <a:lnTo>
                    <a:pt x="1045" y="555"/>
                  </a:lnTo>
                  <a:lnTo>
                    <a:pt x="1036" y="595"/>
                  </a:lnTo>
                  <a:lnTo>
                    <a:pt x="1024" y="633"/>
                  </a:lnTo>
                  <a:lnTo>
                    <a:pt x="1007" y="670"/>
                  </a:lnTo>
                  <a:lnTo>
                    <a:pt x="987" y="706"/>
                  </a:lnTo>
                  <a:lnTo>
                    <a:pt x="961" y="740"/>
                  </a:lnTo>
                  <a:lnTo>
                    <a:pt x="929" y="771"/>
                  </a:lnTo>
                  <a:lnTo>
                    <a:pt x="902" y="794"/>
                  </a:lnTo>
                  <a:lnTo>
                    <a:pt x="871" y="813"/>
                  </a:lnTo>
                  <a:lnTo>
                    <a:pt x="837" y="831"/>
                  </a:lnTo>
                  <a:lnTo>
                    <a:pt x="800" y="846"/>
                  </a:lnTo>
                  <a:lnTo>
                    <a:pt x="1138" y="1451"/>
                  </a:lnTo>
                  <a:lnTo>
                    <a:pt x="697" y="1451"/>
                  </a:lnTo>
                  <a:lnTo>
                    <a:pt x="407" y="885"/>
                  </a:lnTo>
                  <a:lnTo>
                    <a:pt x="407" y="1451"/>
                  </a:lnTo>
                  <a:lnTo>
                    <a:pt x="0" y="1451"/>
                  </a:lnTo>
                  <a:lnTo>
                    <a:pt x="0" y="0"/>
                  </a:lnTo>
                  <a:close/>
                </a:path>
              </a:pathLst>
            </a:custGeom>
            <a:solidFill>
              <a:srgbClr val="707173"/>
            </a:solidFill>
            <a:ln w="0">
              <a:solidFill>
                <a:srgbClr val="707173"/>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400">
                <a:solidFill>
                  <a:srgbClr val="000000"/>
                </a:solidFill>
                <a:latin typeface="Arial" charset="0"/>
                <a:ea typeface="ヒラギノ角ゴ Pro W3" pitchFamily="48" charset="-128"/>
              </a:endParaRPr>
            </a:p>
          </p:txBody>
        </p:sp>
      </p:grpSp>
    </p:spTree>
    <p:extLst>
      <p:ext uri="{BB962C8B-B14F-4D97-AF65-F5344CB8AC3E}">
        <p14:creationId xmlns:p14="http://schemas.microsoft.com/office/powerpoint/2010/main" val="3264238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Numberin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3858776"/>
          </a:xfrm>
        </p:spPr>
        <p:txBody>
          <a:bodyPr/>
          <a:lstStyle>
            <a:lvl1pPr marL="514350" indent="-514350">
              <a:spcBef>
                <a:spcPts val="0"/>
              </a:spcBef>
              <a:spcAft>
                <a:spcPts val="600"/>
              </a:spcAft>
              <a:buFont typeface="+mj-lt"/>
              <a:buAutoNum type="arabicParenBoth"/>
              <a:defRPr/>
            </a:lvl1pPr>
            <a:lvl2pPr marL="914400" indent="-457200">
              <a:spcBef>
                <a:spcPts val="0"/>
              </a:spcBef>
              <a:spcAft>
                <a:spcPts val="600"/>
              </a:spcAft>
              <a:buFont typeface="Arial" panose="020B0604020202020204" pitchFamily="34" charset="0"/>
              <a:buChar char="•"/>
              <a:defRPr/>
            </a:lvl2pPr>
            <a:lvl3pPr marL="1257300" indent="-342900">
              <a:spcBef>
                <a:spcPts val="0"/>
              </a:spcBef>
              <a:spcAft>
                <a:spcPts val="600"/>
              </a:spcAft>
              <a:buFont typeface="Arial" panose="020B0604020202020204" pitchFamily="34" charset="0"/>
              <a:buChar char="•"/>
              <a:defRPr/>
            </a:lvl3pPr>
            <a:lvl4pPr marL="1371600" indent="0">
              <a:spcBef>
                <a:spcPts val="0"/>
              </a:spcBef>
              <a:spcAft>
                <a:spcPts val="600"/>
              </a:spcAft>
              <a:buFont typeface="+mj-lt"/>
              <a:buNone/>
              <a:defRPr/>
            </a:lvl4pPr>
            <a:lvl5pPr marL="1828800" indent="0">
              <a:spcBef>
                <a:spcPts val="0"/>
              </a:spcBef>
              <a:spcAft>
                <a:spcPts val="600"/>
              </a:spcAft>
              <a:buFont typeface="+mj-lt"/>
              <a:buNone/>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r>
              <a:rPr lang="de-DE" dirty="0"/>
              <a:t>Fred F. Hattermann, PIK Potsdam</a:t>
            </a:r>
          </a:p>
        </p:txBody>
      </p:sp>
      <p:sp>
        <p:nvSpPr>
          <p:cNvPr id="6" name="Slide Number Placeholder 5"/>
          <p:cNvSpPr>
            <a:spLocks noGrp="1"/>
          </p:cNvSpPr>
          <p:nvPr>
            <p:ph type="sldNum" sz="quarter" idx="12"/>
          </p:nvPr>
        </p:nvSpPr>
        <p:spPr/>
        <p:txBody>
          <a:bodyPr/>
          <a:lstStyle/>
          <a:p>
            <a:fld id="{1B44015D-9407-488E-8AD7-722ADB5AEF29}" type="slidenum">
              <a:rPr lang="de-DE" smtClean="0"/>
              <a:t>‹#›</a:t>
            </a:fld>
            <a:endParaRPr lang="de-DE"/>
          </a:p>
        </p:txBody>
      </p:sp>
      <p:pic>
        <p:nvPicPr>
          <p:cNvPr id="11" name="Picture 10" descr="A_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8600" y="6016625"/>
            <a:ext cx="13716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16"/>
          <p:cNvSpPr>
            <a:spLocks noChangeShapeType="1"/>
          </p:cNvSpPr>
          <p:nvPr userDrawn="1"/>
        </p:nvSpPr>
        <p:spPr bwMode="auto">
          <a:xfrm flipV="1">
            <a:off x="1714501" y="6240542"/>
            <a:ext cx="9639300" cy="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de-DE"/>
          </a:p>
        </p:txBody>
      </p:sp>
      <p:grpSp>
        <p:nvGrpSpPr>
          <p:cNvPr id="9" name="Gruppieren 51"/>
          <p:cNvGrpSpPr>
            <a:grpSpLocks noChangeAspect="1"/>
          </p:cNvGrpSpPr>
          <p:nvPr userDrawn="1"/>
        </p:nvGrpSpPr>
        <p:grpSpPr>
          <a:xfrm>
            <a:off x="11258536" y="226466"/>
            <a:ext cx="706177" cy="504000"/>
            <a:chOff x="7215188" y="176213"/>
            <a:chExt cx="1552575" cy="1108075"/>
          </a:xfrm>
        </p:grpSpPr>
        <p:sp>
          <p:nvSpPr>
            <p:cNvPr id="10" name="Freeform 6"/>
            <p:cNvSpPr>
              <a:spLocks/>
            </p:cNvSpPr>
            <p:nvPr/>
          </p:nvSpPr>
          <p:spPr bwMode="auto">
            <a:xfrm>
              <a:off x="8253413" y="292100"/>
              <a:ext cx="514350" cy="806450"/>
            </a:xfrm>
            <a:custGeom>
              <a:avLst/>
              <a:gdLst>
                <a:gd name="T0" fmla="*/ 555 w 973"/>
                <a:gd name="T1" fmla="*/ 2 h 1523"/>
                <a:gd name="T2" fmla="*/ 625 w 973"/>
                <a:gd name="T3" fmla="*/ 19 h 1523"/>
                <a:gd name="T4" fmla="*/ 694 w 973"/>
                <a:gd name="T5" fmla="*/ 52 h 1523"/>
                <a:gd name="T6" fmla="*/ 753 w 973"/>
                <a:gd name="T7" fmla="*/ 98 h 1523"/>
                <a:gd name="T8" fmla="*/ 805 w 973"/>
                <a:gd name="T9" fmla="*/ 158 h 1523"/>
                <a:gd name="T10" fmla="*/ 847 w 973"/>
                <a:gd name="T11" fmla="*/ 230 h 1523"/>
                <a:gd name="T12" fmla="*/ 878 w 973"/>
                <a:gd name="T13" fmla="*/ 314 h 1523"/>
                <a:gd name="T14" fmla="*/ 895 w 973"/>
                <a:gd name="T15" fmla="*/ 409 h 1523"/>
                <a:gd name="T16" fmla="*/ 895 w 973"/>
                <a:gd name="T17" fmla="*/ 519 h 1523"/>
                <a:gd name="T18" fmla="*/ 878 w 973"/>
                <a:gd name="T19" fmla="*/ 628 h 1523"/>
                <a:gd name="T20" fmla="*/ 846 w 973"/>
                <a:gd name="T21" fmla="*/ 723 h 1523"/>
                <a:gd name="T22" fmla="*/ 770 w 973"/>
                <a:gd name="T23" fmla="*/ 866 h 1523"/>
                <a:gd name="T24" fmla="*/ 698 w 973"/>
                <a:gd name="T25" fmla="*/ 969 h 1523"/>
                <a:gd name="T26" fmla="*/ 641 w 973"/>
                <a:gd name="T27" fmla="*/ 1043 h 1523"/>
                <a:gd name="T28" fmla="*/ 587 w 973"/>
                <a:gd name="T29" fmla="*/ 1105 h 1523"/>
                <a:gd name="T30" fmla="*/ 550 w 973"/>
                <a:gd name="T31" fmla="*/ 1144 h 1523"/>
                <a:gd name="T32" fmla="*/ 529 w 973"/>
                <a:gd name="T33" fmla="*/ 1164 h 1523"/>
                <a:gd name="T34" fmla="*/ 973 w 973"/>
                <a:gd name="T35" fmla="*/ 1523 h 1523"/>
                <a:gd name="T36" fmla="*/ 13 w 973"/>
                <a:gd name="T37" fmla="*/ 1275 h 1523"/>
                <a:gd name="T38" fmla="*/ 418 w 973"/>
                <a:gd name="T39" fmla="*/ 764 h 1523"/>
                <a:gd name="T40" fmla="*/ 462 w 973"/>
                <a:gd name="T41" fmla="*/ 701 h 1523"/>
                <a:gd name="T42" fmla="*/ 491 w 973"/>
                <a:gd name="T43" fmla="*/ 648 h 1523"/>
                <a:gd name="T44" fmla="*/ 516 w 973"/>
                <a:gd name="T45" fmla="*/ 563 h 1523"/>
                <a:gd name="T46" fmla="*/ 517 w 973"/>
                <a:gd name="T47" fmla="*/ 494 h 1523"/>
                <a:gd name="T48" fmla="*/ 506 w 973"/>
                <a:gd name="T49" fmla="*/ 457 h 1523"/>
                <a:gd name="T50" fmla="*/ 485 w 973"/>
                <a:gd name="T51" fmla="*/ 439 h 1523"/>
                <a:gd name="T52" fmla="*/ 450 w 973"/>
                <a:gd name="T53" fmla="*/ 434 h 1523"/>
                <a:gd name="T54" fmla="*/ 415 w 973"/>
                <a:gd name="T55" fmla="*/ 444 h 1523"/>
                <a:gd name="T56" fmla="*/ 370 w 973"/>
                <a:gd name="T57" fmla="*/ 470 h 1523"/>
                <a:gd name="T58" fmla="*/ 315 w 973"/>
                <a:gd name="T59" fmla="*/ 517 h 1523"/>
                <a:gd name="T60" fmla="*/ 252 w 973"/>
                <a:gd name="T61" fmla="*/ 586 h 1523"/>
                <a:gd name="T62" fmla="*/ 181 w 973"/>
                <a:gd name="T63" fmla="*/ 680 h 1523"/>
                <a:gd name="T64" fmla="*/ 27 w 973"/>
                <a:gd name="T65" fmla="*/ 311 h 1523"/>
                <a:gd name="T66" fmla="*/ 85 w 973"/>
                <a:gd name="T67" fmla="*/ 239 h 1523"/>
                <a:gd name="T68" fmla="*/ 152 w 973"/>
                <a:gd name="T69" fmla="*/ 164 h 1523"/>
                <a:gd name="T70" fmla="*/ 234 w 973"/>
                <a:gd name="T71" fmla="*/ 95 h 1523"/>
                <a:gd name="T72" fmla="*/ 332 w 973"/>
                <a:gd name="T73" fmla="*/ 38 h 1523"/>
                <a:gd name="T74" fmla="*/ 400 w 973"/>
                <a:gd name="T75" fmla="*/ 14 h 1523"/>
                <a:gd name="T76" fmla="*/ 477 w 973"/>
                <a:gd name="T77" fmla="*/ 2 h 1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73" h="1523">
                  <a:moveTo>
                    <a:pt x="519" y="0"/>
                  </a:moveTo>
                  <a:lnTo>
                    <a:pt x="555" y="2"/>
                  </a:lnTo>
                  <a:lnTo>
                    <a:pt x="590" y="9"/>
                  </a:lnTo>
                  <a:lnTo>
                    <a:pt x="625" y="19"/>
                  </a:lnTo>
                  <a:lnTo>
                    <a:pt x="659" y="33"/>
                  </a:lnTo>
                  <a:lnTo>
                    <a:pt x="694" y="52"/>
                  </a:lnTo>
                  <a:lnTo>
                    <a:pt x="724" y="73"/>
                  </a:lnTo>
                  <a:lnTo>
                    <a:pt x="753" y="98"/>
                  </a:lnTo>
                  <a:lnTo>
                    <a:pt x="780" y="126"/>
                  </a:lnTo>
                  <a:lnTo>
                    <a:pt x="805" y="158"/>
                  </a:lnTo>
                  <a:lnTo>
                    <a:pt x="828" y="192"/>
                  </a:lnTo>
                  <a:lnTo>
                    <a:pt x="847" y="230"/>
                  </a:lnTo>
                  <a:lnTo>
                    <a:pt x="865" y="270"/>
                  </a:lnTo>
                  <a:lnTo>
                    <a:pt x="878" y="314"/>
                  </a:lnTo>
                  <a:lnTo>
                    <a:pt x="888" y="360"/>
                  </a:lnTo>
                  <a:lnTo>
                    <a:pt x="895" y="409"/>
                  </a:lnTo>
                  <a:lnTo>
                    <a:pt x="897" y="459"/>
                  </a:lnTo>
                  <a:lnTo>
                    <a:pt x="895" y="519"/>
                  </a:lnTo>
                  <a:lnTo>
                    <a:pt x="888" y="575"/>
                  </a:lnTo>
                  <a:lnTo>
                    <a:pt x="878" y="628"/>
                  </a:lnTo>
                  <a:lnTo>
                    <a:pt x="864" y="678"/>
                  </a:lnTo>
                  <a:lnTo>
                    <a:pt x="846" y="723"/>
                  </a:lnTo>
                  <a:lnTo>
                    <a:pt x="810" y="796"/>
                  </a:lnTo>
                  <a:lnTo>
                    <a:pt x="770" y="866"/>
                  </a:lnTo>
                  <a:lnTo>
                    <a:pt x="724" y="933"/>
                  </a:lnTo>
                  <a:lnTo>
                    <a:pt x="698" y="969"/>
                  </a:lnTo>
                  <a:lnTo>
                    <a:pt x="670" y="1006"/>
                  </a:lnTo>
                  <a:lnTo>
                    <a:pt x="641" y="1043"/>
                  </a:lnTo>
                  <a:lnTo>
                    <a:pt x="613" y="1076"/>
                  </a:lnTo>
                  <a:lnTo>
                    <a:pt x="587" y="1105"/>
                  </a:lnTo>
                  <a:lnTo>
                    <a:pt x="564" y="1130"/>
                  </a:lnTo>
                  <a:lnTo>
                    <a:pt x="550" y="1144"/>
                  </a:lnTo>
                  <a:lnTo>
                    <a:pt x="538" y="1155"/>
                  </a:lnTo>
                  <a:lnTo>
                    <a:pt x="529" y="1164"/>
                  </a:lnTo>
                  <a:lnTo>
                    <a:pt x="973" y="1164"/>
                  </a:lnTo>
                  <a:lnTo>
                    <a:pt x="973" y="1523"/>
                  </a:lnTo>
                  <a:lnTo>
                    <a:pt x="13" y="1523"/>
                  </a:lnTo>
                  <a:lnTo>
                    <a:pt x="13" y="1275"/>
                  </a:lnTo>
                  <a:lnTo>
                    <a:pt x="392" y="799"/>
                  </a:lnTo>
                  <a:lnTo>
                    <a:pt x="418" y="764"/>
                  </a:lnTo>
                  <a:lnTo>
                    <a:pt x="442" y="732"/>
                  </a:lnTo>
                  <a:lnTo>
                    <a:pt x="462" y="701"/>
                  </a:lnTo>
                  <a:lnTo>
                    <a:pt x="478" y="673"/>
                  </a:lnTo>
                  <a:lnTo>
                    <a:pt x="491" y="648"/>
                  </a:lnTo>
                  <a:lnTo>
                    <a:pt x="507" y="606"/>
                  </a:lnTo>
                  <a:lnTo>
                    <a:pt x="516" y="563"/>
                  </a:lnTo>
                  <a:lnTo>
                    <a:pt x="519" y="518"/>
                  </a:lnTo>
                  <a:lnTo>
                    <a:pt x="517" y="494"/>
                  </a:lnTo>
                  <a:lnTo>
                    <a:pt x="513" y="473"/>
                  </a:lnTo>
                  <a:lnTo>
                    <a:pt x="506" y="457"/>
                  </a:lnTo>
                  <a:lnTo>
                    <a:pt x="498" y="447"/>
                  </a:lnTo>
                  <a:lnTo>
                    <a:pt x="485" y="439"/>
                  </a:lnTo>
                  <a:lnTo>
                    <a:pt x="470" y="435"/>
                  </a:lnTo>
                  <a:lnTo>
                    <a:pt x="450" y="434"/>
                  </a:lnTo>
                  <a:lnTo>
                    <a:pt x="434" y="436"/>
                  </a:lnTo>
                  <a:lnTo>
                    <a:pt x="415" y="444"/>
                  </a:lnTo>
                  <a:lnTo>
                    <a:pt x="394" y="455"/>
                  </a:lnTo>
                  <a:lnTo>
                    <a:pt x="370" y="470"/>
                  </a:lnTo>
                  <a:lnTo>
                    <a:pt x="343" y="491"/>
                  </a:lnTo>
                  <a:lnTo>
                    <a:pt x="315" y="517"/>
                  </a:lnTo>
                  <a:lnTo>
                    <a:pt x="284" y="549"/>
                  </a:lnTo>
                  <a:lnTo>
                    <a:pt x="252" y="586"/>
                  </a:lnTo>
                  <a:lnTo>
                    <a:pt x="217" y="630"/>
                  </a:lnTo>
                  <a:lnTo>
                    <a:pt x="181" y="680"/>
                  </a:lnTo>
                  <a:lnTo>
                    <a:pt x="0" y="341"/>
                  </a:lnTo>
                  <a:lnTo>
                    <a:pt x="27" y="311"/>
                  </a:lnTo>
                  <a:lnTo>
                    <a:pt x="55" y="278"/>
                  </a:lnTo>
                  <a:lnTo>
                    <a:pt x="85" y="239"/>
                  </a:lnTo>
                  <a:lnTo>
                    <a:pt x="117" y="201"/>
                  </a:lnTo>
                  <a:lnTo>
                    <a:pt x="152" y="164"/>
                  </a:lnTo>
                  <a:lnTo>
                    <a:pt x="191" y="128"/>
                  </a:lnTo>
                  <a:lnTo>
                    <a:pt x="234" y="95"/>
                  </a:lnTo>
                  <a:lnTo>
                    <a:pt x="280" y="65"/>
                  </a:lnTo>
                  <a:lnTo>
                    <a:pt x="332" y="38"/>
                  </a:lnTo>
                  <a:lnTo>
                    <a:pt x="365" y="24"/>
                  </a:lnTo>
                  <a:lnTo>
                    <a:pt x="400" y="14"/>
                  </a:lnTo>
                  <a:lnTo>
                    <a:pt x="437" y="6"/>
                  </a:lnTo>
                  <a:lnTo>
                    <a:pt x="477" y="2"/>
                  </a:lnTo>
                  <a:lnTo>
                    <a:pt x="519" y="0"/>
                  </a:lnTo>
                  <a:close/>
                </a:path>
              </a:pathLst>
            </a:custGeom>
            <a:solidFill>
              <a:srgbClr val="E6803A"/>
            </a:solidFill>
            <a:ln w="0">
              <a:solidFill>
                <a:srgbClr val="E6803A"/>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400">
                <a:solidFill>
                  <a:srgbClr val="000000"/>
                </a:solidFill>
                <a:latin typeface="Arial" charset="0"/>
                <a:ea typeface="ヒラギノ角ゴ Pro W3" pitchFamily="48" charset="-128"/>
              </a:endParaRPr>
            </a:p>
          </p:txBody>
        </p:sp>
        <p:sp>
          <p:nvSpPr>
            <p:cNvPr id="13" name="Freeform 7"/>
            <p:cNvSpPr>
              <a:spLocks noEditPoints="1"/>
            </p:cNvSpPr>
            <p:nvPr/>
          </p:nvSpPr>
          <p:spPr bwMode="auto">
            <a:xfrm>
              <a:off x="7642225" y="515938"/>
              <a:ext cx="682625" cy="768350"/>
            </a:xfrm>
            <a:custGeom>
              <a:avLst/>
              <a:gdLst>
                <a:gd name="T0" fmla="*/ 420 w 1291"/>
                <a:gd name="T1" fmla="*/ 1122 h 1451"/>
                <a:gd name="T2" fmla="*/ 584 w 1291"/>
                <a:gd name="T3" fmla="*/ 1120 h 1451"/>
                <a:gd name="T4" fmla="*/ 663 w 1291"/>
                <a:gd name="T5" fmla="*/ 1104 h 1451"/>
                <a:gd name="T6" fmla="*/ 729 w 1291"/>
                <a:gd name="T7" fmla="*/ 1073 h 1451"/>
                <a:gd name="T8" fmla="*/ 783 w 1291"/>
                <a:gd name="T9" fmla="*/ 1028 h 1451"/>
                <a:gd name="T10" fmla="*/ 818 w 1291"/>
                <a:gd name="T11" fmla="*/ 973 h 1451"/>
                <a:gd name="T12" fmla="*/ 843 w 1291"/>
                <a:gd name="T13" fmla="*/ 903 h 1451"/>
                <a:gd name="T14" fmla="*/ 858 w 1291"/>
                <a:gd name="T15" fmla="*/ 817 h 1451"/>
                <a:gd name="T16" fmla="*/ 863 w 1291"/>
                <a:gd name="T17" fmla="*/ 716 h 1451"/>
                <a:gd name="T18" fmla="*/ 858 w 1291"/>
                <a:gd name="T19" fmla="*/ 617 h 1451"/>
                <a:gd name="T20" fmla="*/ 841 w 1291"/>
                <a:gd name="T21" fmla="*/ 534 h 1451"/>
                <a:gd name="T22" fmla="*/ 815 w 1291"/>
                <a:gd name="T23" fmla="*/ 467 h 1451"/>
                <a:gd name="T24" fmla="*/ 778 w 1291"/>
                <a:gd name="T25" fmla="*/ 414 h 1451"/>
                <a:gd name="T26" fmla="*/ 732 w 1291"/>
                <a:gd name="T27" fmla="*/ 375 h 1451"/>
                <a:gd name="T28" fmla="*/ 676 w 1291"/>
                <a:gd name="T29" fmla="*/ 349 h 1451"/>
                <a:gd name="T30" fmla="*/ 589 w 1291"/>
                <a:gd name="T31" fmla="*/ 332 h 1451"/>
                <a:gd name="T32" fmla="*/ 420 w 1291"/>
                <a:gd name="T33" fmla="*/ 330 h 1451"/>
                <a:gd name="T34" fmla="*/ 564 w 1291"/>
                <a:gd name="T35" fmla="*/ 0 h 1451"/>
                <a:gd name="T36" fmla="*/ 711 w 1291"/>
                <a:gd name="T37" fmla="*/ 10 h 1451"/>
                <a:gd name="T38" fmla="*/ 850 w 1291"/>
                <a:gd name="T39" fmla="*/ 41 h 1451"/>
                <a:gd name="T40" fmla="*/ 950 w 1291"/>
                <a:gd name="T41" fmla="*/ 82 h 1451"/>
                <a:gd name="T42" fmla="*/ 1039 w 1291"/>
                <a:gd name="T43" fmla="*/ 138 h 1451"/>
                <a:gd name="T44" fmla="*/ 1118 w 1291"/>
                <a:gd name="T45" fmla="*/ 208 h 1451"/>
                <a:gd name="T46" fmla="*/ 1183 w 1291"/>
                <a:gd name="T47" fmla="*/ 294 h 1451"/>
                <a:gd name="T48" fmla="*/ 1234 w 1291"/>
                <a:gd name="T49" fmla="*/ 396 h 1451"/>
                <a:gd name="T50" fmla="*/ 1266 w 1291"/>
                <a:gd name="T51" fmla="*/ 493 h 1451"/>
                <a:gd name="T52" fmla="*/ 1285 w 1291"/>
                <a:gd name="T53" fmla="*/ 601 h 1451"/>
                <a:gd name="T54" fmla="*/ 1291 w 1291"/>
                <a:gd name="T55" fmla="*/ 721 h 1451"/>
                <a:gd name="T56" fmla="*/ 1285 w 1291"/>
                <a:gd name="T57" fmla="*/ 841 h 1451"/>
                <a:gd name="T58" fmla="*/ 1266 w 1291"/>
                <a:gd name="T59" fmla="*/ 950 h 1451"/>
                <a:gd name="T60" fmla="*/ 1234 w 1291"/>
                <a:gd name="T61" fmla="*/ 1047 h 1451"/>
                <a:gd name="T62" fmla="*/ 1183 w 1291"/>
                <a:gd name="T63" fmla="*/ 1149 h 1451"/>
                <a:gd name="T64" fmla="*/ 1118 w 1291"/>
                <a:gd name="T65" fmla="*/ 1236 h 1451"/>
                <a:gd name="T66" fmla="*/ 1039 w 1291"/>
                <a:gd name="T67" fmla="*/ 1308 h 1451"/>
                <a:gd name="T68" fmla="*/ 950 w 1291"/>
                <a:gd name="T69" fmla="*/ 1365 h 1451"/>
                <a:gd name="T70" fmla="*/ 849 w 1291"/>
                <a:gd name="T71" fmla="*/ 1407 h 1451"/>
                <a:gd name="T72" fmla="*/ 710 w 1291"/>
                <a:gd name="T73" fmla="*/ 1440 h 1451"/>
                <a:gd name="T74" fmla="*/ 562 w 1291"/>
                <a:gd name="T75" fmla="*/ 1451 h 1451"/>
                <a:gd name="T76" fmla="*/ 0 w 1291"/>
                <a:gd name="T77"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91" h="1451">
                  <a:moveTo>
                    <a:pt x="420" y="330"/>
                  </a:moveTo>
                  <a:lnTo>
                    <a:pt x="420" y="1122"/>
                  </a:lnTo>
                  <a:lnTo>
                    <a:pt x="538" y="1122"/>
                  </a:lnTo>
                  <a:lnTo>
                    <a:pt x="584" y="1120"/>
                  </a:lnTo>
                  <a:lnTo>
                    <a:pt x="625" y="1113"/>
                  </a:lnTo>
                  <a:lnTo>
                    <a:pt x="663" y="1104"/>
                  </a:lnTo>
                  <a:lnTo>
                    <a:pt x="698" y="1091"/>
                  </a:lnTo>
                  <a:lnTo>
                    <a:pt x="729" y="1073"/>
                  </a:lnTo>
                  <a:lnTo>
                    <a:pt x="757" y="1053"/>
                  </a:lnTo>
                  <a:lnTo>
                    <a:pt x="783" y="1028"/>
                  </a:lnTo>
                  <a:lnTo>
                    <a:pt x="801" y="1002"/>
                  </a:lnTo>
                  <a:lnTo>
                    <a:pt x="818" y="973"/>
                  </a:lnTo>
                  <a:lnTo>
                    <a:pt x="832" y="940"/>
                  </a:lnTo>
                  <a:lnTo>
                    <a:pt x="843" y="903"/>
                  </a:lnTo>
                  <a:lnTo>
                    <a:pt x="852" y="863"/>
                  </a:lnTo>
                  <a:lnTo>
                    <a:pt x="858" y="817"/>
                  </a:lnTo>
                  <a:lnTo>
                    <a:pt x="862" y="769"/>
                  </a:lnTo>
                  <a:lnTo>
                    <a:pt x="863" y="716"/>
                  </a:lnTo>
                  <a:lnTo>
                    <a:pt x="862" y="665"/>
                  </a:lnTo>
                  <a:lnTo>
                    <a:pt x="858" y="617"/>
                  </a:lnTo>
                  <a:lnTo>
                    <a:pt x="851" y="573"/>
                  </a:lnTo>
                  <a:lnTo>
                    <a:pt x="841" y="534"/>
                  </a:lnTo>
                  <a:lnTo>
                    <a:pt x="829" y="499"/>
                  </a:lnTo>
                  <a:lnTo>
                    <a:pt x="815" y="467"/>
                  </a:lnTo>
                  <a:lnTo>
                    <a:pt x="798" y="438"/>
                  </a:lnTo>
                  <a:lnTo>
                    <a:pt x="778" y="414"/>
                  </a:lnTo>
                  <a:lnTo>
                    <a:pt x="756" y="393"/>
                  </a:lnTo>
                  <a:lnTo>
                    <a:pt x="732" y="375"/>
                  </a:lnTo>
                  <a:lnTo>
                    <a:pt x="705" y="361"/>
                  </a:lnTo>
                  <a:lnTo>
                    <a:pt x="676" y="349"/>
                  </a:lnTo>
                  <a:lnTo>
                    <a:pt x="634" y="338"/>
                  </a:lnTo>
                  <a:lnTo>
                    <a:pt x="589" y="332"/>
                  </a:lnTo>
                  <a:lnTo>
                    <a:pt x="538" y="330"/>
                  </a:lnTo>
                  <a:lnTo>
                    <a:pt x="420" y="330"/>
                  </a:lnTo>
                  <a:close/>
                  <a:moveTo>
                    <a:pt x="0" y="0"/>
                  </a:moveTo>
                  <a:lnTo>
                    <a:pt x="564" y="0"/>
                  </a:lnTo>
                  <a:lnTo>
                    <a:pt x="639" y="2"/>
                  </a:lnTo>
                  <a:lnTo>
                    <a:pt x="711" y="10"/>
                  </a:lnTo>
                  <a:lnTo>
                    <a:pt x="782" y="23"/>
                  </a:lnTo>
                  <a:lnTo>
                    <a:pt x="850" y="41"/>
                  </a:lnTo>
                  <a:lnTo>
                    <a:pt x="901" y="60"/>
                  </a:lnTo>
                  <a:lnTo>
                    <a:pt x="950" y="82"/>
                  </a:lnTo>
                  <a:lnTo>
                    <a:pt x="996" y="108"/>
                  </a:lnTo>
                  <a:lnTo>
                    <a:pt x="1039" y="138"/>
                  </a:lnTo>
                  <a:lnTo>
                    <a:pt x="1080" y="171"/>
                  </a:lnTo>
                  <a:lnTo>
                    <a:pt x="1118" y="208"/>
                  </a:lnTo>
                  <a:lnTo>
                    <a:pt x="1152" y="249"/>
                  </a:lnTo>
                  <a:lnTo>
                    <a:pt x="1183" y="294"/>
                  </a:lnTo>
                  <a:lnTo>
                    <a:pt x="1210" y="343"/>
                  </a:lnTo>
                  <a:lnTo>
                    <a:pt x="1234" y="396"/>
                  </a:lnTo>
                  <a:lnTo>
                    <a:pt x="1252" y="442"/>
                  </a:lnTo>
                  <a:lnTo>
                    <a:pt x="1266" y="493"/>
                  </a:lnTo>
                  <a:lnTo>
                    <a:pt x="1276" y="545"/>
                  </a:lnTo>
                  <a:lnTo>
                    <a:pt x="1285" y="601"/>
                  </a:lnTo>
                  <a:lnTo>
                    <a:pt x="1290" y="660"/>
                  </a:lnTo>
                  <a:lnTo>
                    <a:pt x="1291" y="721"/>
                  </a:lnTo>
                  <a:lnTo>
                    <a:pt x="1290" y="782"/>
                  </a:lnTo>
                  <a:lnTo>
                    <a:pt x="1285" y="841"/>
                  </a:lnTo>
                  <a:lnTo>
                    <a:pt x="1276" y="897"/>
                  </a:lnTo>
                  <a:lnTo>
                    <a:pt x="1266" y="950"/>
                  </a:lnTo>
                  <a:lnTo>
                    <a:pt x="1252" y="1000"/>
                  </a:lnTo>
                  <a:lnTo>
                    <a:pt x="1234" y="1047"/>
                  </a:lnTo>
                  <a:lnTo>
                    <a:pt x="1210" y="1101"/>
                  </a:lnTo>
                  <a:lnTo>
                    <a:pt x="1183" y="1149"/>
                  </a:lnTo>
                  <a:lnTo>
                    <a:pt x="1152" y="1195"/>
                  </a:lnTo>
                  <a:lnTo>
                    <a:pt x="1118" y="1236"/>
                  </a:lnTo>
                  <a:lnTo>
                    <a:pt x="1080" y="1274"/>
                  </a:lnTo>
                  <a:lnTo>
                    <a:pt x="1039" y="1308"/>
                  </a:lnTo>
                  <a:lnTo>
                    <a:pt x="996" y="1338"/>
                  </a:lnTo>
                  <a:lnTo>
                    <a:pt x="950" y="1365"/>
                  </a:lnTo>
                  <a:lnTo>
                    <a:pt x="900" y="1388"/>
                  </a:lnTo>
                  <a:lnTo>
                    <a:pt x="849" y="1407"/>
                  </a:lnTo>
                  <a:lnTo>
                    <a:pt x="780" y="1427"/>
                  </a:lnTo>
                  <a:lnTo>
                    <a:pt x="710" y="1440"/>
                  </a:lnTo>
                  <a:lnTo>
                    <a:pt x="637" y="1448"/>
                  </a:lnTo>
                  <a:lnTo>
                    <a:pt x="562" y="1451"/>
                  </a:lnTo>
                  <a:lnTo>
                    <a:pt x="0" y="1451"/>
                  </a:lnTo>
                  <a:lnTo>
                    <a:pt x="0" y="0"/>
                  </a:lnTo>
                  <a:close/>
                </a:path>
              </a:pathLst>
            </a:custGeom>
            <a:solidFill>
              <a:srgbClr val="C6C7C9"/>
            </a:solidFill>
            <a:ln w="0">
              <a:solidFill>
                <a:srgbClr val="C6C7C9"/>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400">
                <a:solidFill>
                  <a:srgbClr val="000000"/>
                </a:solidFill>
                <a:latin typeface="Arial" charset="0"/>
                <a:ea typeface="ヒラギノ角ゴ Pro W3" pitchFamily="48" charset="-128"/>
              </a:endParaRPr>
            </a:p>
          </p:txBody>
        </p:sp>
        <p:sp>
          <p:nvSpPr>
            <p:cNvPr id="14" name="Freeform 8"/>
            <p:cNvSpPr>
              <a:spLocks noEditPoints="1"/>
            </p:cNvSpPr>
            <p:nvPr/>
          </p:nvSpPr>
          <p:spPr bwMode="auto">
            <a:xfrm>
              <a:off x="7215188" y="176213"/>
              <a:ext cx="601663" cy="768350"/>
            </a:xfrm>
            <a:custGeom>
              <a:avLst/>
              <a:gdLst>
                <a:gd name="T0" fmla="*/ 407 w 1138"/>
                <a:gd name="T1" fmla="*/ 318 h 1451"/>
                <a:gd name="T2" fmla="*/ 407 w 1138"/>
                <a:gd name="T3" fmla="*/ 633 h 1451"/>
                <a:gd name="T4" fmla="*/ 491 w 1138"/>
                <a:gd name="T5" fmla="*/ 633 h 1451"/>
                <a:gd name="T6" fmla="*/ 521 w 1138"/>
                <a:gd name="T7" fmla="*/ 631 h 1451"/>
                <a:gd name="T8" fmla="*/ 547 w 1138"/>
                <a:gd name="T9" fmla="*/ 623 h 1451"/>
                <a:gd name="T10" fmla="*/ 573 w 1138"/>
                <a:gd name="T11" fmla="*/ 612 h 1451"/>
                <a:gd name="T12" fmla="*/ 596 w 1138"/>
                <a:gd name="T13" fmla="*/ 597 h 1451"/>
                <a:gd name="T14" fmla="*/ 611 w 1138"/>
                <a:gd name="T15" fmla="*/ 580 h 1451"/>
                <a:gd name="T16" fmla="*/ 624 w 1138"/>
                <a:gd name="T17" fmla="*/ 558 h 1451"/>
                <a:gd name="T18" fmla="*/ 632 w 1138"/>
                <a:gd name="T19" fmla="*/ 534 h 1451"/>
                <a:gd name="T20" fmla="*/ 637 w 1138"/>
                <a:gd name="T21" fmla="*/ 504 h 1451"/>
                <a:gd name="T22" fmla="*/ 639 w 1138"/>
                <a:gd name="T23" fmla="*/ 470 h 1451"/>
                <a:gd name="T24" fmla="*/ 637 w 1138"/>
                <a:gd name="T25" fmla="*/ 439 h 1451"/>
                <a:gd name="T26" fmla="*/ 632 w 1138"/>
                <a:gd name="T27" fmla="*/ 411 h 1451"/>
                <a:gd name="T28" fmla="*/ 624 w 1138"/>
                <a:gd name="T29" fmla="*/ 387 h 1451"/>
                <a:gd name="T30" fmla="*/ 612 w 1138"/>
                <a:gd name="T31" fmla="*/ 368 h 1451"/>
                <a:gd name="T32" fmla="*/ 597 w 1138"/>
                <a:gd name="T33" fmla="*/ 352 h 1451"/>
                <a:gd name="T34" fmla="*/ 574 w 1138"/>
                <a:gd name="T35" fmla="*/ 338 h 1451"/>
                <a:gd name="T36" fmla="*/ 548 w 1138"/>
                <a:gd name="T37" fmla="*/ 327 h 1451"/>
                <a:gd name="T38" fmla="*/ 522 w 1138"/>
                <a:gd name="T39" fmla="*/ 320 h 1451"/>
                <a:gd name="T40" fmla="*/ 491 w 1138"/>
                <a:gd name="T41" fmla="*/ 318 h 1451"/>
                <a:gd name="T42" fmla="*/ 407 w 1138"/>
                <a:gd name="T43" fmla="*/ 318 h 1451"/>
                <a:gd name="T44" fmla="*/ 0 w 1138"/>
                <a:gd name="T45" fmla="*/ 0 h 1451"/>
                <a:gd name="T46" fmla="*/ 534 w 1138"/>
                <a:gd name="T47" fmla="*/ 0 h 1451"/>
                <a:gd name="T48" fmla="*/ 602 w 1138"/>
                <a:gd name="T49" fmla="*/ 1 h 1451"/>
                <a:gd name="T50" fmla="*/ 668 w 1138"/>
                <a:gd name="T51" fmla="*/ 7 h 1451"/>
                <a:gd name="T52" fmla="*/ 732 w 1138"/>
                <a:gd name="T53" fmla="*/ 17 h 1451"/>
                <a:gd name="T54" fmla="*/ 778 w 1138"/>
                <a:gd name="T55" fmla="*/ 28 h 1451"/>
                <a:gd name="T56" fmla="*/ 822 w 1138"/>
                <a:gd name="T57" fmla="*/ 42 h 1451"/>
                <a:gd name="T58" fmla="*/ 862 w 1138"/>
                <a:gd name="T59" fmla="*/ 62 h 1451"/>
                <a:gd name="T60" fmla="*/ 899 w 1138"/>
                <a:gd name="T61" fmla="*/ 84 h 1451"/>
                <a:gd name="T62" fmla="*/ 932 w 1138"/>
                <a:gd name="T63" fmla="*/ 111 h 1451"/>
                <a:gd name="T64" fmla="*/ 963 w 1138"/>
                <a:gd name="T65" fmla="*/ 143 h 1451"/>
                <a:gd name="T66" fmla="*/ 990 w 1138"/>
                <a:gd name="T67" fmla="*/ 179 h 1451"/>
                <a:gd name="T68" fmla="*/ 1012 w 1138"/>
                <a:gd name="T69" fmla="*/ 220 h 1451"/>
                <a:gd name="T70" fmla="*/ 1028 w 1138"/>
                <a:gd name="T71" fmla="*/ 257 h 1451"/>
                <a:gd name="T72" fmla="*/ 1039 w 1138"/>
                <a:gd name="T73" fmla="*/ 298 h 1451"/>
                <a:gd name="T74" fmla="*/ 1048 w 1138"/>
                <a:gd name="T75" fmla="*/ 342 h 1451"/>
                <a:gd name="T76" fmla="*/ 1054 w 1138"/>
                <a:gd name="T77" fmla="*/ 391 h 1451"/>
                <a:gd name="T78" fmla="*/ 1055 w 1138"/>
                <a:gd name="T79" fmla="*/ 444 h 1451"/>
                <a:gd name="T80" fmla="*/ 1054 w 1138"/>
                <a:gd name="T81" fmla="*/ 479 h 1451"/>
                <a:gd name="T82" fmla="*/ 1050 w 1138"/>
                <a:gd name="T83" fmla="*/ 517 h 1451"/>
                <a:gd name="T84" fmla="*/ 1045 w 1138"/>
                <a:gd name="T85" fmla="*/ 555 h 1451"/>
                <a:gd name="T86" fmla="*/ 1036 w 1138"/>
                <a:gd name="T87" fmla="*/ 595 h 1451"/>
                <a:gd name="T88" fmla="*/ 1024 w 1138"/>
                <a:gd name="T89" fmla="*/ 633 h 1451"/>
                <a:gd name="T90" fmla="*/ 1007 w 1138"/>
                <a:gd name="T91" fmla="*/ 670 h 1451"/>
                <a:gd name="T92" fmla="*/ 987 w 1138"/>
                <a:gd name="T93" fmla="*/ 706 h 1451"/>
                <a:gd name="T94" fmla="*/ 961 w 1138"/>
                <a:gd name="T95" fmla="*/ 740 h 1451"/>
                <a:gd name="T96" fmla="*/ 929 w 1138"/>
                <a:gd name="T97" fmla="*/ 771 h 1451"/>
                <a:gd name="T98" fmla="*/ 902 w 1138"/>
                <a:gd name="T99" fmla="*/ 794 h 1451"/>
                <a:gd name="T100" fmla="*/ 871 w 1138"/>
                <a:gd name="T101" fmla="*/ 813 h 1451"/>
                <a:gd name="T102" fmla="*/ 837 w 1138"/>
                <a:gd name="T103" fmla="*/ 831 h 1451"/>
                <a:gd name="T104" fmla="*/ 800 w 1138"/>
                <a:gd name="T105" fmla="*/ 846 h 1451"/>
                <a:gd name="T106" fmla="*/ 1138 w 1138"/>
                <a:gd name="T107" fmla="*/ 1451 h 1451"/>
                <a:gd name="T108" fmla="*/ 697 w 1138"/>
                <a:gd name="T109" fmla="*/ 1451 h 1451"/>
                <a:gd name="T110" fmla="*/ 407 w 1138"/>
                <a:gd name="T111" fmla="*/ 885 h 1451"/>
                <a:gd name="T112" fmla="*/ 407 w 1138"/>
                <a:gd name="T113" fmla="*/ 1451 h 1451"/>
                <a:gd name="T114" fmla="*/ 0 w 1138"/>
                <a:gd name="T115" fmla="*/ 1451 h 1451"/>
                <a:gd name="T116" fmla="*/ 0 w 1138"/>
                <a:gd name="T117"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38" h="1451">
                  <a:moveTo>
                    <a:pt x="407" y="318"/>
                  </a:moveTo>
                  <a:lnTo>
                    <a:pt x="407" y="633"/>
                  </a:lnTo>
                  <a:lnTo>
                    <a:pt x="491" y="633"/>
                  </a:lnTo>
                  <a:lnTo>
                    <a:pt x="521" y="631"/>
                  </a:lnTo>
                  <a:lnTo>
                    <a:pt x="547" y="623"/>
                  </a:lnTo>
                  <a:lnTo>
                    <a:pt x="573" y="612"/>
                  </a:lnTo>
                  <a:lnTo>
                    <a:pt x="596" y="597"/>
                  </a:lnTo>
                  <a:lnTo>
                    <a:pt x="611" y="580"/>
                  </a:lnTo>
                  <a:lnTo>
                    <a:pt x="624" y="558"/>
                  </a:lnTo>
                  <a:lnTo>
                    <a:pt x="632" y="534"/>
                  </a:lnTo>
                  <a:lnTo>
                    <a:pt x="637" y="504"/>
                  </a:lnTo>
                  <a:lnTo>
                    <a:pt x="639" y="470"/>
                  </a:lnTo>
                  <a:lnTo>
                    <a:pt x="637" y="439"/>
                  </a:lnTo>
                  <a:lnTo>
                    <a:pt x="632" y="411"/>
                  </a:lnTo>
                  <a:lnTo>
                    <a:pt x="624" y="387"/>
                  </a:lnTo>
                  <a:lnTo>
                    <a:pt x="612" y="368"/>
                  </a:lnTo>
                  <a:lnTo>
                    <a:pt x="597" y="352"/>
                  </a:lnTo>
                  <a:lnTo>
                    <a:pt x="574" y="338"/>
                  </a:lnTo>
                  <a:lnTo>
                    <a:pt x="548" y="327"/>
                  </a:lnTo>
                  <a:lnTo>
                    <a:pt x="522" y="320"/>
                  </a:lnTo>
                  <a:lnTo>
                    <a:pt x="491" y="318"/>
                  </a:lnTo>
                  <a:lnTo>
                    <a:pt x="407" y="318"/>
                  </a:lnTo>
                  <a:close/>
                  <a:moveTo>
                    <a:pt x="0" y="0"/>
                  </a:moveTo>
                  <a:lnTo>
                    <a:pt x="534" y="0"/>
                  </a:lnTo>
                  <a:lnTo>
                    <a:pt x="602" y="1"/>
                  </a:lnTo>
                  <a:lnTo>
                    <a:pt x="668" y="7"/>
                  </a:lnTo>
                  <a:lnTo>
                    <a:pt x="732" y="17"/>
                  </a:lnTo>
                  <a:lnTo>
                    <a:pt x="778" y="28"/>
                  </a:lnTo>
                  <a:lnTo>
                    <a:pt x="822" y="42"/>
                  </a:lnTo>
                  <a:lnTo>
                    <a:pt x="862" y="62"/>
                  </a:lnTo>
                  <a:lnTo>
                    <a:pt x="899" y="84"/>
                  </a:lnTo>
                  <a:lnTo>
                    <a:pt x="932" y="111"/>
                  </a:lnTo>
                  <a:lnTo>
                    <a:pt x="963" y="143"/>
                  </a:lnTo>
                  <a:lnTo>
                    <a:pt x="990" y="179"/>
                  </a:lnTo>
                  <a:lnTo>
                    <a:pt x="1012" y="220"/>
                  </a:lnTo>
                  <a:lnTo>
                    <a:pt x="1028" y="257"/>
                  </a:lnTo>
                  <a:lnTo>
                    <a:pt x="1039" y="298"/>
                  </a:lnTo>
                  <a:lnTo>
                    <a:pt x="1048" y="342"/>
                  </a:lnTo>
                  <a:lnTo>
                    <a:pt x="1054" y="391"/>
                  </a:lnTo>
                  <a:lnTo>
                    <a:pt x="1055" y="444"/>
                  </a:lnTo>
                  <a:lnTo>
                    <a:pt x="1054" y="479"/>
                  </a:lnTo>
                  <a:lnTo>
                    <a:pt x="1050" y="517"/>
                  </a:lnTo>
                  <a:lnTo>
                    <a:pt x="1045" y="555"/>
                  </a:lnTo>
                  <a:lnTo>
                    <a:pt x="1036" y="595"/>
                  </a:lnTo>
                  <a:lnTo>
                    <a:pt x="1024" y="633"/>
                  </a:lnTo>
                  <a:lnTo>
                    <a:pt x="1007" y="670"/>
                  </a:lnTo>
                  <a:lnTo>
                    <a:pt x="987" y="706"/>
                  </a:lnTo>
                  <a:lnTo>
                    <a:pt x="961" y="740"/>
                  </a:lnTo>
                  <a:lnTo>
                    <a:pt x="929" y="771"/>
                  </a:lnTo>
                  <a:lnTo>
                    <a:pt x="902" y="794"/>
                  </a:lnTo>
                  <a:lnTo>
                    <a:pt x="871" y="813"/>
                  </a:lnTo>
                  <a:lnTo>
                    <a:pt x="837" y="831"/>
                  </a:lnTo>
                  <a:lnTo>
                    <a:pt x="800" y="846"/>
                  </a:lnTo>
                  <a:lnTo>
                    <a:pt x="1138" y="1451"/>
                  </a:lnTo>
                  <a:lnTo>
                    <a:pt x="697" y="1451"/>
                  </a:lnTo>
                  <a:lnTo>
                    <a:pt x="407" y="885"/>
                  </a:lnTo>
                  <a:lnTo>
                    <a:pt x="407" y="1451"/>
                  </a:lnTo>
                  <a:lnTo>
                    <a:pt x="0" y="1451"/>
                  </a:lnTo>
                  <a:lnTo>
                    <a:pt x="0" y="0"/>
                  </a:lnTo>
                  <a:close/>
                </a:path>
              </a:pathLst>
            </a:custGeom>
            <a:solidFill>
              <a:srgbClr val="707173"/>
            </a:solidFill>
            <a:ln w="0">
              <a:solidFill>
                <a:srgbClr val="707173"/>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2400">
                <a:solidFill>
                  <a:srgbClr val="000000"/>
                </a:solidFill>
                <a:latin typeface="Arial" charset="0"/>
                <a:ea typeface="ヒラギノ角ゴ Pro W3" pitchFamily="48" charset="-128"/>
              </a:endParaRPr>
            </a:p>
          </p:txBody>
        </p:sp>
      </p:grpSp>
      <p:sp>
        <p:nvSpPr>
          <p:cNvPr id="16" name="Title 1"/>
          <p:cNvSpPr>
            <a:spLocks noGrp="1"/>
          </p:cNvSpPr>
          <p:nvPr>
            <p:ph type="title"/>
          </p:nvPr>
        </p:nvSpPr>
        <p:spPr>
          <a:xfrm>
            <a:off x="338647" y="365125"/>
            <a:ext cx="10515600" cy="904875"/>
          </a:xfrm>
        </p:spPr>
        <p:txBody>
          <a:bodyPr>
            <a:normAutofit/>
          </a:bodyPr>
          <a:lstStyle>
            <a:lvl1pPr>
              <a:defRPr sz="3200" b="1">
                <a:solidFill>
                  <a:srgbClr val="E6803A"/>
                </a:solidFill>
                <a:latin typeface="+mn-lt"/>
              </a:defRPr>
            </a:lvl1pPr>
          </a:lstStyle>
          <a:p>
            <a:r>
              <a:rPr lang="en-US" dirty="0"/>
              <a:t>Click to edit Master title style</a:t>
            </a:r>
            <a:endParaRPr lang="de-DE" dirty="0"/>
          </a:p>
        </p:txBody>
      </p:sp>
    </p:spTree>
    <p:extLst>
      <p:ext uri="{BB962C8B-B14F-4D97-AF65-F5344CB8AC3E}">
        <p14:creationId xmlns:p14="http://schemas.microsoft.com/office/powerpoint/2010/main" val="1799584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C51D2C4-8BCE-40DA-9704-DEAB61600C1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84561"/>
            <a:ext cx="12192000" cy="6087640"/>
          </a:xfrm>
          <a:prstGeom prst="rect">
            <a:avLst/>
          </a:prstGeom>
        </p:spPr>
      </p:pic>
      <p:sp>
        <p:nvSpPr>
          <p:cNvPr id="24" name="Rectangle 23">
            <a:extLst>
              <a:ext uri="{FF2B5EF4-FFF2-40B4-BE49-F238E27FC236}">
                <a16:creationId xmlns:a16="http://schemas.microsoft.com/office/drawing/2014/main" id="{F21BEDFF-58DD-41B5-8B8B-39D3DB00D0D1}"/>
              </a:ext>
            </a:extLst>
          </p:cNvPr>
          <p:cNvSpPr/>
          <p:nvPr userDrawn="1"/>
        </p:nvSpPr>
        <p:spPr>
          <a:xfrm rot="10800000">
            <a:off x="-3" y="97037"/>
            <a:ext cx="12192001" cy="6075163"/>
          </a:xfrm>
          <a:prstGeom prst="rect">
            <a:avLst/>
          </a:prstGeom>
          <a:gradFill flip="none" rotWithShape="1">
            <a:gsLst>
              <a:gs pos="17000">
                <a:schemeClr val="bg1">
                  <a:alpha val="15000"/>
                </a:schemeClr>
              </a:gs>
              <a:gs pos="68000">
                <a:schemeClr val="bg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1"/>
          <p:cNvSpPr>
            <a:spLocks noGrp="1"/>
          </p:cNvSpPr>
          <p:nvPr>
            <p:ph type="body" sz="quarter" idx="10" hasCustomPrompt="1"/>
          </p:nvPr>
        </p:nvSpPr>
        <p:spPr>
          <a:xfrm>
            <a:off x="695325" y="1082065"/>
            <a:ext cx="7798534" cy="1933768"/>
          </a:xfrm>
          <a:prstGeom prst="rect">
            <a:avLst/>
          </a:prstGeom>
        </p:spPr>
        <p:txBody>
          <a:bodyPr anchor="b" anchorCtr="0">
            <a:normAutofit/>
          </a:bodyPr>
          <a:lstStyle>
            <a:lvl1pPr marL="0" indent="0">
              <a:buFontTx/>
              <a:buNone/>
              <a:defRPr sz="4000" b="0" i="0">
                <a:solidFill>
                  <a:schemeClr val="accent1"/>
                </a:solidFill>
                <a:latin typeface="Raleway"/>
                <a:ea typeface="Raleway"/>
                <a:cs typeface="Raleway"/>
              </a:defRPr>
            </a:lvl1pPr>
            <a:lvl2pPr marL="457200" indent="0">
              <a:buFontTx/>
              <a:buNone/>
              <a:defRPr b="0" i="0">
                <a:solidFill>
                  <a:schemeClr val="bg1"/>
                </a:solidFill>
                <a:latin typeface="Segoe UI Light" charset="0"/>
                <a:ea typeface="Segoe UI Light" charset="0"/>
                <a:cs typeface="Segoe UI Light" charset="0"/>
              </a:defRPr>
            </a:lvl2pPr>
            <a:lvl3pPr marL="914400" indent="0">
              <a:buFontTx/>
              <a:buNone/>
              <a:defRPr b="0" i="0">
                <a:solidFill>
                  <a:schemeClr val="bg1"/>
                </a:solidFill>
                <a:latin typeface="Segoe UI Light" charset="0"/>
                <a:ea typeface="Segoe UI Light" charset="0"/>
                <a:cs typeface="Segoe UI Light" charset="0"/>
              </a:defRPr>
            </a:lvl3pPr>
            <a:lvl4pPr marL="1371600" indent="0">
              <a:buFontTx/>
              <a:buNone/>
              <a:defRPr b="0" i="0">
                <a:solidFill>
                  <a:schemeClr val="bg1"/>
                </a:solidFill>
                <a:latin typeface="Segoe UI Light" charset="0"/>
                <a:ea typeface="Segoe UI Light" charset="0"/>
                <a:cs typeface="Segoe UI Light" charset="0"/>
              </a:defRPr>
            </a:lvl4pPr>
            <a:lvl5pPr marL="1828800" indent="0">
              <a:buFontTx/>
              <a:buNone/>
              <a:defRPr b="0" i="0">
                <a:solidFill>
                  <a:schemeClr val="bg1"/>
                </a:solidFill>
                <a:latin typeface="Segoe UI Light" charset="0"/>
                <a:ea typeface="Segoe UI Light" charset="0"/>
                <a:cs typeface="Segoe UI Light" charset="0"/>
              </a:defRPr>
            </a:lvl5pPr>
          </a:lstStyle>
          <a:p>
            <a:pPr lvl="0"/>
            <a:r>
              <a:rPr lang="en-US" dirty="0"/>
              <a:t>PRESENTATION TITLE</a:t>
            </a:r>
          </a:p>
        </p:txBody>
      </p:sp>
      <p:sp>
        <p:nvSpPr>
          <p:cNvPr id="19" name="Text Placeholder 11"/>
          <p:cNvSpPr>
            <a:spLocks noGrp="1"/>
          </p:cNvSpPr>
          <p:nvPr>
            <p:ph type="body" sz="quarter" idx="11" hasCustomPrompt="1"/>
          </p:nvPr>
        </p:nvSpPr>
        <p:spPr>
          <a:xfrm>
            <a:off x="695325" y="3768214"/>
            <a:ext cx="7798534" cy="381270"/>
          </a:xfrm>
          <a:prstGeom prst="rect">
            <a:avLst/>
          </a:prstGeom>
        </p:spPr>
        <p:txBody>
          <a:bodyPr anchor="t" anchorCtr="0">
            <a:normAutofit/>
          </a:bodyPr>
          <a:lstStyle>
            <a:lvl1pPr marL="0" indent="0">
              <a:buFontTx/>
              <a:buNone/>
              <a:defRPr sz="2000" b="0" i="0" baseline="0">
                <a:solidFill>
                  <a:schemeClr val="accent4"/>
                </a:solidFill>
                <a:latin typeface="Raleway" charset="0"/>
                <a:ea typeface="Raleway" charset="0"/>
                <a:cs typeface="Raleway" charset="0"/>
              </a:defRPr>
            </a:lvl1pPr>
            <a:lvl2pPr marL="457200" indent="0">
              <a:buFontTx/>
              <a:buNone/>
              <a:defRPr b="0" i="0">
                <a:solidFill>
                  <a:schemeClr val="bg1"/>
                </a:solidFill>
                <a:latin typeface="Segoe UI Light" charset="0"/>
                <a:ea typeface="Segoe UI Light" charset="0"/>
                <a:cs typeface="Segoe UI Light" charset="0"/>
              </a:defRPr>
            </a:lvl2pPr>
            <a:lvl3pPr marL="914400" indent="0">
              <a:buFontTx/>
              <a:buNone/>
              <a:defRPr b="0" i="0">
                <a:solidFill>
                  <a:schemeClr val="bg1"/>
                </a:solidFill>
                <a:latin typeface="Segoe UI Light" charset="0"/>
                <a:ea typeface="Segoe UI Light" charset="0"/>
                <a:cs typeface="Segoe UI Light" charset="0"/>
              </a:defRPr>
            </a:lvl3pPr>
            <a:lvl4pPr marL="1371600" indent="0">
              <a:buFontTx/>
              <a:buNone/>
              <a:defRPr b="0" i="0">
                <a:solidFill>
                  <a:schemeClr val="bg1"/>
                </a:solidFill>
                <a:latin typeface="Segoe UI Light" charset="0"/>
                <a:ea typeface="Segoe UI Light" charset="0"/>
                <a:cs typeface="Segoe UI Light" charset="0"/>
              </a:defRPr>
            </a:lvl4pPr>
            <a:lvl5pPr marL="1828800" indent="0">
              <a:buFontTx/>
              <a:buNone/>
              <a:defRPr b="0" i="0">
                <a:solidFill>
                  <a:schemeClr val="bg1"/>
                </a:solidFill>
                <a:latin typeface="Segoe UI Light" charset="0"/>
                <a:ea typeface="Segoe UI Light" charset="0"/>
                <a:cs typeface="Segoe UI Light" charset="0"/>
              </a:defRPr>
            </a:lvl5pPr>
          </a:lstStyle>
          <a:p>
            <a:pPr lvl="0"/>
            <a:r>
              <a:rPr lang="en-US"/>
              <a:t>Name of speaker </a:t>
            </a:r>
            <a:endParaRPr lang="en-US" dirty="0"/>
          </a:p>
        </p:txBody>
      </p:sp>
      <p:sp>
        <p:nvSpPr>
          <p:cNvPr id="6" name="Rectangle 5"/>
          <p:cNvSpPr/>
          <p:nvPr userDrawn="1"/>
        </p:nvSpPr>
        <p:spPr>
          <a:xfrm>
            <a:off x="0" y="0"/>
            <a:ext cx="12192000" cy="1055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a:stretch>
            <a:fillRect/>
          </a:stretch>
        </p:blipFill>
        <p:spPr>
          <a:xfrm>
            <a:off x="695324" y="519007"/>
            <a:ext cx="3137205" cy="564697"/>
          </a:xfrm>
          <a:prstGeom prst="rect">
            <a:avLst/>
          </a:prstGeom>
        </p:spPr>
      </p:pic>
      <p:sp>
        <p:nvSpPr>
          <p:cNvPr id="9" name="Text Placeholder 11">
            <a:extLst>
              <a:ext uri="{FF2B5EF4-FFF2-40B4-BE49-F238E27FC236}">
                <a16:creationId xmlns:a16="http://schemas.microsoft.com/office/drawing/2014/main" id="{130947C5-C5DD-486C-B530-7F12A117311A}"/>
              </a:ext>
            </a:extLst>
          </p:cNvPr>
          <p:cNvSpPr>
            <a:spLocks noGrp="1"/>
          </p:cNvSpPr>
          <p:nvPr>
            <p:ph type="body" sz="quarter" idx="13" hasCustomPrompt="1"/>
          </p:nvPr>
        </p:nvSpPr>
        <p:spPr>
          <a:xfrm>
            <a:off x="695325" y="4094029"/>
            <a:ext cx="7798534" cy="421215"/>
          </a:xfrm>
          <a:prstGeom prst="rect">
            <a:avLst/>
          </a:prstGeom>
        </p:spPr>
        <p:txBody>
          <a:bodyPr anchor="t" anchorCtr="0">
            <a:normAutofit/>
          </a:bodyPr>
          <a:lstStyle>
            <a:lvl1pPr marL="0" indent="0">
              <a:buFontTx/>
              <a:buNone/>
              <a:defRPr sz="2000" b="0" i="0" baseline="0">
                <a:solidFill>
                  <a:schemeClr val="accent4"/>
                </a:solidFill>
                <a:latin typeface="Raleway" charset="0"/>
                <a:ea typeface="Raleway" charset="0"/>
                <a:cs typeface="Raleway" charset="0"/>
              </a:defRPr>
            </a:lvl1pPr>
            <a:lvl2pPr marL="457200" indent="0">
              <a:buFontTx/>
              <a:buNone/>
              <a:defRPr b="0" i="0">
                <a:solidFill>
                  <a:schemeClr val="bg1"/>
                </a:solidFill>
                <a:latin typeface="Segoe UI Light" charset="0"/>
                <a:ea typeface="Segoe UI Light" charset="0"/>
                <a:cs typeface="Segoe UI Light" charset="0"/>
              </a:defRPr>
            </a:lvl2pPr>
            <a:lvl3pPr marL="914400" indent="0">
              <a:buFontTx/>
              <a:buNone/>
              <a:defRPr b="0" i="0">
                <a:solidFill>
                  <a:schemeClr val="bg1"/>
                </a:solidFill>
                <a:latin typeface="Segoe UI Light" charset="0"/>
                <a:ea typeface="Segoe UI Light" charset="0"/>
                <a:cs typeface="Segoe UI Light" charset="0"/>
              </a:defRPr>
            </a:lvl3pPr>
            <a:lvl4pPr marL="1371600" indent="0">
              <a:buFontTx/>
              <a:buNone/>
              <a:defRPr b="0" i="0">
                <a:solidFill>
                  <a:schemeClr val="bg1"/>
                </a:solidFill>
                <a:latin typeface="Segoe UI Light" charset="0"/>
                <a:ea typeface="Segoe UI Light" charset="0"/>
                <a:cs typeface="Segoe UI Light" charset="0"/>
              </a:defRPr>
            </a:lvl4pPr>
            <a:lvl5pPr marL="1828800" indent="0">
              <a:buFontTx/>
              <a:buNone/>
              <a:defRPr b="0" i="0">
                <a:solidFill>
                  <a:schemeClr val="bg1"/>
                </a:solidFill>
                <a:latin typeface="Segoe UI Light" charset="0"/>
                <a:ea typeface="Segoe UI Light" charset="0"/>
                <a:cs typeface="Segoe UI Light" charset="0"/>
              </a:defRPr>
            </a:lvl5pPr>
          </a:lstStyle>
          <a:p>
            <a:pPr lvl="0"/>
            <a:r>
              <a:rPr lang="en-US" dirty="0"/>
              <a:t>Date of presentation</a:t>
            </a:r>
          </a:p>
        </p:txBody>
      </p:sp>
      <p:sp>
        <p:nvSpPr>
          <p:cNvPr id="10" name="Text Placeholder 11">
            <a:extLst>
              <a:ext uri="{FF2B5EF4-FFF2-40B4-BE49-F238E27FC236}">
                <a16:creationId xmlns:a16="http://schemas.microsoft.com/office/drawing/2014/main" id="{C14044D3-89CF-4734-80A9-544C8235E577}"/>
              </a:ext>
            </a:extLst>
          </p:cNvPr>
          <p:cNvSpPr>
            <a:spLocks noGrp="1"/>
          </p:cNvSpPr>
          <p:nvPr>
            <p:ph type="body" sz="quarter" idx="14" hasCustomPrompt="1"/>
          </p:nvPr>
        </p:nvSpPr>
        <p:spPr>
          <a:xfrm>
            <a:off x="3243032" y="4567491"/>
            <a:ext cx="8612637" cy="1116452"/>
          </a:xfrm>
          <a:prstGeom prst="rect">
            <a:avLst/>
          </a:prstGeom>
        </p:spPr>
        <p:txBody>
          <a:bodyPr anchor="b" anchorCtr="0">
            <a:normAutofit/>
          </a:bodyPr>
          <a:lstStyle>
            <a:lvl1pPr marL="0" indent="0">
              <a:buFontTx/>
              <a:buNone/>
              <a:defRPr sz="2000" b="0" i="0" baseline="0">
                <a:solidFill>
                  <a:schemeClr val="tx1"/>
                </a:solidFill>
                <a:latin typeface="Raleway" charset="0"/>
                <a:ea typeface="Raleway" charset="0"/>
                <a:cs typeface="Raleway" charset="0"/>
              </a:defRPr>
            </a:lvl1pPr>
            <a:lvl2pPr marL="457200" indent="0">
              <a:buFontTx/>
              <a:buNone/>
              <a:defRPr b="0" i="0">
                <a:solidFill>
                  <a:schemeClr val="bg1"/>
                </a:solidFill>
                <a:latin typeface="Segoe UI Light" charset="0"/>
                <a:ea typeface="Segoe UI Light" charset="0"/>
                <a:cs typeface="Segoe UI Light" charset="0"/>
              </a:defRPr>
            </a:lvl2pPr>
            <a:lvl3pPr marL="914400" indent="0">
              <a:buFontTx/>
              <a:buNone/>
              <a:defRPr b="0" i="0">
                <a:solidFill>
                  <a:schemeClr val="bg1"/>
                </a:solidFill>
                <a:latin typeface="Segoe UI Light" charset="0"/>
                <a:ea typeface="Segoe UI Light" charset="0"/>
                <a:cs typeface="Segoe UI Light" charset="0"/>
              </a:defRPr>
            </a:lvl3pPr>
            <a:lvl4pPr marL="1371600" indent="0">
              <a:buFontTx/>
              <a:buNone/>
              <a:defRPr b="0" i="0">
                <a:solidFill>
                  <a:schemeClr val="bg1"/>
                </a:solidFill>
                <a:latin typeface="Segoe UI Light" charset="0"/>
                <a:ea typeface="Segoe UI Light" charset="0"/>
                <a:cs typeface="Segoe UI Light" charset="0"/>
              </a:defRPr>
            </a:lvl4pPr>
            <a:lvl5pPr marL="1828800" indent="0">
              <a:buFontTx/>
              <a:buNone/>
              <a:defRPr b="0" i="0">
                <a:solidFill>
                  <a:schemeClr val="bg1"/>
                </a:solidFill>
                <a:latin typeface="Segoe UI Light" charset="0"/>
                <a:ea typeface="Segoe UI Light" charset="0"/>
                <a:cs typeface="Segoe UI Light" charset="0"/>
              </a:defRPr>
            </a:lvl5pPr>
          </a:lstStyle>
          <a:p>
            <a:pPr lvl="0"/>
            <a:r>
              <a:rPr lang="en-US" dirty="0"/>
              <a:t>Partner name</a:t>
            </a:r>
          </a:p>
        </p:txBody>
      </p:sp>
      <p:sp>
        <p:nvSpPr>
          <p:cNvPr id="5" name="Picture Placeholder 4">
            <a:extLst>
              <a:ext uri="{FF2B5EF4-FFF2-40B4-BE49-F238E27FC236}">
                <a16:creationId xmlns:a16="http://schemas.microsoft.com/office/drawing/2014/main" id="{C1D5A73F-1817-44FF-94E9-CC2165826A33}"/>
              </a:ext>
            </a:extLst>
          </p:cNvPr>
          <p:cNvSpPr>
            <a:spLocks noGrp="1"/>
          </p:cNvSpPr>
          <p:nvPr>
            <p:ph type="pic" sz="quarter" idx="15" hasCustomPrompt="1"/>
          </p:nvPr>
        </p:nvSpPr>
        <p:spPr>
          <a:xfrm>
            <a:off x="695325" y="4567491"/>
            <a:ext cx="2375799" cy="1116452"/>
          </a:xfrm>
          <a:prstGeom prst="rect">
            <a:avLst/>
          </a:prstGeom>
        </p:spPr>
        <p:txBody>
          <a:bodyPr anchor="b"/>
          <a:lstStyle>
            <a:lvl1pPr marL="0" indent="0">
              <a:buNone/>
              <a:defRPr sz="2000">
                <a:solidFill>
                  <a:schemeClr val="tx1"/>
                </a:solidFill>
              </a:defRPr>
            </a:lvl1pPr>
          </a:lstStyle>
          <a:p>
            <a:r>
              <a:rPr lang="es-ES" dirty="0" err="1"/>
              <a:t>Partner</a:t>
            </a:r>
            <a:r>
              <a:rPr lang="es-ES" dirty="0"/>
              <a:t> logo</a:t>
            </a:r>
            <a:endParaRPr lang="en-GB" dirty="0"/>
          </a:p>
        </p:txBody>
      </p:sp>
      <p:pic>
        <p:nvPicPr>
          <p:cNvPr id="15" name="Picture 14">
            <a:extLst>
              <a:ext uri="{FF2B5EF4-FFF2-40B4-BE49-F238E27FC236}">
                <a16:creationId xmlns:a16="http://schemas.microsoft.com/office/drawing/2014/main" id="{1181F03A-29C8-49C7-830B-F9BF786AB75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48180" y="6307881"/>
            <a:ext cx="5495636" cy="398435"/>
          </a:xfrm>
          <a:prstGeom prst="rect">
            <a:avLst/>
          </a:prstGeom>
        </p:spPr>
      </p:pic>
      <p:cxnSp>
        <p:nvCxnSpPr>
          <p:cNvPr id="17" name="Straight Connector 16">
            <a:extLst>
              <a:ext uri="{FF2B5EF4-FFF2-40B4-BE49-F238E27FC236}">
                <a16:creationId xmlns:a16="http://schemas.microsoft.com/office/drawing/2014/main" id="{B0DD7CE0-C3E3-4920-9CC0-E04C540A49AC}"/>
              </a:ext>
            </a:extLst>
          </p:cNvPr>
          <p:cNvCxnSpPr>
            <a:cxnSpLocks/>
          </p:cNvCxnSpPr>
          <p:nvPr userDrawn="1"/>
        </p:nvCxnSpPr>
        <p:spPr>
          <a:xfrm flipH="1">
            <a:off x="-1" y="6172201"/>
            <a:ext cx="121920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FE629DA7-8315-4EF7-9075-4AF2DE5B9181}"/>
              </a:ext>
            </a:extLst>
          </p:cNvPr>
          <p:cNvSpPr>
            <a:spLocks noGrp="1"/>
          </p:cNvSpPr>
          <p:nvPr>
            <p:ph type="body" sz="quarter" idx="16" hasCustomPrompt="1"/>
          </p:nvPr>
        </p:nvSpPr>
        <p:spPr>
          <a:xfrm>
            <a:off x="695325" y="3106422"/>
            <a:ext cx="7798534" cy="1314744"/>
          </a:xfrm>
          <a:prstGeom prst="rect">
            <a:avLst/>
          </a:prstGeom>
        </p:spPr>
        <p:txBody>
          <a:bodyPr/>
          <a:lstStyle>
            <a:lvl1pPr marL="0" indent="0">
              <a:buNone/>
              <a:defRPr sz="2800">
                <a:solidFill>
                  <a:schemeClr val="accent2"/>
                </a:solidFill>
              </a:defRPr>
            </a:lvl1pPr>
            <a:lvl2pPr marL="457200" indent="0">
              <a:buNone/>
              <a:defRPr sz="2800">
                <a:solidFill>
                  <a:schemeClr val="accent2"/>
                </a:solidFill>
              </a:defRPr>
            </a:lvl2pPr>
            <a:lvl3pPr marL="914400" indent="0">
              <a:buNone/>
              <a:defRPr sz="2800">
                <a:solidFill>
                  <a:schemeClr val="accent2"/>
                </a:solidFill>
              </a:defRPr>
            </a:lvl3pPr>
            <a:lvl4pPr marL="1371600" indent="0">
              <a:buNone/>
              <a:defRPr sz="2800">
                <a:solidFill>
                  <a:schemeClr val="accent2"/>
                </a:solidFill>
              </a:defRPr>
            </a:lvl4pPr>
            <a:lvl5pPr marL="1828800" indent="0">
              <a:buNone/>
              <a:defRPr sz="2800">
                <a:solidFill>
                  <a:schemeClr val="accent2"/>
                </a:solidFill>
              </a:defRPr>
            </a:lvl5pPr>
          </a:lstStyle>
          <a:p>
            <a:pPr lvl="0"/>
            <a:r>
              <a:rPr lang="en-US" dirty="0"/>
              <a:t>Name of the event</a:t>
            </a:r>
            <a:endParaRPr lang="en-GB" dirty="0"/>
          </a:p>
        </p:txBody>
      </p:sp>
    </p:spTree>
    <p:extLst>
      <p:ext uri="{BB962C8B-B14F-4D97-AF65-F5344CB8AC3E}">
        <p14:creationId xmlns:p14="http://schemas.microsoft.com/office/powerpoint/2010/main" val="1253227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Numbered text with title">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95325" y="1661823"/>
            <a:ext cx="11035996" cy="4198287"/>
          </a:xfrm>
          <a:prstGeom prst="rect">
            <a:avLst/>
          </a:prstGeom>
        </p:spPr>
        <p:txBody>
          <a:bodyPr/>
          <a:lstStyle>
            <a:lvl1pPr marL="514350" indent="-514350">
              <a:buFont typeface="+mj-lt"/>
              <a:buAutoNum type="arabicPeriod"/>
              <a:defRPr lang="en-US" dirty="0" smtClean="0">
                <a:solidFill>
                  <a:srgbClr val="8A8A8D"/>
                </a:solidFill>
                <a:latin typeface="Raleway" panose="020B0503030101060003" pitchFamily="34" charset="0"/>
              </a:defRPr>
            </a:lvl1pPr>
            <a:lvl2pPr marL="914400" indent="-457200">
              <a:buFont typeface="+mj-lt"/>
              <a:buAutoNum type="arabicPeriod"/>
              <a:defRPr lang="en-US" dirty="0" smtClean="0">
                <a:solidFill>
                  <a:srgbClr val="8A8A8D"/>
                </a:solidFill>
                <a:latin typeface="Raleway" panose="020B0503030101060003" pitchFamily="34" charset="0"/>
              </a:defRPr>
            </a:lvl2pPr>
            <a:lvl3pPr marL="1371600" indent="-457200">
              <a:buFont typeface="+mj-lt"/>
              <a:buAutoNum type="arabicPeriod"/>
              <a:defRPr lang="en-US" dirty="0" smtClean="0">
                <a:solidFill>
                  <a:srgbClr val="8A8A8D"/>
                </a:solidFill>
                <a:latin typeface="Raleway" panose="020B0503030101060003" pitchFamily="34" charset="0"/>
              </a:defRPr>
            </a:lvl3pPr>
            <a:lvl4pPr marL="1714500" indent="-342900">
              <a:buFont typeface="+mj-lt"/>
              <a:buAutoNum type="arabicPeriod"/>
              <a:defRPr lang="en-US" dirty="0" smtClean="0">
                <a:solidFill>
                  <a:srgbClr val="8A8A8D"/>
                </a:solidFill>
                <a:latin typeface="Raleway" panose="020B0503030101060003" pitchFamily="34" charset="0"/>
              </a:defRPr>
            </a:lvl4pPr>
            <a:lvl5pPr marL="2171700" indent="-342900">
              <a:buFont typeface="+mj-lt"/>
              <a:buAutoNum type="arabicPeriod"/>
              <a:defRPr lang="en-US" dirty="0" smtClean="0">
                <a:solidFill>
                  <a:srgbClr val="8A8A8D"/>
                </a:solidFill>
                <a:latin typeface="Raleway" panose="020B05030301010600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11"/>
          <p:cNvSpPr>
            <a:spLocks noGrp="1"/>
          </p:cNvSpPr>
          <p:nvPr>
            <p:ph type="body" sz="quarter" idx="11" hasCustomPrompt="1"/>
          </p:nvPr>
        </p:nvSpPr>
        <p:spPr>
          <a:xfrm>
            <a:off x="915132" y="422501"/>
            <a:ext cx="10816189" cy="258532"/>
          </a:xfrm>
          <a:prstGeom prst="rect">
            <a:avLst/>
          </a:prstGeom>
        </p:spPr>
        <p:txBody>
          <a:bodyPr wrap="square" lIns="0" tIns="0" rIns="0" bIns="0" anchor="t" anchorCtr="0">
            <a:spAutoFit/>
          </a:bodyPr>
          <a:lstStyle>
            <a:lvl1pPr marL="0" indent="0">
              <a:lnSpc>
                <a:spcPct val="60000"/>
              </a:lnSpc>
              <a:buFontTx/>
              <a:buNone/>
              <a:defRPr sz="2800" b="0" i="0" baseline="0">
                <a:solidFill>
                  <a:schemeClr val="accent1"/>
                </a:solidFill>
                <a:latin typeface="Raleway" charset="0"/>
                <a:ea typeface="Raleway" charset="0"/>
                <a:cs typeface="Raleway" charset="0"/>
              </a:defRPr>
            </a:lvl1pPr>
            <a:lvl2pPr marL="457200" indent="0">
              <a:buFontTx/>
              <a:buNone/>
              <a:defRPr b="0" i="0">
                <a:solidFill>
                  <a:schemeClr val="bg1"/>
                </a:solidFill>
                <a:latin typeface="Segoe UI Light" charset="0"/>
                <a:ea typeface="Segoe UI Light" charset="0"/>
                <a:cs typeface="Segoe UI Light" charset="0"/>
              </a:defRPr>
            </a:lvl2pPr>
            <a:lvl3pPr marL="914400" indent="0">
              <a:buFontTx/>
              <a:buNone/>
              <a:defRPr b="0" i="0">
                <a:solidFill>
                  <a:schemeClr val="bg1"/>
                </a:solidFill>
                <a:latin typeface="Segoe UI Light" charset="0"/>
                <a:ea typeface="Segoe UI Light" charset="0"/>
                <a:cs typeface="Segoe UI Light" charset="0"/>
              </a:defRPr>
            </a:lvl3pPr>
            <a:lvl4pPr marL="1371600" indent="0">
              <a:buFontTx/>
              <a:buNone/>
              <a:defRPr b="0" i="0">
                <a:solidFill>
                  <a:schemeClr val="bg1"/>
                </a:solidFill>
                <a:latin typeface="Segoe UI Light" charset="0"/>
                <a:ea typeface="Segoe UI Light" charset="0"/>
                <a:cs typeface="Segoe UI Light" charset="0"/>
              </a:defRPr>
            </a:lvl4pPr>
            <a:lvl5pPr marL="1828800" indent="0">
              <a:buFontTx/>
              <a:buNone/>
              <a:defRPr b="0" i="0">
                <a:solidFill>
                  <a:schemeClr val="bg1"/>
                </a:solidFill>
                <a:latin typeface="Segoe UI Light" charset="0"/>
                <a:ea typeface="Segoe UI Light" charset="0"/>
                <a:cs typeface="Segoe UI Light" charset="0"/>
              </a:defRPr>
            </a:lvl5pPr>
          </a:lstStyle>
          <a:p>
            <a:pPr lvl="0"/>
            <a:r>
              <a:rPr lang="en-US" dirty="0"/>
              <a:t>Slide Title</a:t>
            </a:r>
          </a:p>
        </p:txBody>
      </p:sp>
      <p:sp>
        <p:nvSpPr>
          <p:cNvPr id="20" name="Text Placeholder 11"/>
          <p:cNvSpPr>
            <a:spLocks noGrp="1"/>
          </p:cNvSpPr>
          <p:nvPr>
            <p:ph type="body" sz="quarter" idx="12" hasCustomPrompt="1"/>
          </p:nvPr>
        </p:nvSpPr>
        <p:spPr>
          <a:xfrm>
            <a:off x="915132" y="784665"/>
            <a:ext cx="10816189" cy="166199"/>
          </a:xfrm>
          <a:prstGeom prst="rect">
            <a:avLst/>
          </a:prstGeom>
        </p:spPr>
        <p:txBody>
          <a:bodyPr wrap="square" lIns="0" tIns="0" rIns="0" bIns="0" anchor="t" anchorCtr="0">
            <a:spAutoFit/>
          </a:bodyPr>
          <a:lstStyle>
            <a:lvl1pPr marL="0" indent="0">
              <a:lnSpc>
                <a:spcPct val="60000"/>
              </a:lnSpc>
              <a:buFontTx/>
              <a:buNone/>
              <a:defRPr sz="1800" b="0" i="0" baseline="0">
                <a:solidFill>
                  <a:srgbClr val="8A8A8D"/>
                </a:solidFill>
                <a:latin typeface="Raleway" charset="0"/>
                <a:ea typeface="Raleway" charset="0"/>
                <a:cs typeface="Raleway" charset="0"/>
              </a:defRPr>
            </a:lvl1pPr>
            <a:lvl2pPr marL="457200" indent="0">
              <a:buFontTx/>
              <a:buNone/>
              <a:defRPr b="0" i="0">
                <a:solidFill>
                  <a:schemeClr val="bg1"/>
                </a:solidFill>
                <a:latin typeface="Segoe UI Light" charset="0"/>
                <a:ea typeface="Segoe UI Light" charset="0"/>
                <a:cs typeface="Segoe UI Light" charset="0"/>
              </a:defRPr>
            </a:lvl2pPr>
            <a:lvl3pPr marL="914400" indent="0">
              <a:buFontTx/>
              <a:buNone/>
              <a:defRPr b="0" i="0">
                <a:solidFill>
                  <a:schemeClr val="bg1"/>
                </a:solidFill>
                <a:latin typeface="Segoe UI Light" charset="0"/>
                <a:ea typeface="Segoe UI Light" charset="0"/>
                <a:cs typeface="Segoe UI Light" charset="0"/>
              </a:defRPr>
            </a:lvl3pPr>
            <a:lvl4pPr marL="1371600" indent="0">
              <a:buFontTx/>
              <a:buNone/>
              <a:defRPr b="0" i="0">
                <a:solidFill>
                  <a:schemeClr val="bg1"/>
                </a:solidFill>
                <a:latin typeface="Segoe UI Light" charset="0"/>
                <a:ea typeface="Segoe UI Light" charset="0"/>
                <a:cs typeface="Segoe UI Light" charset="0"/>
              </a:defRPr>
            </a:lvl4pPr>
            <a:lvl5pPr marL="1828800" indent="0">
              <a:buFontTx/>
              <a:buNone/>
              <a:defRPr b="0" i="0">
                <a:solidFill>
                  <a:schemeClr val="bg1"/>
                </a:solidFill>
                <a:latin typeface="Segoe UI Light" charset="0"/>
                <a:ea typeface="Segoe UI Light" charset="0"/>
                <a:cs typeface="Segoe UI Light" charset="0"/>
              </a:defRPr>
            </a:lvl5pPr>
          </a:lstStyle>
          <a:p>
            <a:pPr lvl="0"/>
            <a:r>
              <a:rPr lang="en-US" dirty="0"/>
              <a:t>Subtitle</a:t>
            </a:r>
          </a:p>
        </p:txBody>
      </p:sp>
      <p:sp>
        <p:nvSpPr>
          <p:cNvPr id="21" name="Rectangle 20"/>
          <p:cNvSpPr/>
          <p:nvPr userDrawn="1"/>
        </p:nvSpPr>
        <p:spPr>
          <a:xfrm>
            <a:off x="695325" y="347821"/>
            <a:ext cx="102782" cy="600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9913" y="6033693"/>
            <a:ext cx="496849" cy="708919"/>
          </a:xfrm>
          <a:prstGeom prst="rect">
            <a:avLst/>
          </a:prstGeom>
        </p:spPr>
      </p:pic>
      <p:sp>
        <p:nvSpPr>
          <p:cNvPr id="7" name="TextBox 6"/>
          <p:cNvSpPr txBox="1"/>
          <p:nvPr userDrawn="1"/>
        </p:nvSpPr>
        <p:spPr>
          <a:xfrm>
            <a:off x="11386038" y="6256163"/>
            <a:ext cx="345284" cy="246221"/>
          </a:xfrm>
          <a:prstGeom prst="rect">
            <a:avLst/>
          </a:prstGeom>
          <a:noFill/>
        </p:spPr>
        <p:txBody>
          <a:bodyPr wrap="square" rtlCol="0">
            <a:spAutoFit/>
          </a:bodyPr>
          <a:lstStyle/>
          <a:p>
            <a:pPr algn="ctr"/>
            <a:fld id="{B6663E9A-1F10-ED4D-AF0B-E10550469CA1}" type="slidenum">
              <a:rPr lang="en-US" sz="1000" b="0" i="0" smtClean="0">
                <a:solidFill>
                  <a:schemeClr val="accent1"/>
                </a:solidFill>
                <a:latin typeface="Segoe UI" charset="0"/>
                <a:ea typeface="Segoe UI" charset="0"/>
                <a:cs typeface="Segoe UI" charset="0"/>
              </a:rPr>
              <a:pPr algn="ctr"/>
              <a:t>‹#›</a:t>
            </a:fld>
            <a:endParaRPr lang="en-US" sz="1000" b="0" i="0" dirty="0">
              <a:solidFill>
                <a:schemeClr val="accent1"/>
              </a:solidFill>
              <a:latin typeface="Segoe UI" charset="0"/>
              <a:ea typeface="Segoe UI" charset="0"/>
              <a:cs typeface="Segoe UI" charset="0"/>
            </a:endParaRPr>
          </a:p>
        </p:txBody>
      </p:sp>
      <p:cxnSp>
        <p:nvCxnSpPr>
          <p:cNvPr id="8" name="Straight Connector 7"/>
          <p:cNvCxnSpPr/>
          <p:nvPr userDrawn="1"/>
        </p:nvCxnSpPr>
        <p:spPr>
          <a:xfrm flipH="1">
            <a:off x="0" y="6396858"/>
            <a:ext cx="112680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a:off x="11849100" y="6396858"/>
            <a:ext cx="3429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1">
            <a:extLst>
              <a:ext uri="{FF2B5EF4-FFF2-40B4-BE49-F238E27FC236}">
                <a16:creationId xmlns:a16="http://schemas.microsoft.com/office/drawing/2014/main" id="{3810613E-6768-436B-AA60-4806AF3052C4}"/>
              </a:ext>
            </a:extLst>
          </p:cNvPr>
          <p:cNvSpPr txBox="1">
            <a:spLocks/>
          </p:cNvSpPr>
          <p:nvPr userDrawn="1"/>
        </p:nvSpPr>
        <p:spPr>
          <a:xfrm>
            <a:off x="705845" y="6517968"/>
            <a:ext cx="4113290" cy="99899"/>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A Presentation by OASIS | Horizon2020 Insurance</a:t>
            </a:r>
          </a:p>
        </p:txBody>
      </p:sp>
      <p:sp>
        <p:nvSpPr>
          <p:cNvPr id="12" name="Text Placeholder 11">
            <a:extLst>
              <a:ext uri="{FF2B5EF4-FFF2-40B4-BE49-F238E27FC236}">
                <a16:creationId xmlns:a16="http://schemas.microsoft.com/office/drawing/2014/main" id="{C3C904C8-A6DE-4F29-A7ED-8C07EB0D262C}"/>
              </a:ext>
            </a:extLst>
          </p:cNvPr>
          <p:cNvSpPr txBox="1">
            <a:spLocks/>
          </p:cNvSpPr>
          <p:nvPr userDrawn="1"/>
        </p:nvSpPr>
        <p:spPr>
          <a:xfrm>
            <a:off x="705845" y="6661993"/>
            <a:ext cx="4113290" cy="99899"/>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solidFill>
              </a:rPr>
              <a:t>www.h2020insurance.oasishub.co</a:t>
            </a:r>
          </a:p>
        </p:txBody>
      </p:sp>
    </p:spTree>
    <p:extLst>
      <p:ext uri="{BB962C8B-B14F-4D97-AF65-F5344CB8AC3E}">
        <p14:creationId xmlns:p14="http://schemas.microsoft.com/office/powerpoint/2010/main" val="2898228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a:prstGeom prst="rect">
            <a:avLst/>
          </a:prstGeom>
        </p:spPr>
        <p:txBody>
          <a:bodyPr lIns="121917" tIns="60958" rIns="121917" bIns="60958"/>
          <a:lstStyle/>
          <a:p>
            <a:r>
              <a:rPr lang="en-US"/>
              <a:t>Click to edit Master title style</a:t>
            </a:r>
          </a:p>
        </p:txBody>
      </p:sp>
      <p:sp>
        <p:nvSpPr>
          <p:cNvPr id="3" name="Rectangle 4"/>
          <p:cNvSpPr>
            <a:spLocks noGrp="1" noChangeArrowheads="1"/>
          </p:cNvSpPr>
          <p:nvPr>
            <p:ph type="dt" sz="half" idx="10"/>
          </p:nvPr>
        </p:nvSpPr>
        <p:spPr>
          <a:xfrm>
            <a:off x="609600" y="6356352"/>
            <a:ext cx="2844800" cy="365125"/>
          </a:xfrm>
          <a:prstGeom prst="rect">
            <a:avLst/>
          </a:prstGeom>
          <a:ln/>
        </p:spPr>
        <p:txBody>
          <a:bodyPr lIns="121917" tIns="60958" rIns="121917" bIns="60958"/>
          <a:lstStyle>
            <a:lvl1pPr>
              <a:defRPr/>
            </a:lvl1pPr>
          </a:lstStyle>
          <a:p>
            <a:pPr>
              <a:defRPr/>
            </a:pPr>
            <a:endParaRPr lang="en-US"/>
          </a:p>
        </p:txBody>
      </p:sp>
      <p:sp>
        <p:nvSpPr>
          <p:cNvPr id="4" name="Rectangle 5"/>
          <p:cNvSpPr>
            <a:spLocks noGrp="1" noChangeArrowheads="1"/>
          </p:cNvSpPr>
          <p:nvPr>
            <p:ph type="ftr" sz="quarter" idx="11"/>
          </p:nvPr>
        </p:nvSpPr>
        <p:spPr>
          <a:xfrm>
            <a:off x="4165600" y="6356352"/>
            <a:ext cx="3860800" cy="365125"/>
          </a:xfrm>
          <a:prstGeom prst="rect">
            <a:avLst/>
          </a:prstGeom>
          <a:ln/>
        </p:spPr>
        <p:txBody>
          <a:bodyPr lIns="121917" tIns="60958" rIns="121917" bIns="60958"/>
          <a:lstStyle>
            <a:lvl1pPr>
              <a:defRPr/>
            </a:lvl1pPr>
          </a:lstStyle>
          <a:p>
            <a:pPr>
              <a:defRPr/>
            </a:pPr>
            <a:endParaRPr lang="en-US"/>
          </a:p>
        </p:txBody>
      </p:sp>
      <p:sp>
        <p:nvSpPr>
          <p:cNvPr id="5" name="Rectangle 6"/>
          <p:cNvSpPr>
            <a:spLocks noGrp="1" noChangeArrowheads="1"/>
          </p:cNvSpPr>
          <p:nvPr>
            <p:ph type="sldNum" sz="quarter" idx="12"/>
          </p:nvPr>
        </p:nvSpPr>
        <p:spPr>
          <a:xfrm>
            <a:off x="8737600" y="6356352"/>
            <a:ext cx="2844800" cy="365125"/>
          </a:xfrm>
          <a:prstGeom prst="rect">
            <a:avLst/>
          </a:prstGeom>
          <a:ln/>
        </p:spPr>
        <p:txBody>
          <a:bodyPr lIns="121917" tIns="60958" rIns="121917" bIns="60958"/>
          <a:lstStyle>
            <a:lvl1pPr>
              <a:defRPr/>
            </a:lvl1pPr>
          </a:lstStyle>
          <a:p>
            <a:pPr>
              <a:defRPr/>
            </a:pPr>
            <a:fld id="{7C6144FC-F239-4363-BD35-E1D8BDF7889D}" type="slidenum">
              <a:rPr lang="en-US" smtClean="0"/>
              <a:pPr>
                <a:defRPr/>
              </a:pPr>
              <a:t>‹#›</a:t>
            </a:fld>
            <a:endParaRPr lang="en-US" dirty="0"/>
          </a:p>
        </p:txBody>
      </p:sp>
    </p:spTree>
    <p:extLst>
      <p:ext uri="{BB962C8B-B14F-4D97-AF65-F5344CB8AC3E}">
        <p14:creationId xmlns:p14="http://schemas.microsoft.com/office/powerpoint/2010/main" val="3153694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Full image 6 with titl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E2580DD-87E4-4B73-858C-A8DA968D585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396858"/>
          </a:xfrm>
          <a:prstGeom prst="rect">
            <a:avLst/>
          </a:prstGeom>
        </p:spPr>
      </p:pic>
      <p:sp>
        <p:nvSpPr>
          <p:cNvPr id="21" name="Rectangle 20">
            <a:extLst>
              <a:ext uri="{FF2B5EF4-FFF2-40B4-BE49-F238E27FC236}">
                <a16:creationId xmlns:a16="http://schemas.microsoft.com/office/drawing/2014/main" id="{AD1DAA3E-A22B-4B3D-AD21-5D42EBB64D07}"/>
              </a:ext>
            </a:extLst>
          </p:cNvPr>
          <p:cNvSpPr/>
          <p:nvPr userDrawn="1"/>
        </p:nvSpPr>
        <p:spPr>
          <a:xfrm rot="10800000">
            <a:off x="-2" y="-2978"/>
            <a:ext cx="12192001" cy="6395897"/>
          </a:xfrm>
          <a:prstGeom prst="rect">
            <a:avLst/>
          </a:prstGeom>
          <a:gradFill flip="none" rotWithShape="1">
            <a:gsLst>
              <a:gs pos="17000">
                <a:schemeClr val="bg1">
                  <a:alpha val="15000"/>
                </a:schemeClr>
              </a:gs>
              <a:gs pos="87000">
                <a:schemeClr val="bg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845CC07F-A1D4-4E85-9C73-EB225DF78518}"/>
              </a:ext>
            </a:extLst>
          </p:cNvPr>
          <p:cNvPicPr>
            <a:picLocks noChangeAspect="1"/>
          </p:cNvPicPr>
          <p:nvPr userDrawn="1"/>
        </p:nvPicPr>
        <p:blipFill>
          <a:blip r:embed="rId3"/>
          <a:stretch>
            <a:fillRect/>
          </a:stretch>
        </p:blipFill>
        <p:spPr>
          <a:xfrm>
            <a:off x="5596215" y="-45761"/>
            <a:ext cx="6455291" cy="6455291"/>
          </a:xfrm>
          <a:prstGeom prst="rect">
            <a:avLst/>
          </a:prstGeom>
        </p:spPr>
      </p:pic>
      <p:cxnSp>
        <p:nvCxnSpPr>
          <p:cNvPr id="9" name="Straight Connector 8">
            <a:extLst>
              <a:ext uri="{FF2B5EF4-FFF2-40B4-BE49-F238E27FC236}">
                <a16:creationId xmlns:a16="http://schemas.microsoft.com/office/drawing/2014/main" id="{1ADA31B3-761C-4D34-A896-2FD9F28E7E1B}"/>
              </a:ext>
            </a:extLst>
          </p:cNvPr>
          <p:cNvCxnSpPr/>
          <p:nvPr userDrawn="1"/>
        </p:nvCxnSpPr>
        <p:spPr>
          <a:xfrm flipH="1">
            <a:off x="0" y="6396858"/>
            <a:ext cx="112680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3E5B7A-0578-416C-9F47-E03687913797}"/>
              </a:ext>
            </a:extLst>
          </p:cNvPr>
          <p:cNvCxnSpPr/>
          <p:nvPr userDrawn="1"/>
        </p:nvCxnSpPr>
        <p:spPr>
          <a:xfrm flipH="1">
            <a:off x="11849100" y="6396858"/>
            <a:ext cx="3429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C7AA514-619D-4888-BC14-9E6E0AD777F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09913" y="6033693"/>
            <a:ext cx="496849" cy="708919"/>
          </a:xfrm>
          <a:prstGeom prst="rect">
            <a:avLst/>
          </a:prstGeom>
        </p:spPr>
      </p:pic>
      <p:sp>
        <p:nvSpPr>
          <p:cNvPr id="14" name="TextBox 13">
            <a:extLst>
              <a:ext uri="{FF2B5EF4-FFF2-40B4-BE49-F238E27FC236}">
                <a16:creationId xmlns:a16="http://schemas.microsoft.com/office/drawing/2014/main" id="{64A01D37-CA28-417A-990F-2F4A5611A688}"/>
              </a:ext>
            </a:extLst>
          </p:cNvPr>
          <p:cNvSpPr txBox="1"/>
          <p:nvPr userDrawn="1"/>
        </p:nvSpPr>
        <p:spPr>
          <a:xfrm>
            <a:off x="11386038" y="6256163"/>
            <a:ext cx="345284" cy="246221"/>
          </a:xfrm>
          <a:prstGeom prst="rect">
            <a:avLst/>
          </a:prstGeom>
          <a:noFill/>
        </p:spPr>
        <p:txBody>
          <a:bodyPr wrap="square" rtlCol="0">
            <a:spAutoFit/>
          </a:bodyPr>
          <a:lstStyle/>
          <a:p>
            <a:pPr algn="ctr"/>
            <a:fld id="{B6663E9A-1F10-ED4D-AF0B-E10550469CA1}" type="slidenum">
              <a:rPr lang="en-US" sz="1000" b="0" i="0" smtClean="0">
                <a:solidFill>
                  <a:schemeClr val="accent1"/>
                </a:solidFill>
                <a:latin typeface="Segoe UI" charset="0"/>
                <a:ea typeface="Segoe UI" charset="0"/>
                <a:cs typeface="Segoe UI" charset="0"/>
              </a:rPr>
              <a:pPr algn="ctr"/>
              <a:t>‹#›</a:t>
            </a:fld>
            <a:endParaRPr lang="en-US" sz="1000" b="0" i="0" dirty="0">
              <a:solidFill>
                <a:schemeClr val="accent1"/>
              </a:solidFill>
              <a:latin typeface="Segoe UI" charset="0"/>
              <a:ea typeface="Segoe UI" charset="0"/>
              <a:cs typeface="Segoe UI" charset="0"/>
            </a:endParaRPr>
          </a:p>
        </p:txBody>
      </p:sp>
      <p:sp>
        <p:nvSpPr>
          <p:cNvPr id="22" name="Rectangle 21">
            <a:extLst>
              <a:ext uri="{FF2B5EF4-FFF2-40B4-BE49-F238E27FC236}">
                <a16:creationId xmlns:a16="http://schemas.microsoft.com/office/drawing/2014/main" id="{6E06156F-1537-494F-99D0-54AB9BE29AF0}"/>
              </a:ext>
            </a:extLst>
          </p:cNvPr>
          <p:cNvSpPr/>
          <p:nvPr userDrawn="1"/>
        </p:nvSpPr>
        <p:spPr>
          <a:xfrm>
            <a:off x="0" y="0"/>
            <a:ext cx="12192000" cy="1055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1">
            <a:extLst>
              <a:ext uri="{FF2B5EF4-FFF2-40B4-BE49-F238E27FC236}">
                <a16:creationId xmlns:a16="http://schemas.microsoft.com/office/drawing/2014/main" id="{5E3DA9AC-6A51-479F-8938-E39629DA16B5}"/>
              </a:ext>
            </a:extLst>
          </p:cNvPr>
          <p:cNvSpPr txBox="1">
            <a:spLocks/>
          </p:cNvSpPr>
          <p:nvPr userDrawn="1"/>
        </p:nvSpPr>
        <p:spPr>
          <a:xfrm>
            <a:off x="705845" y="6517968"/>
            <a:ext cx="4113290" cy="99899"/>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A Presentation by OASIS | Horizon2020 Insurance</a:t>
            </a:r>
          </a:p>
        </p:txBody>
      </p:sp>
      <p:sp>
        <p:nvSpPr>
          <p:cNvPr id="20" name="Text Placeholder 11">
            <a:extLst>
              <a:ext uri="{FF2B5EF4-FFF2-40B4-BE49-F238E27FC236}">
                <a16:creationId xmlns:a16="http://schemas.microsoft.com/office/drawing/2014/main" id="{AA373DCB-6FAC-4367-BF25-7EC57D504C43}"/>
              </a:ext>
            </a:extLst>
          </p:cNvPr>
          <p:cNvSpPr txBox="1">
            <a:spLocks/>
          </p:cNvSpPr>
          <p:nvPr userDrawn="1"/>
        </p:nvSpPr>
        <p:spPr>
          <a:xfrm>
            <a:off x="705845" y="6661993"/>
            <a:ext cx="4113290" cy="99899"/>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solidFill>
              </a:rPr>
              <a:t>www.h2020insurance.oasishub.co</a:t>
            </a:r>
          </a:p>
        </p:txBody>
      </p:sp>
      <p:sp>
        <p:nvSpPr>
          <p:cNvPr id="16" name="Text Placeholder 11">
            <a:extLst>
              <a:ext uri="{FF2B5EF4-FFF2-40B4-BE49-F238E27FC236}">
                <a16:creationId xmlns:a16="http://schemas.microsoft.com/office/drawing/2014/main" id="{7EFF4259-F5B1-4514-A948-218CDCEB18E7}"/>
              </a:ext>
            </a:extLst>
          </p:cNvPr>
          <p:cNvSpPr>
            <a:spLocks noGrp="1"/>
          </p:cNvSpPr>
          <p:nvPr>
            <p:ph type="body" sz="quarter" idx="11" hasCustomPrompt="1"/>
          </p:nvPr>
        </p:nvSpPr>
        <p:spPr>
          <a:xfrm>
            <a:off x="915132" y="851126"/>
            <a:ext cx="10816189" cy="258532"/>
          </a:xfrm>
          <a:prstGeom prst="rect">
            <a:avLst/>
          </a:prstGeom>
        </p:spPr>
        <p:txBody>
          <a:bodyPr wrap="square" lIns="0" tIns="0" rIns="0" bIns="0" anchor="t" anchorCtr="0">
            <a:spAutoFit/>
          </a:bodyPr>
          <a:lstStyle>
            <a:lvl1pPr marL="0" indent="0">
              <a:lnSpc>
                <a:spcPct val="60000"/>
              </a:lnSpc>
              <a:buFontTx/>
              <a:buNone/>
              <a:defRPr sz="2800" b="0" i="0" baseline="0">
                <a:solidFill>
                  <a:schemeClr val="accent1"/>
                </a:solidFill>
                <a:latin typeface="Raleway" charset="0"/>
                <a:ea typeface="Raleway" charset="0"/>
                <a:cs typeface="Raleway" charset="0"/>
              </a:defRPr>
            </a:lvl1pPr>
            <a:lvl2pPr marL="457200" indent="0">
              <a:buFontTx/>
              <a:buNone/>
              <a:defRPr b="0" i="0">
                <a:solidFill>
                  <a:schemeClr val="bg1"/>
                </a:solidFill>
                <a:latin typeface="Segoe UI Light" charset="0"/>
                <a:ea typeface="Segoe UI Light" charset="0"/>
                <a:cs typeface="Segoe UI Light" charset="0"/>
              </a:defRPr>
            </a:lvl2pPr>
            <a:lvl3pPr marL="914400" indent="0">
              <a:buFontTx/>
              <a:buNone/>
              <a:defRPr b="0" i="0">
                <a:solidFill>
                  <a:schemeClr val="bg1"/>
                </a:solidFill>
                <a:latin typeface="Segoe UI Light" charset="0"/>
                <a:ea typeface="Segoe UI Light" charset="0"/>
                <a:cs typeface="Segoe UI Light" charset="0"/>
              </a:defRPr>
            </a:lvl3pPr>
            <a:lvl4pPr marL="1371600" indent="0">
              <a:buFontTx/>
              <a:buNone/>
              <a:defRPr b="0" i="0">
                <a:solidFill>
                  <a:schemeClr val="bg1"/>
                </a:solidFill>
                <a:latin typeface="Segoe UI Light" charset="0"/>
                <a:ea typeface="Segoe UI Light" charset="0"/>
                <a:cs typeface="Segoe UI Light" charset="0"/>
              </a:defRPr>
            </a:lvl4pPr>
            <a:lvl5pPr marL="1828800" indent="0">
              <a:buFontTx/>
              <a:buNone/>
              <a:defRPr b="0" i="0">
                <a:solidFill>
                  <a:schemeClr val="bg1"/>
                </a:solidFill>
                <a:latin typeface="Segoe UI Light" charset="0"/>
                <a:ea typeface="Segoe UI Light" charset="0"/>
                <a:cs typeface="Segoe UI Light" charset="0"/>
              </a:defRPr>
            </a:lvl5pPr>
          </a:lstStyle>
          <a:p>
            <a:pPr lvl="0"/>
            <a:r>
              <a:rPr lang="en-US" dirty="0"/>
              <a:t>Slide Title</a:t>
            </a:r>
          </a:p>
        </p:txBody>
      </p:sp>
      <p:sp>
        <p:nvSpPr>
          <p:cNvPr id="17" name="Text Placeholder 11">
            <a:extLst>
              <a:ext uri="{FF2B5EF4-FFF2-40B4-BE49-F238E27FC236}">
                <a16:creationId xmlns:a16="http://schemas.microsoft.com/office/drawing/2014/main" id="{5E340A1D-6403-4347-9880-7DEAD1F285E4}"/>
              </a:ext>
            </a:extLst>
          </p:cNvPr>
          <p:cNvSpPr>
            <a:spLocks noGrp="1"/>
          </p:cNvSpPr>
          <p:nvPr>
            <p:ph type="body" sz="quarter" idx="12" hasCustomPrompt="1"/>
          </p:nvPr>
        </p:nvSpPr>
        <p:spPr>
          <a:xfrm>
            <a:off x="915132" y="1213290"/>
            <a:ext cx="10816189" cy="166199"/>
          </a:xfrm>
          <a:prstGeom prst="rect">
            <a:avLst/>
          </a:prstGeom>
        </p:spPr>
        <p:txBody>
          <a:bodyPr wrap="square" lIns="0" tIns="0" rIns="0" bIns="0" anchor="t" anchorCtr="0">
            <a:spAutoFit/>
          </a:bodyPr>
          <a:lstStyle>
            <a:lvl1pPr marL="0" indent="0">
              <a:lnSpc>
                <a:spcPct val="60000"/>
              </a:lnSpc>
              <a:buFontTx/>
              <a:buNone/>
              <a:defRPr sz="1800" b="0" i="0" baseline="0">
                <a:solidFill>
                  <a:srgbClr val="8A8A8D"/>
                </a:solidFill>
                <a:latin typeface="Raleway" charset="0"/>
                <a:ea typeface="Raleway" charset="0"/>
                <a:cs typeface="Raleway" charset="0"/>
              </a:defRPr>
            </a:lvl1pPr>
            <a:lvl2pPr marL="457200" indent="0">
              <a:buFontTx/>
              <a:buNone/>
              <a:defRPr b="0" i="0">
                <a:solidFill>
                  <a:schemeClr val="bg1"/>
                </a:solidFill>
                <a:latin typeface="Segoe UI Light" charset="0"/>
                <a:ea typeface="Segoe UI Light" charset="0"/>
                <a:cs typeface="Segoe UI Light" charset="0"/>
              </a:defRPr>
            </a:lvl2pPr>
            <a:lvl3pPr marL="914400" indent="0">
              <a:buFontTx/>
              <a:buNone/>
              <a:defRPr b="0" i="0">
                <a:solidFill>
                  <a:schemeClr val="bg1"/>
                </a:solidFill>
                <a:latin typeface="Segoe UI Light" charset="0"/>
                <a:ea typeface="Segoe UI Light" charset="0"/>
                <a:cs typeface="Segoe UI Light" charset="0"/>
              </a:defRPr>
            </a:lvl3pPr>
            <a:lvl4pPr marL="1371600" indent="0">
              <a:buFontTx/>
              <a:buNone/>
              <a:defRPr b="0" i="0">
                <a:solidFill>
                  <a:schemeClr val="bg1"/>
                </a:solidFill>
                <a:latin typeface="Segoe UI Light" charset="0"/>
                <a:ea typeface="Segoe UI Light" charset="0"/>
                <a:cs typeface="Segoe UI Light" charset="0"/>
              </a:defRPr>
            </a:lvl4pPr>
            <a:lvl5pPr marL="1828800" indent="0">
              <a:buFontTx/>
              <a:buNone/>
              <a:defRPr b="0" i="0">
                <a:solidFill>
                  <a:schemeClr val="bg1"/>
                </a:solidFill>
                <a:latin typeface="Segoe UI Light" charset="0"/>
                <a:ea typeface="Segoe UI Light" charset="0"/>
                <a:cs typeface="Segoe UI Light" charset="0"/>
              </a:defRPr>
            </a:lvl5pPr>
          </a:lstStyle>
          <a:p>
            <a:pPr lvl="0"/>
            <a:r>
              <a:rPr lang="en-US" dirty="0"/>
              <a:t>Subtitle</a:t>
            </a:r>
          </a:p>
        </p:txBody>
      </p:sp>
      <p:sp>
        <p:nvSpPr>
          <p:cNvPr id="18" name="Rectangle 17">
            <a:extLst>
              <a:ext uri="{FF2B5EF4-FFF2-40B4-BE49-F238E27FC236}">
                <a16:creationId xmlns:a16="http://schemas.microsoft.com/office/drawing/2014/main" id="{AFCA56C5-1328-4524-8106-63CF2F639495}"/>
              </a:ext>
            </a:extLst>
          </p:cNvPr>
          <p:cNvSpPr/>
          <p:nvPr userDrawn="1"/>
        </p:nvSpPr>
        <p:spPr>
          <a:xfrm>
            <a:off x="695325" y="776446"/>
            <a:ext cx="102782" cy="600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8206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ank with title">
    <p:spTree>
      <p:nvGrpSpPr>
        <p:cNvPr id="1" name=""/>
        <p:cNvGrpSpPr/>
        <p:nvPr/>
      </p:nvGrpSpPr>
      <p:grpSpPr>
        <a:xfrm>
          <a:off x="0" y="0"/>
          <a:ext cx="0" cy="0"/>
          <a:chOff x="0" y="0"/>
          <a:chExt cx="0" cy="0"/>
        </a:xfrm>
      </p:grpSpPr>
      <p:sp>
        <p:nvSpPr>
          <p:cNvPr id="19" name="Text Placeholder 11"/>
          <p:cNvSpPr>
            <a:spLocks noGrp="1"/>
          </p:cNvSpPr>
          <p:nvPr>
            <p:ph type="body" sz="quarter" idx="11" hasCustomPrompt="1"/>
          </p:nvPr>
        </p:nvSpPr>
        <p:spPr>
          <a:xfrm>
            <a:off x="915132" y="441551"/>
            <a:ext cx="10816189" cy="258532"/>
          </a:xfrm>
          <a:prstGeom prst="rect">
            <a:avLst/>
          </a:prstGeom>
        </p:spPr>
        <p:txBody>
          <a:bodyPr wrap="square" lIns="0" tIns="0" rIns="0" bIns="0" anchor="t" anchorCtr="0">
            <a:spAutoFit/>
          </a:bodyPr>
          <a:lstStyle>
            <a:lvl1pPr marL="0" indent="0">
              <a:lnSpc>
                <a:spcPct val="60000"/>
              </a:lnSpc>
              <a:buFontTx/>
              <a:buNone/>
              <a:defRPr sz="2800" b="0" i="0" baseline="0">
                <a:solidFill>
                  <a:schemeClr val="accent1"/>
                </a:solidFill>
                <a:latin typeface="Raleway" charset="0"/>
                <a:ea typeface="Raleway" charset="0"/>
                <a:cs typeface="Raleway" charset="0"/>
              </a:defRPr>
            </a:lvl1pPr>
            <a:lvl2pPr marL="457200" indent="0">
              <a:buFontTx/>
              <a:buNone/>
              <a:defRPr b="0" i="0">
                <a:solidFill>
                  <a:schemeClr val="bg1"/>
                </a:solidFill>
                <a:latin typeface="Segoe UI Light" charset="0"/>
                <a:ea typeface="Segoe UI Light" charset="0"/>
                <a:cs typeface="Segoe UI Light" charset="0"/>
              </a:defRPr>
            </a:lvl2pPr>
            <a:lvl3pPr marL="914400" indent="0">
              <a:buFontTx/>
              <a:buNone/>
              <a:defRPr b="0" i="0">
                <a:solidFill>
                  <a:schemeClr val="bg1"/>
                </a:solidFill>
                <a:latin typeface="Segoe UI Light" charset="0"/>
                <a:ea typeface="Segoe UI Light" charset="0"/>
                <a:cs typeface="Segoe UI Light" charset="0"/>
              </a:defRPr>
            </a:lvl3pPr>
            <a:lvl4pPr marL="1371600" indent="0">
              <a:buFontTx/>
              <a:buNone/>
              <a:defRPr b="0" i="0">
                <a:solidFill>
                  <a:schemeClr val="bg1"/>
                </a:solidFill>
                <a:latin typeface="Segoe UI Light" charset="0"/>
                <a:ea typeface="Segoe UI Light" charset="0"/>
                <a:cs typeface="Segoe UI Light" charset="0"/>
              </a:defRPr>
            </a:lvl4pPr>
            <a:lvl5pPr marL="1828800" indent="0">
              <a:buFontTx/>
              <a:buNone/>
              <a:defRPr b="0" i="0">
                <a:solidFill>
                  <a:schemeClr val="bg1"/>
                </a:solidFill>
                <a:latin typeface="Segoe UI Light" charset="0"/>
                <a:ea typeface="Segoe UI Light" charset="0"/>
                <a:cs typeface="Segoe UI Light" charset="0"/>
              </a:defRPr>
            </a:lvl5pPr>
          </a:lstStyle>
          <a:p>
            <a:pPr lvl="0"/>
            <a:r>
              <a:rPr lang="en-US" dirty="0"/>
              <a:t>Slide Title</a:t>
            </a:r>
          </a:p>
        </p:txBody>
      </p:sp>
      <p:sp>
        <p:nvSpPr>
          <p:cNvPr id="20" name="Text Placeholder 11"/>
          <p:cNvSpPr>
            <a:spLocks noGrp="1"/>
          </p:cNvSpPr>
          <p:nvPr>
            <p:ph type="body" sz="quarter" idx="12" hasCustomPrompt="1"/>
          </p:nvPr>
        </p:nvSpPr>
        <p:spPr>
          <a:xfrm>
            <a:off x="915132" y="803715"/>
            <a:ext cx="10816189" cy="166199"/>
          </a:xfrm>
          <a:prstGeom prst="rect">
            <a:avLst/>
          </a:prstGeom>
        </p:spPr>
        <p:txBody>
          <a:bodyPr wrap="square" lIns="0" tIns="0" rIns="0" bIns="0" anchor="t" anchorCtr="0">
            <a:spAutoFit/>
          </a:bodyPr>
          <a:lstStyle>
            <a:lvl1pPr marL="0" indent="0">
              <a:lnSpc>
                <a:spcPct val="60000"/>
              </a:lnSpc>
              <a:buFontTx/>
              <a:buNone/>
              <a:defRPr sz="1800" b="0" i="0" baseline="0">
                <a:solidFill>
                  <a:srgbClr val="8A8A8D"/>
                </a:solidFill>
                <a:latin typeface="Raleway" charset="0"/>
                <a:ea typeface="Raleway" charset="0"/>
                <a:cs typeface="Raleway" charset="0"/>
              </a:defRPr>
            </a:lvl1pPr>
            <a:lvl2pPr marL="457200" indent="0">
              <a:buFontTx/>
              <a:buNone/>
              <a:defRPr b="0" i="0">
                <a:solidFill>
                  <a:schemeClr val="bg1"/>
                </a:solidFill>
                <a:latin typeface="Segoe UI Light" charset="0"/>
                <a:ea typeface="Segoe UI Light" charset="0"/>
                <a:cs typeface="Segoe UI Light" charset="0"/>
              </a:defRPr>
            </a:lvl2pPr>
            <a:lvl3pPr marL="914400" indent="0">
              <a:buFontTx/>
              <a:buNone/>
              <a:defRPr b="0" i="0">
                <a:solidFill>
                  <a:schemeClr val="bg1"/>
                </a:solidFill>
                <a:latin typeface="Segoe UI Light" charset="0"/>
                <a:ea typeface="Segoe UI Light" charset="0"/>
                <a:cs typeface="Segoe UI Light" charset="0"/>
              </a:defRPr>
            </a:lvl3pPr>
            <a:lvl4pPr marL="1371600" indent="0">
              <a:buFontTx/>
              <a:buNone/>
              <a:defRPr b="0" i="0">
                <a:solidFill>
                  <a:schemeClr val="bg1"/>
                </a:solidFill>
                <a:latin typeface="Segoe UI Light" charset="0"/>
                <a:ea typeface="Segoe UI Light" charset="0"/>
                <a:cs typeface="Segoe UI Light" charset="0"/>
              </a:defRPr>
            </a:lvl4pPr>
            <a:lvl5pPr marL="1828800" indent="0">
              <a:buFontTx/>
              <a:buNone/>
              <a:defRPr b="0" i="0">
                <a:solidFill>
                  <a:schemeClr val="bg1"/>
                </a:solidFill>
                <a:latin typeface="Segoe UI Light" charset="0"/>
                <a:ea typeface="Segoe UI Light" charset="0"/>
                <a:cs typeface="Segoe UI Light" charset="0"/>
              </a:defRPr>
            </a:lvl5pPr>
          </a:lstStyle>
          <a:p>
            <a:pPr lvl="0"/>
            <a:r>
              <a:rPr lang="en-US" dirty="0"/>
              <a:t>Subtitle</a:t>
            </a:r>
          </a:p>
        </p:txBody>
      </p:sp>
      <p:sp>
        <p:nvSpPr>
          <p:cNvPr id="21" name="Rectangle 20"/>
          <p:cNvSpPr/>
          <p:nvPr userDrawn="1"/>
        </p:nvSpPr>
        <p:spPr>
          <a:xfrm>
            <a:off x="695325" y="366871"/>
            <a:ext cx="102782" cy="600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9913" y="6033693"/>
            <a:ext cx="496849" cy="708919"/>
          </a:xfrm>
          <a:prstGeom prst="rect">
            <a:avLst/>
          </a:prstGeom>
        </p:spPr>
      </p:pic>
      <p:sp>
        <p:nvSpPr>
          <p:cNvPr id="8" name="TextBox 7"/>
          <p:cNvSpPr txBox="1"/>
          <p:nvPr userDrawn="1"/>
        </p:nvSpPr>
        <p:spPr>
          <a:xfrm>
            <a:off x="11386038" y="6256163"/>
            <a:ext cx="345284" cy="246221"/>
          </a:xfrm>
          <a:prstGeom prst="rect">
            <a:avLst/>
          </a:prstGeom>
          <a:noFill/>
        </p:spPr>
        <p:txBody>
          <a:bodyPr wrap="square" rtlCol="0">
            <a:spAutoFit/>
          </a:bodyPr>
          <a:lstStyle/>
          <a:p>
            <a:pPr algn="ctr"/>
            <a:fld id="{B6663E9A-1F10-ED4D-AF0B-E10550469CA1}" type="slidenum">
              <a:rPr lang="en-US" sz="1000" b="0" i="0" smtClean="0">
                <a:solidFill>
                  <a:schemeClr val="accent1"/>
                </a:solidFill>
                <a:latin typeface="Segoe UI" charset="0"/>
                <a:ea typeface="Segoe UI" charset="0"/>
                <a:cs typeface="Segoe UI" charset="0"/>
              </a:rPr>
              <a:pPr algn="ctr"/>
              <a:t>‹#›</a:t>
            </a:fld>
            <a:endParaRPr lang="en-US" sz="1000" b="0" i="0" dirty="0">
              <a:solidFill>
                <a:schemeClr val="accent1"/>
              </a:solidFill>
              <a:latin typeface="Segoe UI" charset="0"/>
              <a:ea typeface="Segoe UI" charset="0"/>
              <a:cs typeface="Segoe UI" charset="0"/>
            </a:endParaRPr>
          </a:p>
        </p:txBody>
      </p:sp>
      <p:cxnSp>
        <p:nvCxnSpPr>
          <p:cNvPr id="9" name="Straight Connector 8"/>
          <p:cNvCxnSpPr/>
          <p:nvPr userDrawn="1"/>
        </p:nvCxnSpPr>
        <p:spPr>
          <a:xfrm flipH="1">
            <a:off x="0" y="6396858"/>
            <a:ext cx="112680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H="1">
            <a:off x="11849100" y="6396858"/>
            <a:ext cx="3429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EB57004D-C9DA-447B-9C9C-77D2BE5FECD0}"/>
              </a:ext>
            </a:extLst>
          </p:cNvPr>
          <p:cNvSpPr txBox="1">
            <a:spLocks/>
          </p:cNvSpPr>
          <p:nvPr userDrawn="1"/>
        </p:nvSpPr>
        <p:spPr>
          <a:xfrm>
            <a:off x="705845" y="6517968"/>
            <a:ext cx="4113290" cy="99899"/>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A Presentation by OASIS | Horizon2020 Insurance</a:t>
            </a:r>
          </a:p>
        </p:txBody>
      </p:sp>
      <p:sp>
        <p:nvSpPr>
          <p:cNvPr id="13" name="Text Placeholder 11">
            <a:extLst>
              <a:ext uri="{FF2B5EF4-FFF2-40B4-BE49-F238E27FC236}">
                <a16:creationId xmlns:a16="http://schemas.microsoft.com/office/drawing/2014/main" id="{14576D3D-D2D8-4002-8F02-13FD8D842F39}"/>
              </a:ext>
            </a:extLst>
          </p:cNvPr>
          <p:cNvSpPr txBox="1">
            <a:spLocks/>
          </p:cNvSpPr>
          <p:nvPr userDrawn="1"/>
        </p:nvSpPr>
        <p:spPr>
          <a:xfrm>
            <a:off x="705845" y="6661993"/>
            <a:ext cx="4113290" cy="99899"/>
          </a:xfrm>
          <a:prstGeom prst="rect">
            <a:avLst/>
          </a:prstGeom>
        </p:spPr>
        <p:txBody>
          <a:bodyPr wrap="square" lIns="0" tIns="0" rIns="0" bIns="0" anchor="t" anchorCtr="0">
            <a:spAutoFit/>
          </a:bodyPr>
          <a:lstStyle>
            <a:lvl1pPr marL="0" indent="0" algn="l" defTabSz="914400" rtl="0" eaLnBrk="1" latinLnBrk="0" hangingPunct="1">
              <a:lnSpc>
                <a:spcPct val="60000"/>
              </a:lnSpc>
              <a:spcBef>
                <a:spcPts val="1000"/>
              </a:spcBef>
              <a:buFontTx/>
              <a:buNone/>
              <a:defRPr sz="1000" b="0" i="0" kern="1200" baseline="0">
                <a:solidFill>
                  <a:srgbClr val="8A8A8D"/>
                </a:solidFill>
                <a:latin typeface="Raleway" charset="0"/>
                <a:ea typeface="Raleway" charset="0"/>
                <a:cs typeface="Raleway" charset="0"/>
              </a:defRPr>
            </a:lvl1pPr>
            <a:lvl2pPr marL="457200" indent="0" algn="l" defTabSz="914400" rtl="0" eaLnBrk="1" latinLnBrk="0" hangingPunct="1">
              <a:lnSpc>
                <a:spcPct val="90000"/>
              </a:lnSpc>
              <a:spcBef>
                <a:spcPts val="500"/>
              </a:spcBef>
              <a:buFontTx/>
              <a:buNone/>
              <a:defRPr sz="2400" b="0" i="0" kern="1200">
                <a:solidFill>
                  <a:schemeClr val="bg1"/>
                </a:solidFill>
                <a:latin typeface="Segoe UI Light" charset="0"/>
                <a:ea typeface="Segoe UI Light" charset="0"/>
                <a:cs typeface="Segoe UI Light" charset="0"/>
              </a:defRPr>
            </a:lvl2pPr>
            <a:lvl3pPr marL="914400" indent="0" algn="l" defTabSz="914400" rtl="0" eaLnBrk="1" latinLnBrk="0" hangingPunct="1">
              <a:lnSpc>
                <a:spcPct val="90000"/>
              </a:lnSpc>
              <a:spcBef>
                <a:spcPts val="500"/>
              </a:spcBef>
              <a:buFontTx/>
              <a:buNone/>
              <a:defRPr sz="2000" b="0" i="0" kern="1200">
                <a:solidFill>
                  <a:schemeClr val="bg1"/>
                </a:solidFill>
                <a:latin typeface="Segoe UI Light" charset="0"/>
                <a:ea typeface="Segoe UI Light" charset="0"/>
                <a:cs typeface="Segoe UI Light" charset="0"/>
              </a:defRPr>
            </a:lvl3pPr>
            <a:lvl4pPr marL="13716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4pPr>
            <a:lvl5pPr marL="1828800" indent="0" algn="l" defTabSz="914400" rtl="0" eaLnBrk="1" latinLnBrk="0" hangingPunct="1">
              <a:lnSpc>
                <a:spcPct val="90000"/>
              </a:lnSpc>
              <a:spcBef>
                <a:spcPts val="500"/>
              </a:spcBef>
              <a:buFontTx/>
              <a:buNone/>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1"/>
                </a:solidFill>
              </a:rPr>
              <a:t>www.h2020insurance.oasishub.co</a:t>
            </a:r>
          </a:p>
        </p:txBody>
      </p:sp>
    </p:spTree>
    <p:extLst>
      <p:ext uri="{BB962C8B-B14F-4D97-AF65-F5344CB8AC3E}">
        <p14:creationId xmlns:p14="http://schemas.microsoft.com/office/powerpoint/2010/main" val="3212387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de-DE"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44015D-9407-488E-8AD7-722ADB5AEF29}" type="slidenum">
              <a:rPr lang="de-DE" smtClean="0"/>
              <a:t>‹#›</a:t>
            </a:fld>
            <a:endParaRPr lang="de-DE"/>
          </a:p>
        </p:txBody>
      </p:sp>
    </p:spTree>
    <p:extLst>
      <p:ext uri="{BB962C8B-B14F-4D97-AF65-F5344CB8AC3E}">
        <p14:creationId xmlns:p14="http://schemas.microsoft.com/office/powerpoint/2010/main" val="280855712"/>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0" r:id="rId3"/>
    <p:sldLayoutId id="2147483653"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Lst>
  <p:hf hdr="0" dt="0"/>
  <p:txStyles>
    <p:titleStyle>
      <a:lvl1pPr algn="l" defTabSz="914400" rtl="0" eaLnBrk="1" latinLnBrk="0" hangingPunct="1">
        <a:lnSpc>
          <a:spcPct val="90000"/>
        </a:lnSpc>
        <a:spcBef>
          <a:spcPct val="0"/>
        </a:spcBef>
        <a:buNone/>
        <a:defRPr sz="3200" b="1" kern="1200">
          <a:solidFill>
            <a:srgbClr val="E6803A"/>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16.xml"/><Relationship Id="rId4" Type="http://schemas.openxmlformats.org/officeDocument/2006/relationships/image" Target="../media/image36.jp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1.jp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7.xml"/><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5.xml"/><Relationship Id="rId6" Type="http://schemas.openxmlformats.org/officeDocument/2006/relationships/image" Target="../media/image66.jpg"/><Relationship Id="rId5" Type="http://schemas.openxmlformats.org/officeDocument/2006/relationships/image" Target="../media/image65.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3.xml"/><Relationship Id="rId4"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1000" y="2599269"/>
            <a:ext cx="8788400" cy="1083648"/>
          </a:xfrm>
        </p:spPr>
        <p:txBody>
          <a:bodyPr/>
          <a:lstStyle/>
          <a:p>
            <a:r>
              <a:rPr lang="de-DE" dirty="0"/>
              <a:t>Auswirkungen des Klimawandels auf die Wasserstraßen</a:t>
            </a:r>
            <a:endParaRPr lang="de-DE" sz="3200" dirty="0"/>
          </a:p>
        </p:txBody>
      </p:sp>
      <p:sp>
        <p:nvSpPr>
          <p:cNvPr id="4" name="Text Placeholder 3">
            <a:extLst>
              <a:ext uri="{FF2B5EF4-FFF2-40B4-BE49-F238E27FC236}">
                <a16:creationId xmlns:a16="http://schemas.microsoft.com/office/drawing/2014/main" id="{D1E0835B-E00B-47D1-9669-D1C471614D9A}"/>
              </a:ext>
            </a:extLst>
          </p:cNvPr>
          <p:cNvSpPr>
            <a:spLocks noGrp="1"/>
          </p:cNvSpPr>
          <p:nvPr>
            <p:ph type="subTitle" idx="1"/>
          </p:nvPr>
        </p:nvSpPr>
        <p:spPr>
          <a:xfrm>
            <a:off x="1961931" y="4053308"/>
            <a:ext cx="8420470" cy="1035940"/>
          </a:xfrm>
        </p:spPr>
        <p:txBody>
          <a:bodyPr>
            <a:normAutofit/>
          </a:bodyPr>
          <a:lstStyle/>
          <a:p>
            <a:pPr>
              <a:lnSpc>
                <a:spcPct val="100000"/>
              </a:lnSpc>
            </a:pPr>
            <a:r>
              <a:rPr lang="en-US" sz="2000" b="1" dirty="0">
                <a:ea typeface="Futura Medium" charset="0"/>
                <a:cs typeface="Futura Medium" charset="0"/>
              </a:rPr>
              <a:t>Fred F. Hattermann et al.</a:t>
            </a:r>
          </a:p>
        </p:txBody>
      </p:sp>
    </p:spTree>
    <p:extLst>
      <p:ext uri="{BB962C8B-B14F-4D97-AF65-F5344CB8AC3E}">
        <p14:creationId xmlns:p14="http://schemas.microsoft.com/office/powerpoint/2010/main" val="1984766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A419B7AF-13EA-4FFA-AFA6-81AE3A255FAD}"/>
              </a:ext>
            </a:extLst>
          </p:cNvPr>
          <p:cNvSpPr>
            <a:spLocks noGrp="1" noChangeArrowheads="1"/>
          </p:cNvSpPr>
          <p:nvPr>
            <p:ph type="title"/>
          </p:nvPr>
        </p:nvSpPr>
        <p:spPr>
          <a:xfrm>
            <a:off x="1919288" y="115889"/>
            <a:ext cx="8424862" cy="706437"/>
          </a:xfrm>
        </p:spPr>
        <p:txBody>
          <a:bodyPr/>
          <a:lstStyle/>
          <a:p>
            <a:r>
              <a:rPr lang="de-DE" altLang="en-US" sz="3600" dirty="0"/>
              <a:t>GW-Trend und Dynamik</a:t>
            </a:r>
          </a:p>
        </p:txBody>
      </p:sp>
      <p:pic>
        <p:nvPicPr>
          <p:cNvPr id="4" name="Picture 3">
            <a:extLst>
              <a:ext uri="{FF2B5EF4-FFF2-40B4-BE49-F238E27FC236}">
                <a16:creationId xmlns:a16="http://schemas.microsoft.com/office/drawing/2014/main" id="{0D659DE9-0C45-4787-B5C4-2DFB80F162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17" y="822326"/>
            <a:ext cx="6774180" cy="5087303"/>
          </a:xfrm>
          <a:prstGeom prst="rect">
            <a:avLst/>
          </a:prstGeom>
        </p:spPr>
      </p:pic>
      <p:pic>
        <p:nvPicPr>
          <p:cNvPr id="9" name="Picture 8">
            <a:extLst>
              <a:ext uri="{FF2B5EF4-FFF2-40B4-BE49-F238E27FC236}">
                <a16:creationId xmlns:a16="http://schemas.microsoft.com/office/drawing/2014/main" id="{0AFEFCFB-DC9B-4019-9150-BA44D8C8C3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1258" y="831753"/>
            <a:ext cx="6774180" cy="5087303"/>
          </a:xfrm>
          <a:prstGeom prst="rect">
            <a:avLst/>
          </a:prstGeom>
        </p:spPr>
      </p:pic>
      <p:sp>
        <p:nvSpPr>
          <p:cNvPr id="5" name="TextBox 4">
            <a:extLst>
              <a:ext uri="{FF2B5EF4-FFF2-40B4-BE49-F238E27FC236}">
                <a16:creationId xmlns:a16="http://schemas.microsoft.com/office/drawing/2014/main" id="{4C6CD93C-3A1D-4C6A-A07A-C2B3DDAD6FA3}"/>
              </a:ext>
            </a:extLst>
          </p:cNvPr>
          <p:cNvSpPr txBox="1"/>
          <p:nvPr/>
        </p:nvSpPr>
        <p:spPr>
          <a:xfrm>
            <a:off x="1527859" y="6427527"/>
            <a:ext cx="2238883" cy="276999"/>
          </a:xfrm>
          <a:prstGeom prst="rect">
            <a:avLst/>
          </a:prstGeom>
          <a:noFill/>
        </p:spPr>
        <p:txBody>
          <a:bodyPr wrap="none" rtlCol="0">
            <a:spAutoFit/>
          </a:bodyPr>
          <a:lstStyle/>
          <a:p>
            <a:r>
              <a:rPr lang="de-DE" sz="1200" dirty="0">
                <a:solidFill>
                  <a:schemeClr val="bg2">
                    <a:lumMod val="50000"/>
                  </a:schemeClr>
                </a:solidFill>
              </a:rPr>
              <a:t>Fred F. Hattermann, PIK Potsdam</a:t>
            </a:r>
            <a:endParaRPr lang="en-DE" sz="1200" dirty="0">
              <a:solidFill>
                <a:schemeClr val="bg2">
                  <a:lumMod val="50000"/>
                </a:schemeClr>
              </a:solidFill>
            </a:endParaRPr>
          </a:p>
        </p:txBody>
      </p:sp>
    </p:spTree>
    <p:extLst>
      <p:ext uri="{BB962C8B-B14F-4D97-AF65-F5344CB8AC3E}">
        <p14:creationId xmlns:p14="http://schemas.microsoft.com/office/powerpoint/2010/main" val="3231219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5DE15-FCE7-4340-82DA-2ECC781D0926}"/>
              </a:ext>
            </a:extLst>
          </p:cNvPr>
          <p:cNvSpPr>
            <a:spLocks noGrp="1"/>
          </p:cNvSpPr>
          <p:nvPr>
            <p:ph type="title"/>
          </p:nvPr>
        </p:nvSpPr>
        <p:spPr/>
        <p:txBody>
          <a:bodyPr/>
          <a:lstStyle/>
          <a:p>
            <a:r>
              <a:rPr lang="en-US" sz="2933" dirty="0" err="1"/>
              <a:t>Wasserhaushalt</a:t>
            </a:r>
            <a:r>
              <a:rPr lang="en-US" sz="2933" dirty="0"/>
              <a:t> </a:t>
            </a:r>
            <a:r>
              <a:rPr lang="en-US" sz="2933" dirty="0" err="1"/>
              <a:t>untere</a:t>
            </a:r>
            <a:r>
              <a:rPr lang="en-US" sz="2933" dirty="0"/>
              <a:t> Elbe</a:t>
            </a:r>
            <a:endParaRPr lang="en-DE" sz="2933" dirty="0"/>
          </a:p>
        </p:txBody>
      </p:sp>
      <p:sp>
        <p:nvSpPr>
          <p:cNvPr id="4" name="Slide Number Placeholder 3">
            <a:extLst>
              <a:ext uri="{FF2B5EF4-FFF2-40B4-BE49-F238E27FC236}">
                <a16:creationId xmlns:a16="http://schemas.microsoft.com/office/drawing/2014/main" id="{F3399890-9C79-4B42-9EA5-665150A77416}"/>
              </a:ext>
            </a:extLst>
          </p:cNvPr>
          <p:cNvSpPr>
            <a:spLocks noGrp="1"/>
          </p:cNvSpPr>
          <p:nvPr>
            <p:ph type="sldNum" sz="quarter" idx="16"/>
          </p:nvPr>
        </p:nvSpPr>
        <p:spPr/>
        <p:txBody>
          <a:bodyPr/>
          <a:lstStyle/>
          <a:p>
            <a:pPr>
              <a:defRPr/>
            </a:pPr>
            <a:r>
              <a:rPr lang="de-DE"/>
              <a:t>Seite </a:t>
            </a:r>
            <a:fld id="{959D87B1-1F1C-4319-8EA1-6710C33C6049}" type="slidenum">
              <a:rPr lang="de-DE" smtClean="0"/>
              <a:t>11</a:t>
            </a:fld>
            <a:endParaRPr lang="de-DE"/>
          </a:p>
        </p:txBody>
      </p:sp>
      <p:pic>
        <p:nvPicPr>
          <p:cNvPr id="6" name="Picture 5">
            <a:extLst>
              <a:ext uri="{FF2B5EF4-FFF2-40B4-BE49-F238E27FC236}">
                <a16:creationId xmlns:a16="http://schemas.microsoft.com/office/drawing/2014/main" id="{E6451547-B108-44C0-9A1D-1CAE60E66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9584"/>
            <a:ext cx="12192000" cy="3950208"/>
          </a:xfrm>
          <a:prstGeom prst="rect">
            <a:avLst/>
          </a:prstGeom>
        </p:spPr>
      </p:pic>
      <p:sp>
        <p:nvSpPr>
          <p:cNvPr id="3" name="Text Placeholder 2">
            <a:extLst>
              <a:ext uri="{FF2B5EF4-FFF2-40B4-BE49-F238E27FC236}">
                <a16:creationId xmlns:a16="http://schemas.microsoft.com/office/drawing/2014/main" id="{35A7AA97-0749-49DB-8AE2-1B326DFA5E45}"/>
              </a:ext>
            </a:extLst>
          </p:cNvPr>
          <p:cNvSpPr>
            <a:spLocks noGrp="1"/>
          </p:cNvSpPr>
          <p:nvPr>
            <p:ph type="body" sz="quarter" idx="13"/>
          </p:nvPr>
        </p:nvSpPr>
        <p:spPr>
          <a:xfrm>
            <a:off x="5327915" y="2276872"/>
            <a:ext cx="3264363" cy="576064"/>
          </a:xfrm>
        </p:spPr>
        <p:txBody>
          <a:bodyPr>
            <a:normAutofit fontScale="85000" lnSpcReduction="10000"/>
          </a:bodyPr>
          <a:lstStyle/>
          <a:p>
            <a:pPr marL="0" indent="0">
              <a:buNone/>
            </a:pPr>
            <a:r>
              <a:rPr lang="de-DE" dirty="0">
                <a:solidFill>
                  <a:srgbClr val="002060"/>
                </a:solidFill>
                <a:latin typeface="+mn-lt"/>
              </a:rPr>
              <a:t>Niederschläge ~600 mm</a:t>
            </a:r>
            <a:endParaRPr lang="en-DE" dirty="0">
              <a:solidFill>
                <a:srgbClr val="002060"/>
              </a:solidFill>
              <a:latin typeface="+mn-lt"/>
            </a:endParaRPr>
          </a:p>
        </p:txBody>
      </p:sp>
      <p:sp>
        <p:nvSpPr>
          <p:cNvPr id="7" name="Text Placeholder 2">
            <a:extLst>
              <a:ext uri="{FF2B5EF4-FFF2-40B4-BE49-F238E27FC236}">
                <a16:creationId xmlns:a16="http://schemas.microsoft.com/office/drawing/2014/main" id="{E06BF629-BBBA-40D0-B94A-FD0435A02C6E}"/>
              </a:ext>
            </a:extLst>
          </p:cNvPr>
          <p:cNvSpPr txBox="1">
            <a:spLocks/>
          </p:cNvSpPr>
          <p:nvPr/>
        </p:nvSpPr>
        <p:spPr bwMode="auto">
          <a:xfrm>
            <a:off x="3503712" y="4068332"/>
            <a:ext cx="3264363" cy="576064"/>
          </a:xfrm>
          <a:prstGeom prst="rect">
            <a:avLst/>
          </a:prstGeom>
        </p:spPr>
        <p:txBody>
          <a:bodyPr vert="horz" lIns="121920" tIns="60960" rIns="121920" bIns="60960" rtlCol="0">
            <a:normAutofit/>
          </a:bodyPr>
          <a:lstStyle>
            <a:lvl1pPr marL="171450" indent="-171450" algn="l" defTabSz="685800">
              <a:lnSpc>
                <a:spcPct val="90000"/>
              </a:lnSpc>
              <a:spcBef>
                <a:spcPts val="750"/>
              </a:spcBef>
              <a:buFont typeface="Arial"/>
              <a:buChar char="•"/>
              <a:defRPr sz="1800">
                <a:solidFill>
                  <a:schemeClr val="tx1"/>
                </a:solidFill>
                <a:latin typeface="Arial"/>
                <a:ea typeface="+mn-ea"/>
                <a:cs typeface="Arial"/>
              </a:defRPr>
            </a:lvl1pPr>
            <a:lvl2pPr marL="514350" indent="-171450" algn="l" defTabSz="685800">
              <a:lnSpc>
                <a:spcPct val="90000"/>
              </a:lnSpc>
              <a:spcBef>
                <a:spcPts val="375"/>
              </a:spcBef>
              <a:buFont typeface="Wingdings"/>
              <a:buChar char="§"/>
              <a:defRPr sz="1600">
                <a:solidFill>
                  <a:schemeClr val="tx1"/>
                </a:solidFill>
                <a:latin typeface="Arial"/>
                <a:ea typeface="+mn-ea"/>
                <a:cs typeface="Arial"/>
              </a:defRPr>
            </a:lvl2pPr>
            <a:lvl3pPr marL="857250" indent="-171450" algn="l" defTabSz="685800">
              <a:lnSpc>
                <a:spcPct val="90000"/>
              </a:lnSpc>
              <a:spcBef>
                <a:spcPts val="375"/>
              </a:spcBef>
              <a:buFont typeface="Symbol"/>
              <a:buChar char="-"/>
              <a:defRPr sz="1600">
                <a:solidFill>
                  <a:schemeClr val="tx1"/>
                </a:solidFill>
                <a:latin typeface="Arial"/>
                <a:ea typeface="+mn-ea"/>
                <a:cs typeface="Arial"/>
              </a:defRPr>
            </a:lvl3pPr>
            <a:lvl4pPr marL="1200150" indent="-171450" algn="l" defTabSz="685800">
              <a:lnSpc>
                <a:spcPct val="90000"/>
              </a:lnSpc>
              <a:spcBef>
                <a:spcPts val="375"/>
              </a:spcBef>
              <a:buFont typeface="Arial"/>
              <a:buChar char="•"/>
              <a:defRPr sz="1600">
                <a:solidFill>
                  <a:schemeClr val="tx1"/>
                </a:solidFill>
                <a:latin typeface="Arial"/>
                <a:ea typeface="+mn-ea"/>
                <a:cs typeface="Arial"/>
              </a:defRPr>
            </a:lvl4pPr>
            <a:lvl5pPr marL="1543050" indent="-171450" algn="l" defTabSz="685800">
              <a:lnSpc>
                <a:spcPct val="90000"/>
              </a:lnSpc>
              <a:spcBef>
                <a:spcPts val="375"/>
              </a:spcBef>
              <a:buFont typeface="Wingdings"/>
              <a:buChar char="§"/>
              <a:defRPr sz="1600">
                <a:solidFill>
                  <a:schemeClr val="tx1"/>
                </a:solidFill>
                <a:latin typeface="Arial"/>
                <a:ea typeface="+mn-ea"/>
                <a:cs typeface="Arial"/>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a:buNone/>
            </a:pPr>
            <a:r>
              <a:rPr lang="de-DE" sz="2400" kern="0" dirty="0">
                <a:solidFill>
                  <a:srgbClr val="FFFF00"/>
                </a:solidFill>
                <a:latin typeface="+mn-lt"/>
              </a:rPr>
              <a:t>Verdunstung ~500 mm</a:t>
            </a:r>
            <a:endParaRPr lang="en-DE" sz="2400" kern="0" dirty="0">
              <a:solidFill>
                <a:srgbClr val="FFFF00"/>
              </a:solidFill>
              <a:latin typeface="+mn-lt"/>
            </a:endParaRPr>
          </a:p>
        </p:txBody>
      </p:sp>
      <p:sp>
        <p:nvSpPr>
          <p:cNvPr id="8" name="Text Placeholder 2">
            <a:extLst>
              <a:ext uri="{FF2B5EF4-FFF2-40B4-BE49-F238E27FC236}">
                <a16:creationId xmlns:a16="http://schemas.microsoft.com/office/drawing/2014/main" id="{2784465A-B7BA-42FD-9EC7-7EC2078D5029}"/>
              </a:ext>
            </a:extLst>
          </p:cNvPr>
          <p:cNvSpPr txBox="1">
            <a:spLocks/>
          </p:cNvSpPr>
          <p:nvPr/>
        </p:nvSpPr>
        <p:spPr bwMode="auto">
          <a:xfrm>
            <a:off x="9666589" y="4598877"/>
            <a:ext cx="2525411" cy="576064"/>
          </a:xfrm>
          <a:prstGeom prst="rect">
            <a:avLst/>
          </a:prstGeom>
        </p:spPr>
        <p:txBody>
          <a:bodyPr vert="horz" lIns="121920" tIns="60960" rIns="121920" bIns="60960" rtlCol="0">
            <a:normAutofit fontScale="85000" lnSpcReduction="20000"/>
          </a:bodyPr>
          <a:lstStyle>
            <a:lvl1pPr marL="171450" indent="-171450" algn="l" defTabSz="685800">
              <a:lnSpc>
                <a:spcPct val="90000"/>
              </a:lnSpc>
              <a:spcBef>
                <a:spcPts val="750"/>
              </a:spcBef>
              <a:buFont typeface="Arial"/>
              <a:buChar char="•"/>
              <a:defRPr sz="1800">
                <a:solidFill>
                  <a:schemeClr val="tx1"/>
                </a:solidFill>
                <a:latin typeface="Arial"/>
                <a:ea typeface="+mn-ea"/>
                <a:cs typeface="Arial"/>
              </a:defRPr>
            </a:lvl1pPr>
            <a:lvl2pPr marL="514350" indent="-171450" algn="l" defTabSz="685800">
              <a:lnSpc>
                <a:spcPct val="90000"/>
              </a:lnSpc>
              <a:spcBef>
                <a:spcPts val="375"/>
              </a:spcBef>
              <a:buFont typeface="Wingdings"/>
              <a:buChar char="§"/>
              <a:defRPr sz="1600">
                <a:solidFill>
                  <a:schemeClr val="tx1"/>
                </a:solidFill>
                <a:latin typeface="Arial"/>
                <a:ea typeface="+mn-ea"/>
                <a:cs typeface="Arial"/>
              </a:defRPr>
            </a:lvl2pPr>
            <a:lvl3pPr marL="857250" indent="-171450" algn="l" defTabSz="685800">
              <a:lnSpc>
                <a:spcPct val="90000"/>
              </a:lnSpc>
              <a:spcBef>
                <a:spcPts val="375"/>
              </a:spcBef>
              <a:buFont typeface="Symbol"/>
              <a:buChar char="-"/>
              <a:defRPr sz="1600">
                <a:solidFill>
                  <a:schemeClr val="tx1"/>
                </a:solidFill>
                <a:latin typeface="Arial"/>
                <a:ea typeface="+mn-ea"/>
                <a:cs typeface="Arial"/>
              </a:defRPr>
            </a:lvl3pPr>
            <a:lvl4pPr marL="1200150" indent="-171450" algn="l" defTabSz="685800">
              <a:lnSpc>
                <a:spcPct val="90000"/>
              </a:lnSpc>
              <a:spcBef>
                <a:spcPts val="375"/>
              </a:spcBef>
              <a:buFont typeface="Arial"/>
              <a:buChar char="•"/>
              <a:defRPr sz="1600">
                <a:solidFill>
                  <a:schemeClr val="tx1"/>
                </a:solidFill>
                <a:latin typeface="Arial"/>
                <a:ea typeface="+mn-ea"/>
                <a:cs typeface="Arial"/>
              </a:defRPr>
            </a:lvl4pPr>
            <a:lvl5pPr marL="1543050" indent="-171450" algn="l" defTabSz="685800">
              <a:lnSpc>
                <a:spcPct val="90000"/>
              </a:lnSpc>
              <a:spcBef>
                <a:spcPts val="375"/>
              </a:spcBef>
              <a:buFont typeface="Wingdings"/>
              <a:buChar char="§"/>
              <a:defRPr sz="1600">
                <a:solidFill>
                  <a:schemeClr val="tx1"/>
                </a:solidFill>
                <a:latin typeface="Arial"/>
                <a:ea typeface="+mn-ea"/>
                <a:cs typeface="Arial"/>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algn="ctr">
              <a:buNone/>
            </a:pPr>
            <a:r>
              <a:rPr lang="de-DE" sz="2400" kern="0" dirty="0" err="1">
                <a:solidFill>
                  <a:srgbClr val="00B0F0"/>
                </a:solidFill>
                <a:latin typeface="+mn-lt"/>
              </a:rPr>
              <a:t>Runoff</a:t>
            </a:r>
            <a:r>
              <a:rPr lang="de-DE" sz="2400" kern="0" dirty="0">
                <a:solidFill>
                  <a:srgbClr val="00B0F0"/>
                </a:solidFill>
                <a:latin typeface="+mn-lt"/>
              </a:rPr>
              <a:t>/ </a:t>
            </a:r>
            <a:br>
              <a:rPr lang="de-DE" sz="2400" kern="0" dirty="0">
                <a:solidFill>
                  <a:srgbClr val="00B0F0"/>
                </a:solidFill>
                <a:latin typeface="+mn-lt"/>
              </a:rPr>
            </a:br>
            <a:r>
              <a:rPr lang="de-DE" sz="2400" kern="0" dirty="0" err="1">
                <a:solidFill>
                  <a:srgbClr val="00B0F0"/>
                </a:solidFill>
                <a:latin typeface="+mn-lt"/>
              </a:rPr>
              <a:t>Discharge</a:t>
            </a:r>
            <a:r>
              <a:rPr lang="de-DE" sz="2400" kern="0" dirty="0">
                <a:solidFill>
                  <a:srgbClr val="00B0F0"/>
                </a:solidFill>
                <a:latin typeface="+mn-lt"/>
              </a:rPr>
              <a:t> ~100 mm</a:t>
            </a:r>
            <a:endParaRPr lang="en-DE" sz="2400" kern="0" dirty="0">
              <a:solidFill>
                <a:srgbClr val="00B0F0"/>
              </a:solidFill>
              <a:latin typeface="+mn-lt"/>
            </a:endParaRPr>
          </a:p>
        </p:txBody>
      </p:sp>
      <p:grpSp>
        <p:nvGrpSpPr>
          <p:cNvPr id="14" name="Group 13">
            <a:extLst>
              <a:ext uri="{FF2B5EF4-FFF2-40B4-BE49-F238E27FC236}">
                <a16:creationId xmlns:a16="http://schemas.microsoft.com/office/drawing/2014/main" id="{598E75AB-989E-424D-9B74-16C80CF15410}"/>
              </a:ext>
            </a:extLst>
          </p:cNvPr>
          <p:cNvGrpSpPr/>
          <p:nvPr/>
        </p:nvGrpSpPr>
        <p:grpSpPr>
          <a:xfrm>
            <a:off x="431371" y="4796098"/>
            <a:ext cx="4275467" cy="1433924"/>
            <a:chOff x="529500" y="3665182"/>
            <a:chExt cx="3206600" cy="1075443"/>
          </a:xfrm>
        </p:grpSpPr>
        <p:pic>
          <p:nvPicPr>
            <p:cNvPr id="11" name="Picture 2" descr="http://ts1.mm.bing.net/th?id=HN.608041956185998643&amp;w=220&amp;h=146&amp;c=7&amp;rs=1&amp;pid=1.7">
              <a:extLst>
                <a:ext uri="{FF2B5EF4-FFF2-40B4-BE49-F238E27FC236}">
                  <a16:creationId xmlns:a16="http://schemas.microsoft.com/office/drawing/2014/main" id="{BEAA9BC8-C252-412A-A825-077893966363}"/>
                </a:ext>
              </a:extLst>
            </p:cNvPr>
            <p:cNvPicPr>
              <a:picLocks noChangeAspect="1" noChangeArrowheads="1"/>
            </p:cNvPicPr>
            <p:nvPr/>
          </p:nvPicPr>
          <p:blipFill>
            <a:blip r:embed="rId3"/>
            <a:stretch/>
          </p:blipFill>
          <p:spPr bwMode="auto">
            <a:xfrm>
              <a:off x="529500" y="3665182"/>
              <a:ext cx="1620789" cy="1075443"/>
            </a:xfrm>
            <a:prstGeom prst="rect">
              <a:avLst/>
            </a:prstGeom>
            <a:noFill/>
            <a:ln>
              <a:noFill/>
            </a:ln>
          </p:spPr>
        </p:pic>
        <p:pic>
          <p:nvPicPr>
            <p:cNvPr id="12" name="Picture 4" descr="http://ts4.mm.bing.net/th?id=HN.607998873366037140&amp;w=229&amp;h=155&amp;c=7&amp;rs=1&amp;pid=1.7">
              <a:extLst>
                <a:ext uri="{FF2B5EF4-FFF2-40B4-BE49-F238E27FC236}">
                  <a16:creationId xmlns:a16="http://schemas.microsoft.com/office/drawing/2014/main" id="{9FCB154D-1EC8-404D-99E4-88EFBFA49524}"/>
                </a:ext>
              </a:extLst>
            </p:cNvPr>
            <p:cNvPicPr>
              <a:picLocks noChangeAspect="1" noChangeArrowheads="1"/>
            </p:cNvPicPr>
            <p:nvPr/>
          </p:nvPicPr>
          <p:blipFill>
            <a:blip r:embed="rId4"/>
            <a:stretch/>
          </p:blipFill>
          <p:spPr bwMode="auto">
            <a:xfrm>
              <a:off x="2146691" y="3665182"/>
              <a:ext cx="1589409" cy="1075443"/>
            </a:xfrm>
            <a:prstGeom prst="rect">
              <a:avLst/>
            </a:prstGeom>
            <a:noFill/>
            <a:ln>
              <a:noFill/>
            </a:ln>
          </p:spPr>
        </p:pic>
        <p:sp>
          <p:nvSpPr>
            <p:cNvPr id="13" name="Text Box 3">
              <a:extLst>
                <a:ext uri="{FF2B5EF4-FFF2-40B4-BE49-F238E27FC236}">
                  <a16:creationId xmlns:a16="http://schemas.microsoft.com/office/drawing/2014/main" id="{87FF7F3D-5C2D-492D-826F-9321DD6FDF21}"/>
                </a:ext>
              </a:extLst>
            </p:cNvPr>
            <p:cNvSpPr txBox="1">
              <a:spLocks noChangeArrowheads="1"/>
            </p:cNvSpPr>
            <p:nvPr/>
          </p:nvSpPr>
          <p:spPr bwMode="auto">
            <a:xfrm>
              <a:off x="1512543" y="3979248"/>
              <a:ext cx="1061829" cy="284742"/>
            </a:xfrm>
            <a:prstGeom prst="rect">
              <a:avLst/>
            </a:prstGeom>
            <a:solidFill>
              <a:schemeClr val="bg1"/>
            </a:solidFill>
            <a:ln>
              <a:noFill/>
            </a:ln>
            <a:effectLst/>
          </p:spPr>
          <p:txBody>
            <a:bodyPr wrap="non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spcBef>
                  <a:spcPts val="0"/>
                </a:spcBef>
                <a:spcAft>
                  <a:spcPts val="767"/>
                </a:spcAft>
                <a:defRPr/>
              </a:pPr>
              <a:r>
                <a:rPr lang="de-DE" sz="1867" dirty="0">
                  <a:solidFill>
                    <a:schemeClr val="tx1"/>
                  </a:solidFill>
                  <a:latin typeface="+mn-lt"/>
                </a:rPr>
                <a:t>  +/-Speicher</a:t>
              </a:r>
            </a:p>
          </p:txBody>
        </p:sp>
      </p:grpSp>
      <p:sp>
        <p:nvSpPr>
          <p:cNvPr id="15" name="TextBox 14">
            <a:extLst>
              <a:ext uri="{FF2B5EF4-FFF2-40B4-BE49-F238E27FC236}">
                <a16:creationId xmlns:a16="http://schemas.microsoft.com/office/drawing/2014/main" id="{FD1BC208-D864-4990-8D1C-4F5AE49830A7}"/>
              </a:ext>
            </a:extLst>
          </p:cNvPr>
          <p:cNvSpPr txBox="1"/>
          <p:nvPr/>
        </p:nvSpPr>
        <p:spPr>
          <a:xfrm>
            <a:off x="1527859" y="6427527"/>
            <a:ext cx="2238883" cy="276999"/>
          </a:xfrm>
          <a:prstGeom prst="rect">
            <a:avLst/>
          </a:prstGeom>
          <a:noFill/>
        </p:spPr>
        <p:txBody>
          <a:bodyPr wrap="none" rtlCol="0">
            <a:spAutoFit/>
          </a:bodyPr>
          <a:lstStyle/>
          <a:p>
            <a:r>
              <a:rPr lang="de-DE" sz="1200" dirty="0">
                <a:solidFill>
                  <a:schemeClr val="bg2">
                    <a:lumMod val="50000"/>
                  </a:schemeClr>
                </a:solidFill>
              </a:rPr>
              <a:t>Fred F. Hattermann, PIK Potsdam</a:t>
            </a:r>
            <a:endParaRPr lang="en-DE" sz="1200" dirty="0">
              <a:solidFill>
                <a:schemeClr val="bg2">
                  <a:lumMod val="50000"/>
                </a:schemeClr>
              </a:solidFill>
            </a:endParaRPr>
          </a:p>
        </p:txBody>
      </p:sp>
    </p:spTree>
    <p:extLst>
      <p:ext uri="{BB962C8B-B14F-4D97-AF65-F5344CB8AC3E}">
        <p14:creationId xmlns:p14="http://schemas.microsoft.com/office/powerpoint/2010/main" val="386000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dirty="0"/>
              <a:t>Entwicklung der Grundwasser-</a:t>
            </a:r>
            <a:br>
              <a:rPr lang="de-DE" dirty="0"/>
            </a:br>
            <a:r>
              <a:rPr lang="de-DE" dirty="0" err="1"/>
              <a:t>neubildung</a:t>
            </a:r>
            <a:r>
              <a:rPr lang="de-DE" dirty="0"/>
              <a:t> 1951-2020</a:t>
            </a:r>
          </a:p>
        </p:txBody>
      </p:sp>
      <p:grpSp>
        <p:nvGrpSpPr>
          <p:cNvPr id="23" name="Group 22">
            <a:extLst>
              <a:ext uri="{FF2B5EF4-FFF2-40B4-BE49-F238E27FC236}">
                <a16:creationId xmlns:a16="http://schemas.microsoft.com/office/drawing/2014/main" id="{30B422E1-CC09-465E-ABE8-F76358226C44}"/>
              </a:ext>
            </a:extLst>
          </p:cNvPr>
          <p:cNvGrpSpPr/>
          <p:nvPr/>
        </p:nvGrpSpPr>
        <p:grpSpPr>
          <a:xfrm>
            <a:off x="652972" y="1413471"/>
            <a:ext cx="5043629" cy="4031058"/>
            <a:chOff x="338647" y="1347610"/>
            <a:chExt cx="5043629" cy="4031058"/>
          </a:xfrm>
        </p:grpSpPr>
        <p:pic>
          <p:nvPicPr>
            <p:cNvPr id="20" name="Picture 19">
              <a:extLst>
                <a:ext uri="{FF2B5EF4-FFF2-40B4-BE49-F238E27FC236}">
                  <a16:creationId xmlns:a16="http://schemas.microsoft.com/office/drawing/2014/main" id="{2E253E0A-3B6A-4791-8610-92CE454B8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47" y="1347610"/>
              <a:ext cx="5043629" cy="4031058"/>
            </a:xfrm>
            <a:prstGeom prst="rect">
              <a:avLst/>
            </a:prstGeom>
            <a:ln>
              <a:noFill/>
            </a:ln>
            <a:effectLst>
              <a:outerShdw blurRad="292100" dist="139700" dir="2700000" algn="tl" rotWithShape="0">
                <a:srgbClr val="333333">
                  <a:alpha val="65000"/>
                </a:srgbClr>
              </a:outerShdw>
            </a:effectLst>
          </p:spPr>
        </p:pic>
        <p:sp>
          <p:nvSpPr>
            <p:cNvPr id="21" name="TextBox 20">
              <a:extLst>
                <a:ext uri="{FF2B5EF4-FFF2-40B4-BE49-F238E27FC236}">
                  <a16:creationId xmlns:a16="http://schemas.microsoft.com/office/drawing/2014/main" id="{C48DBF98-A2D9-4DED-B481-63BEC52C4A53}"/>
                </a:ext>
              </a:extLst>
            </p:cNvPr>
            <p:cNvSpPr txBox="1"/>
            <p:nvPr/>
          </p:nvSpPr>
          <p:spPr>
            <a:xfrm>
              <a:off x="1736439" y="1401398"/>
              <a:ext cx="2303323" cy="369332"/>
            </a:xfrm>
            <a:prstGeom prst="rect">
              <a:avLst/>
            </a:prstGeom>
            <a:solidFill>
              <a:schemeClr val="bg1"/>
            </a:solidFill>
          </p:spPr>
          <p:txBody>
            <a:bodyPr wrap="none" rtlCol="0">
              <a:spAutoFit/>
            </a:bodyPr>
            <a:lstStyle/>
            <a:p>
              <a:r>
                <a:rPr lang="de-DE" b="1" dirty="0"/>
                <a:t>Annual sums Potsdam</a:t>
              </a:r>
              <a:endParaRPr lang="en-DE" b="1" dirty="0"/>
            </a:p>
          </p:txBody>
        </p:sp>
      </p:grpSp>
      <p:pic>
        <p:nvPicPr>
          <p:cNvPr id="3" name="Picture 2">
            <a:extLst>
              <a:ext uri="{FF2B5EF4-FFF2-40B4-BE49-F238E27FC236}">
                <a16:creationId xmlns:a16="http://schemas.microsoft.com/office/drawing/2014/main" id="{30020B92-16F3-4DF9-BB0B-7CD26188F035}"/>
              </a:ext>
            </a:extLst>
          </p:cNvPr>
          <p:cNvPicPr>
            <a:picLocks noChangeAspect="1"/>
          </p:cNvPicPr>
          <p:nvPr/>
        </p:nvPicPr>
        <p:blipFill>
          <a:blip r:embed="rId4"/>
          <a:stretch>
            <a:fillRect/>
          </a:stretch>
        </p:blipFill>
        <p:spPr>
          <a:xfrm>
            <a:off x="5215218" y="159243"/>
            <a:ext cx="4439711" cy="6280042"/>
          </a:xfrm>
          <a:prstGeom prst="rect">
            <a:avLst/>
          </a:prstGeom>
        </p:spPr>
      </p:pic>
      <p:grpSp>
        <p:nvGrpSpPr>
          <p:cNvPr id="25" name="Group 24">
            <a:extLst>
              <a:ext uri="{FF2B5EF4-FFF2-40B4-BE49-F238E27FC236}">
                <a16:creationId xmlns:a16="http://schemas.microsoft.com/office/drawing/2014/main" id="{2BBD2F13-1DFB-4225-937C-14AFA97FC6C1}"/>
              </a:ext>
            </a:extLst>
          </p:cNvPr>
          <p:cNvGrpSpPr/>
          <p:nvPr/>
        </p:nvGrpSpPr>
        <p:grpSpPr>
          <a:xfrm>
            <a:off x="7094393" y="376770"/>
            <a:ext cx="4221781" cy="6116105"/>
            <a:chOff x="6495961" y="400661"/>
            <a:chExt cx="3609220" cy="5279430"/>
          </a:xfrm>
        </p:grpSpPr>
        <p:pic>
          <p:nvPicPr>
            <p:cNvPr id="13" name="Picture 12">
              <a:extLst>
                <a:ext uri="{FF2B5EF4-FFF2-40B4-BE49-F238E27FC236}">
                  <a16:creationId xmlns:a16="http://schemas.microsoft.com/office/drawing/2014/main" id="{3DC74C28-1A1E-4224-81D6-6A88BDEABBD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5961" y="574791"/>
              <a:ext cx="3609220" cy="5105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Rectangle 23">
              <a:extLst>
                <a:ext uri="{FF2B5EF4-FFF2-40B4-BE49-F238E27FC236}">
                  <a16:creationId xmlns:a16="http://schemas.microsoft.com/office/drawing/2014/main" id="{9D23B746-16DB-473C-B1D2-8BB260CA28AA}"/>
                </a:ext>
              </a:extLst>
            </p:cNvPr>
            <p:cNvSpPr/>
            <p:nvPr/>
          </p:nvSpPr>
          <p:spPr>
            <a:xfrm>
              <a:off x="7617367" y="400661"/>
              <a:ext cx="1594411" cy="369332"/>
            </a:xfrm>
            <a:prstGeom prst="rect">
              <a:avLst/>
            </a:prstGeom>
          </p:spPr>
          <p:txBody>
            <a:bodyPr wrap="none">
              <a:spAutoFit/>
            </a:bodyPr>
            <a:lstStyle/>
            <a:p>
              <a:r>
                <a:rPr lang="de-DE" b="1" dirty="0"/>
                <a:t>Diff GWR 2019</a:t>
              </a:r>
              <a:endParaRPr lang="en-DE" dirty="0"/>
            </a:p>
          </p:txBody>
        </p:sp>
      </p:grpSp>
      <p:sp>
        <p:nvSpPr>
          <p:cNvPr id="10" name="TextBox 9">
            <a:extLst>
              <a:ext uri="{FF2B5EF4-FFF2-40B4-BE49-F238E27FC236}">
                <a16:creationId xmlns:a16="http://schemas.microsoft.com/office/drawing/2014/main" id="{17C71F25-4E54-4AD1-95F5-2DC3669E2F05}"/>
              </a:ext>
            </a:extLst>
          </p:cNvPr>
          <p:cNvSpPr txBox="1"/>
          <p:nvPr/>
        </p:nvSpPr>
        <p:spPr>
          <a:xfrm>
            <a:off x="1527859" y="6427527"/>
            <a:ext cx="2238883" cy="276999"/>
          </a:xfrm>
          <a:prstGeom prst="rect">
            <a:avLst/>
          </a:prstGeom>
          <a:noFill/>
        </p:spPr>
        <p:txBody>
          <a:bodyPr wrap="none" rtlCol="0">
            <a:spAutoFit/>
          </a:bodyPr>
          <a:lstStyle/>
          <a:p>
            <a:r>
              <a:rPr lang="de-DE" sz="1200" dirty="0">
                <a:solidFill>
                  <a:schemeClr val="bg2">
                    <a:lumMod val="50000"/>
                  </a:schemeClr>
                </a:solidFill>
              </a:rPr>
              <a:t>Fred F. Hattermann, PIK Potsdam</a:t>
            </a:r>
            <a:endParaRPr lang="en-DE" sz="1200" dirty="0">
              <a:solidFill>
                <a:schemeClr val="bg2">
                  <a:lumMod val="50000"/>
                </a:schemeClr>
              </a:solidFill>
            </a:endParaRPr>
          </a:p>
        </p:txBody>
      </p:sp>
    </p:spTree>
    <p:extLst>
      <p:ext uri="{BB962C8B-B14F-4D97-AF65-F5344CB8AC3E}">
        <p14:creationId xmlns:p14="http://schemas.microsoft.com/office/powerpoint/2010/main" val="217771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2BA44D8-5FC9-49C5-B97F-D07EBF35E232}"/>
              </a:ext>
            </a:extLst>
          </p:cNvPr>
          <p:cNvSpPr>
            <a:spLocks noGrp="1"/>
          </p:cNvSpPr>
          <p:nvPr>
            <p:ph type="ftr" sz="quarter" idx="11"/>
          </p:nvPr>
        </p:nvSpPr>
        <p:spPr/>
        <p:txBody>
          <a:bodyPr/>
          <a:lstStyle/>
          <a:p>
            <a:endParaRPr lang="de-DE" dirty="0"/>
          </a:p>
        </p:txBody>
      </p:sp>
      <p:sp>
        <p:nvSpPr>
          <p:cNvPr id="4" name="Slide Number Placeholder 3">
            <a:extLst>
              <a:ext uri="{FF2B5EF4-FFF2-40B4-BE49-F238E27FC236}">
                <a16:creationId xmlns:a16="http://schemas.microsoft.com/office/drawing/2014/main" id="{1C0CBBA9-EF90-472E-9FE7-8BF582CF0E5B}"/>
              </a:ext>
            </a:extLst>
          </p:cNvPr>
          <p:cNvSpPr>
            <a:spLocks noGrp="1"/>
          </p:cNvSpPr>
          <p:nvPr>
            <p:ph type="sldNum" sz="quarter" idx="12"/>
          </p:nvPr>
        </p:nvSpPr>
        <p:spPr/>
        <p:txBody>
          <a:bodyPr/>
          <a:lstStyle/>
          <a:p>
            <a:fld id="{1B44015D-9407-488E-8AD7-722ADB5AEF29}" type="slidenum">
              <a:rPr lang="de-DE" smtClean="0"/>
              <a:t>13</a:t>
            </a:fld>
            <a:endParaRPr lang="de-DE" dirty="0"/>
          </a:p>
        </p:txBody>
      </p:sp>
      <p:sp>
        <p:nvSpPr>
          <p:cNvPr id="5" name="Title 4">
            <a:extLst>
              <a:ext uri="{FF2B5EF4-FFF2-40B4-BE49-F238E27FC236}">
                <a16:creationId xmlns:a16="http://schemas.microsoft.com/office/drawing/2014/main" id="{5FE58E68-80C6-481F-AB6E-18DD5318EF39}"/>
              </a:ext>
            </a:extLst>
          </p:cNvPr>
          <p:cNvSpPr>
            <a:spLocks noGrp="1"/>
          </p:cNvSpPr>
          <p:nvPr>
            <p:ph type="title"/>
          </p:nvPr>
        </p:nvSpPr>
        <p:spPr/>
        <p:txBody>
          <a:bodyPr/>
          <a:lstStyle/>
          <a:p>
            <a:r>
              <a:rPr lang="de-DE" dirty="0"/>
              <a:t>Trends im Elbeeinzugsgebiet</a:t>
            </a:r>
            <a:endParaRPr lang="en-DE" dirty="0"/>
          </a:p>
        </p:txBody>
      </p:sp>
      <p:pic>
        <p:nvPicPr>
          <p:cNvPr id="7" name="Picture 6">
            <a:extLst>
              <a:ext uri="{FF2B5EF4-FFF2-40B4-BE49-F238E27FC236}">
                <a16:creationId xmlns:a16="http://schemas.microsoft.com/office/drawing/2014/main" id="{61954FDA-B977-4C14-A312-75F725FC59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6407" y="1270000"/>
            <a:ext cx="5808203" cy="4507859"/>
          </a:xfrm>
          <a:prstGeom prst="rect">
            <a:avLst/>
          </a:prstGeom>
          <a:ln>
            <a:noFill/>
          </a:ln>
          <a:effectLst>
            <a:outerShdw blurRad="292100" dist="139700" dir="2700000" algn="tl" rotWithShape="0">
              <a:srgbClr val="333333">
                <a:alpha val="65000"/>
              </a:srgbClr>
            </a:outerShdw>
          </a:effectLst>
        </p:spPr>
      </p:pic>
      <p:sp>
        <p:nvSpPr>
          <p:cNvPr id="8" name="Oval 7">
            <a:extLst>
              <a:ext uri="{FF2B5EF4-FFF2-40B4-BE49-F238E27FC236}">
                <a16:creationId xmlns:a16="http://schemas.microsoft.com/office/drawing/2014/main" id="{4F90EE10-0285-47BE-94F6-38FEFC77FF7E}"/>
              </a:ext>
            </a:extLst>
          </p:cNvPr>
          <p:cNvSpPr/>
          <p:nvPr/>
        </p:nvSpPr>
        <p:spPr>
          <a:xfrm>
            <a:off x="2542309" y="2434038"/>
            <a:ext cx="1496291" cy="1089891"/>
          </a:xfrm>
          <a:prstGeom prst="ellipse">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9" name="Oval 8">
            <a:extLst>
              <a:ext uri="{FF2B5EF4-FFF2-40B4-BE49-F238E27FC236}">
                <a16:creationId xmlns:a16="http://schemas.microsoft.com/office/drawing/2014/main" id="{E1D410DE-39AE-456C-B300-9D460360B246}"/>
              </a:ext>
            </a:extLst>
          </p:cNvPr>
          <p:cNvSpPr/>
          <p:nvPr/>
        </p:nvSpPr>
        <p:spPr>
          <a:xfrm rot="2843309">
            <a:off x="3390468" y="3088093"/>
            <a:ext cx="1864194" cy="108989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pic>
        <p:nvPicPr>
          <p:cNvPr id="11" name="Picture 10">
            <a:extLst>
              <a:ext uri="{FF2B5EF4-FFF2-40B4-BE49-F238E27FC236}">
                <a16:creationId xmlns:a16="http://schemas.microsoft.com/office/drawing/2014/main" id="{6DB92B20-EA03-4410-B8B8-125DD02B5B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6410" y="1745673"/>
            <a:ext cx="5808203" cy="4507859"/>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D76E0E80-415F-4551-909E-7E471A05706B}"/>
              </a:ext>
            </a:extLst>
          </p:cNvPr>
          <p:cNvSpPr txBox="1"/>
          <p:nvPr/>
        </p:nvSpPr>
        <p:spPr>
          <a:xfrm>
            <a:off x="1527859" y="6427527"/>
            <a:ext cx="2238883" cy="276999"/>
          </a:xfrm>
          <a:prstGeom prst="rect">
            <a:avLst/>
          </a:prstGeom>
          <a:noFill/>
        </p:spPr>
        <p:txBody>
          <a:bodyPr wrap="none" rtlCol="0">
            <a:spAutoFit/>
          </a:bodyPr>
          <a:lstStyle/>
          <a:p>
            <a:r>
              <a:rPr lang="de-DE" sz="1200" dirty="0">
                <a:solidFill>
                  <a:schemeClr val="bg2">
                    <a:lumMod val="50000"/>
                  </a:schemeClr>
                </a:solidFill>
              </a:rPr>
              <a:t>Fred F. Hattermann, PIK Potsdam</a:t>
            </a:r>
            <a:endParaRPr lang="en-DE" sz="1200" dirty="0">
              <a:solidFill>
                <a:schemeClr val="bg2">
                  <a:lumMod val="50000"/>
                </a:schemeClr>
              </a:solidFill>
            </a:endParaRPr>
          </a:p>
        </p:txBody>
      </p:sp>
    </p:spTree>
    <p:extLst>
      <p:ext uri="{BB962C8B-B14F-4D97-AF65-F5344CB8AC3E}">
        <p14:creationId xmlns:p14="http://schemas.microsoft.com/office/powerpoint/2010/main" val="429001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527051" y="274639"/>
            <a:ext cx="10369549" cy="706437"/>
          </a:xfrm>
        </p:spPr>
        <p:txBody>
          <a:bodyPr>
            <a:noAutofit/>
          </a:bodyPr>
          <a:lstStyle/>
          <a:p>
            <a:r>
              <a:rPr lang="de-DE" altLang="de-DE" sz="2800" dirty="0"/>
              <a:t>Projektierter Klimawandel: Temperaturanstieg gemäß IPCC </a:t>
            </a:r>
            <a:br>
              <a:rPr lang="de-DE" altLang="de-DE" sz="2800" dirty="0"/>
            </a:br>
            <a:r>
              <a:rPr lang="de-DE" altLang="de-DE" sz="2400" dirty="0"/>
              <a:t>(International Panel </a:t>
            </a:r>
            <a:r>
              <a:rPr lang="de-DE" altLang="de-DE" sz="2400" dirty="0" err="1"/>
              <a:t>for</a:t>
            </a:r>
            <a:r>
              <a:rPr lang="de-DE" altLang="de-DE" sz="2400" dirty="0"/>
              <a:t> </a:t>
            </a:r>
            <a:r>
              <a:rPr lang="de-DE" altLang="de-DE" sz="2400" dirty="0" err="1"/>
              <a:t>Climate</a:t>
            </a:r>
            <a:r>
              <a:rPr lang="de-DE" altLang="de-DE" sz="2400" dirty="0"/>
              <a:t> Change)</a:t>
            </a:r>
          </a:p>
        </p:txBody>
      </p:sp>
      <p:sp>
        <p:nvSpPr>
          <p:cNvPr id="4" name="Slide Number Placeholder 3"/>
          <p:cNvSpPr>
            <a:spLocks noGrp="1"/>
          </p:cNvSpPr>
          <p:nvPr>
            <p:ph type="sldNum" sz="quarter" idx="4294967295"/>
          </p:nvPr>
        </p:nvSpPr>
        <p:spPr>
          <a:xfrm>
            <a:off x="9072033" y="6337300"/>
            <a:ext cx="2844800" cy="476250"/>
          </a:xfrm>
          <a:prstGeom prst="rect">
            <a:avLst/>
          </a:prstGeom>
        </p:spPr>
        <p:txBody>
          <a:bodyPr/>
          <a:lstStyle/>
          <a:p>
            <a:pPr>
              <a:defRPr/>
            </a:pPr>
            <a:fld id="{8C7AC3C6-062F-4704-ABDE-F39398BD609D}" type="slidenum">
              <a:rPr lang="en-US" smtClean="0"/>
              <a:pPr>
                <a:defRPr/>
              </a:pPr>
              <a:t>14</a:t>
            </a:fld>
            <a:endParaRPr lang="en-US"/>
          </a:p>
        </p:txBody>
      </p:sp>
      <p:pic>
        <p:nvPicPr>
          <p:cNvPr id="119811" name="Picture 3"/>
          <p:cNvPicPr>
            <a:picLocks noChangeAspect="1" noChangeArrowheads="1"/>
          </p:cNvPicPr>
          <p:nvPr/>
        </p:nvPicPr>
        <p:blipFill>
          <a:blip r:embed="rId2"/>
          <a:srcRect/>
          <a:stretch>
            <a:fillRect/>
          </a:stretch>
        </p:blipFill>
        <p:spPr bwMode="auto">
          <a:xfrm>
            <a:off x="816536" y="1172046"/>
            <a:ext cx="10560051" cy="4921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78EF7772-5903-4F6D-8310-E6D29E522468}"/>
              </a:ext>
            </a:extLst>
          </p:cNvPr>
          <p:cNvSpPr txBox="1"/>
          <p:nvPr/>
        </p:nvSpPr>
        <p:spPr>
          <a:xfrm>
            <a:off x="1527859" y="6427527"/>
            <a:ext cx="2238883" cy="276999"/>
          </a:xfrm>
          <a:prstGeom prst="rect">
            <a:avLst/>
          </a:prstGeom>
          <a:noFill/>
        </p:spPr>
        <p:txBody>
          <a:bodyPr wrap="none" rtlCol="0">
            <a:spAutoFit/>
          </a:bodyPr>
          <a:lstStyle/>
          <a:p>
            <a:r>
              <a:rPr lang="de-DE" sz="1200" dirty="0">
                <a:solidFill>
                  <a:schemeClr val="bg2">
                    <a:lumMod val="50000"/>
                  </a:schemeClr>
                </a:solidFill>
              </a:rPr>
              <a:t>Fred F. Hattermann, PIK Potsdam</a:t>
            </a:r>
            <a:endParaRPr lang="en-DE" sz="1200" dirty="0">
              <a:solidFill>
                <a:schemeClr val="bg2">
                  <a:lumMod val="50000"/>
                </a:schemeClr>
              </a:solidFill>
            </a:endParaRPr>
          </a:p>
        </p:txBody>
      </p:sp>
    </p:spTree>
    <p:extLst>
      <p:ext uri="{BB962C8B-B14F-4D97-AF65-F5344CB8AC3E}">
        <p14:creationId xmlns:p14="http://schemas.microsoft.com/office/powerpoint/2010/main" val="1419019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A34F5-E872-4811-AF58-8B5B9D81D580}"/>
              </a:ext>
            </a:extLst>
          </p:cNvPr>
          <p:cNvSpPr>
            <a:spLocks noGrp="1"/>
          </p:cNvSpPr>
          <p:nvPr>
            <p:ph type="title"/>
          </p:nvPr>
        </p:nvSpPr>
        <p:spPr>
          <a:xfrm>
            <a:off x="237756" y="718750"/>
            <a:ext cx="5956488" cy="706437"/>
          </a:xfrm>
        </p:spPr>
        <p:txBody>
          <a:bodyPr>
            <a:normAutofit fontScale="90000"/>
          </a:bodyPr>
          <a:lstStyle/>
          <a:p>
            <a:r>
              <a:rPr lang="de-DE" dirty="0"/>
              <a:t>CC </a:t>
            </a:r>
            <a:r>
              <a:rPr lang="de-DE" dirty="0" err="1"/>
              <a:t>impacts</a:t>
            </a:r>
            <a:r>
              <a:rPr lang="de-DE" dirty="0"/>
              <a:t> on </a:t>
            </a:r>
            <a:r>
              <a:rPr lang="de-DE" dirty="0" err="1"/>
              <a:t>river</a:t>
            </a:r>
            <a:r>
              <a:rPr lang="de-DE" dirty="0"/>
              <a:t> </a:t>
            </a:r>
            <a:r>
              <a:rPr lang="de-DE" dirty="0" err="1"/>
              <a:t>discharge</a:t>
            </a:r>
            <a:r>
              <a:rPr lang="de-DE" dirty="0"/>
              <a:t> </a:t>
            </a:r>
            <a:r>
              <a:rPr lang="de-DE" sz="2000" dirty="0"/>
              <a:t>(Differenz 1981–2010 bis 2031–60)</a:t>
            </a:r>
            <a:endParaRPr lang="en-DE" dirty="0"/>
          </a:p>
        </p:txBody>
      </p:sp>
      <p:sp>
        <p:nvSpPr>
          <p:cNvPr id="5" name="Slide Number Placeholder 4">
            <a:extLst>
              <a:ext uri="{FF2B5EF4-FFF2-40B4-BE49-F238E27FC236}">
                <a16:creationId xmlns:a16="http://schemas.microsoft.com/office/drawing/2014/main" id="{14533B21-90DD-483B-90B7-990EA685DACF}"/>
              </a:ext>
            </a:extLst>
          </p:cNvPr>
          <p:cNvSpPr>
            <a:spLocks noGrp="1"/>
          </p:cNvSpPr>
          <p:nvPr>
            <p:ph type="sldNum" sz="quarter" idx="10"/>
          </p:nvPr>
        </p:nvSpPr>
        <p:spPr/>
        <p:txBody>
          <a:bodyPr/>
          <a:lstStyle/>
          <a:p>
            <a:fld id="{1B44015D-9407-488E-8AD7-722ADB5AEF29}" type="slidenum">
              <a:rPr lang="de-DE" smtClean="0"/>
              <a:t>15</a:t>
            </a:fld>
            <a:endParaRPr lang="de-DE" dirty="0"/>
          </a:p>
        </p:txBody>
      </p:sp>
      <p:sp>
        <p:nvSpPr>
          <p:cNvPr id="4" name="Footer Placeholder 3">
            <a:extLst>
              <a:ext uri="{FF2B5EF4-FFF2-40B4-BE49-F238E27FC236}">
                <a16:creationId xmlns:a16="http://schemas.microsoft.com/office/drawing/2014/main" id="{6D697312-6325-4487-AFFF-750BCF6E1727}"/>
              </a:ext>
            </a:extLst>
          </p:cNvPr>
          <p:cNvSpPr>
            <a:spLocks noGrp="1"/>
          </p:cNvSpPr>
          <p:nvPr>
            <p:ph type="ftr" sz="quarter" idx="11"/>
          </p:nvPr>
        </p:nvSpPr>
        <p:spPr/>
        <p:txBody>
          <a:bodyPr/>
          <a:lstStyle/>
          <a:p>
            <a:endParaRPr lang="de-DE" dirty="0"/>
          </a:p>
        </p:txBody>
      </p:sp>
      <p:pic>
        <p:nvPicPr>
          <p:cNvPr id="7" name="Content Placeholder 6">
            <a:extLst>
              <a:ext uri="{FF2B5EF4-FFF2-40B4-BE49-F238E27FC236}">
                <a16:creationId xmlns:a16="http://schemas.microsoft.com/office/drawing/2014/main" id="{C76C2A84-015E-4696-8CDC-CD91847F2611}"/>
              </a:ext>
            </a:extLst>
          </p:cNvPr>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t="60407"/>
          <a:stretch/>
        </p:blipFill>
        <p:spPr>
          <a:xfrm>
            <a:off x="0" y="2283884"/>
            <a:ext cx="5759451" cy="3909483"/>
          </a:xfrm>
          <a:prstGeom prst="rect">
            <a:avLst/>
          </a:prstGeom>
          <a:ln>
            <a:noFill/>
          </a:ln>
          <a:effectLst>
            <a:outerShdw blurRad="292100" dist="139700" dir="2700000" algn="tl" rotWithShape="0">
              <a:srgbClr val="333333">
                <a:alpha val="65000"/>
              </a:srgbClr>
            </a:outerShdw>
          </a:effectLst>
        </p:spPr>
      </p:pic>
      <p:pic>
        <p:nvPicPr>
          <p:cNvPr id="8" name="Content Placeholder 6">
            <a:extLst>
              <a:ext uri="{FF2B5EF4-FFF2-40B4-BE49-F238E27FC236}">
                <a16:creationId xmlns:a16="http://schemas.microsoft.com/office/drawing/2014/main" id="{587C2E2E-8A0C-487E-816E-ACE049410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9617"/>
          <a:stretch/>
        </p:blipFill>
        <p:spPr>
          <a:xfrm>
            <a:off x="6289840" y="263203"/>
            <a:ext cx="5760000" cy="5962391"/>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863869E4-BE87-42E9-A3CA-747F37813B1A}"/>
              </a:ext>
            </a:extLst>
          </p:cNvPr>
          <p:cNvSpPr txBox="1"/>
          <p:nvPr/>
        </p:nvSpPr>
        <p:spPr>
          <a:xfrm>
            <a:off x="8153401" y="6388287"/>
            <a:ext cx="2653740" cy="338554"/>
          </a:xfrm>
          <a:prstGeom prst="rect">
            <a:avLst/>
          </a:prstGeom>
          <a:noFill/>
        </p:spPr>
        <p:txBody>
          <a:bodyPr wrap="none" rtlCol="0">
            <a:spAutoFit/>
          </a:bodyPr>
          <a:lstStyle/>
          <a:p>
            <a:r>
              <a:rPr lang="de-DE" sz="1600" dirty="0"/>
              <a:t>Hattermann et al. 2015, </a:t>
            </a:r>
            <a:r>
              <a:rPr lang="de-DE" sz="1600" dirty="0" err="1"/>
              <a:t>MetZ</a:t>
            </a:r>
            <a:endParaRPr lang="en-US" sz="1600" dirty="0"/>
          </a:p>
        </p:txBody>
      </p:sp>
      <p:sp>
        <p:nvSpPr>
          <p:cNvPr id="10" name="Rectangle: Rounded Corners 9">
            <a:extLst>
              <a:ext uri="{FF2B5EF4-FFF2-40B4-BE49-F238E27FC236}">
                <a16:creationId xmlns:a16="http://schemas.microsoft.com/office/drawing/2014/main" id="{601A36DF-B937-4584-93E9-B42A647D1E50}"/>
              </a:ext>
            </a:extLst>
          </p:cNvPr>
          <p:cNvSpPr/>
          <p:nvPr/>
        </p:nvSpPr>
        <p:spPr>
          <a:xfrm>
            <a:off x="3251201" y="2216727"/>
            <a:ext cx="2943044" cy="390952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2400" dirty="0"/>
          </a:p>
        </p:txBody>
      </p:sp>
      <p:sp>
        <p:nvSpPr>
          <p:cNvPr id="11" name="Rectangle: Rounded Corners 10">
            <a:extLst>
              <a:ext uri="{FF2B5EF4-FFF2-40B4-BE49-F238E27FC236}">
                <a16:creationId xmlns:a16="http://schemas.microsoft.com/office/drawing/2014/main" id="{1516F5A0-07E3-4E6C-A2D5-5FC4F43A6C3B}"/>
              </a:ext>
            </a:extLst>
          </p:cNvPr>
          <p:cNvSpPr/>
          <p:nvPr/>
        </p:nvSpPr>
        <p:spPr>
          <a:xfrm>
            <a:off x="9011201" y="246527"/>
            <a:ext cx="2943044" cy="594753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2400" dirty="0"/>
          </a:p>
        </p:txBody>
      </p:sp>
      <p:sp>
        <p:nvSpPr>
          <p:cNvPr id="12" name="TextBox 11">
            <a:extLst>
              <a:ext uri="{FF2B5EF4-FFF2-40B4-BE49-F238E27FC236}">
                <a16:creationId xmlns:a16="http://schemas.microsoft.com/office/drawing/2014/main" id="{806EA44D-6459-4739-B1FF-FEA4EDB9EF44}"/>
              </a:ext>
            </a:extLst>
          </p:cNvPr>
          <p:cNvSpPr txBox="1"/>
          <p:nvPr/>
        </p:nvSpPr>
        <p:spPr>
          <a:xfrm>
            <a:off x="1527859" y="6427527"/>
            <a:ext cx="2238883" cy="276999"/>
          </a:xfrm>
          <a:prstGeom prst="rect">
            <a:avLst/>
          </a:prstGeom>
          <a:noFill/>
        </p:spPr>
        <p:txBody>
          <a:bodyPr wrap="none" rtlCol="0">
            <a:spAutoFit/>
          </a:bodyPr>
          <a:lstStyle/>
          <a:p>
            <a:r>
              <a:rPr lang="de-DE" sz="1200" dirty="0">
                <a:solidFill>
                  <a:schemeClr val="bg2">
                    <a:lumMod val="50000"/>
                  </a:schemeClr>
                </a:solidFill>
              </a:rPr>
              <a:t>Fred F. Hattermann, PIK Potsdam</a:t>
            </a:r>
            <a:endParaRPr lang="en-DE" sz="1200" dirty="0">
              <a:solidFill>
                <a:schemeClr val="bg2">
                  <a:lumMod val="50000"/>
                </a:schemeClr>
              </a:solidFill>
            </a:endParaRPr>
          </a:p>
        </p:txBody>
      </p:sp>
    </p:spTree>
    <p:extLst>
      <p:ext uri="{BB962C8B-B14F-4D97-AF65-F5344CB8AC3E}">
        <p14:creationId xmlns:p14="http://schemas.microsoft.com/office/powerpoint/2010/main" val="103699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F8B39-1753-4CCB-B637-843886671F9F}"/>
              </a:ext>
            </a:extLst>
          </p:cNvPr>
          <p:cNvSpPr>
            <a:spLocks noGrp="1"/>
          </p:cNvSpPr>
          <p:nvPr>
            <p:ph type="title"/>
          </p:nvPr>
        </p:nvSpPr>
        <p:spPr/>
        <p:txBody>
          <a:bodyPr>
            <a:normAutofit fontScale="90000"/>
          </a:bodyPr>
          <a:lstStyle/>
          <a:p>
            <a:r>
              <a:rPr lang="de-DE" dirty="0"/>
              <a:t>Kontinentaler Vergleich der verschiedenen Klimamodell-Ensembles</a:t>
            </a:r>
            <a:br>
              <a:rPr lang="de-DE" dirty="0"/>
            </a:br>
            <a:r>
              <a:rPr lang="de-DE" dirty="0"/>
              <a:t>CMIP5 (IPCC 5) und CMIP6 (IPCC6)</a:t>
            </a:r>
            <a:endParaRPr lang="en-DE" dirty="0"/>
          </a:p>
        </p:txBody>
      </p:sp>
      <p:sp>
        <p:nvSpPr>
          <p:cNvPr id="4" name="Footer Placeholder 3">
            <a:extLst>
              <a:ext uri="{FF2B5EF4-FFF2-40B4-BE49-F238E27FC236}">
                <a16:creationId xmlns:a16="http://schemas.microsoft.com/office/drawing/2014/main" id="{B5196289-E5C8-4194-81FF-4AA897764987}"/>
              </a:ext>
            </a:extLst>
          </p:cNvPr>
          <p:cNvSpPr>
            <a:spLocks noGrp="1"/>
          </p:cNvSpPr>
          <p:nvPr>
            <p:ph type="ftr" sz="quarter" idx="11"/>
          </p:nvPr>
        </p:nvSpPr>
        <p:spPr/>
        <p:txBody>
          <a:bodyPr/>
          <a:lstStyle/>
          <a:p>
            <a:endParaRPr lang="de-DE" dirty="0"/>
          </a:p>
        </p:txBody>
      </p:sp>
      <p:sp>
        <p:nvSpPr>
          <p:cNvPr id="5" name="Slide Number Placeholder 4">
            <a:extLst>
              <a:ext uri="{FF2B5EF4-FFF2-40B4-BE49-F238E27FC236}">
                <a16:creationId xmlns:a16="http://schemas.microsoft.com/office/drawing/2014/main" id="{4F284E01-6AFB-47EA-9426-F6C23491477A}"/>
              </a:ext>
            </a:extLst>
          </p:cNvPr>
          <p:cNvSpPr>
            <a:spLocks noGrp="1"/>
          </p:cNvSpPr>
          <p:nvPr>
            <p:ph type="sldNum" sz="quarter" idx="12"/>
          </p:nvPr>
        </p:nvSpPr>
        <p:spPr/>
        <p:txBody>
          <a:bodyPr/>
          <a:lstStyle/>
          <a:p>
            <a:fld id="{1B44015D-9407-488E-8AD7-722ADB5AEF29}" type="slidenum">
              <a:rPr lang="de-DE" smtClean="0"/>
              <a:t>16</a:t>
            </a:fld>
            <a:endParaRPr lang="de-DE" dirty="0"/>
          </a:p>
        </p:txBody>
      </p:sp>
      <p:pic>
        <p:nvPicPr>
          <p:cNvPr id="6" name="Picture 5">
            <a:extLst>
              <a:ext uri="{FF2B5EF4-FFF2-40B4-BE49-F238E27FC236}">
                <a16:creationId xmlns:a16="http://schemas.microsoft.com/office/drawing/2014/main" id="{2697DD97-DDEE-43A4-83EF-B6C9916A8189}"/>
              </a:ext>
            </a:extLst>
          </p:cNvPr>
          <p:cNvPicPr>
            <a:picLocks noChangeAspect="1"/>
          </p:cNvPicPr>
          <p:nvPr/>
        </p:nvPicPr>
        <p:blipFill>
          <a:blip r:embed="rId2"/>
          <a:stretch>
            <a:fillRect/>
          </a:stretch>
        </p:blipFill>
        <p:spPr>
          <a:xfrm>
            <a:off x="4722963" y="1402888"/>
            <a:ext cx="6255897" cy="4700726"/>
          </a:xfrm>
          <a:prstGeom prst="rect">
            <a:avLst/>
          </a:prstGeom>
        </p:spPr>
      </p:pic>
      <p:sp>
        <p:nvSpPr>
          <p:cNvPr id="7" name="Rectangle 6">
            <a:extLst>
              <a:ext uri="{FF2B5EF4-FFF2-40B4-BE49-F238E27FC236}">
                <a16:creationId xmlns:a16="http://schemas.microsoft.com/office/drawing/2014/main" id="{436E2EEF-38C9-4B83-89CE-FFF6610F368F}"/>
              </a:ext>
            </a:extLst>
          </p:cNvPr>
          <p:cNvSpPr/>
          <p:nvPr/>
        </p:nvSpPr>
        <p:spPr>
          <a:xfrm>
            <a:off x="529196" y="4429489"/>
            <a:ext cx="3847405" cy="1200329"/>
          </a:xfrm>
          <a:prstGeom prst="rect">
            <a:avLst/>
          </a:prstGeom>
        </p:spPr>
        <p:txBody>
          <a:bodyPr wrap="square">
            <a:spAutoFit/>
          </a:bodyPr>
          <a:lstStyle/>
          <a:p>
            <a:r>
              <a:rPr lang="de-DE" dirty="0"/>
              <a:t>Relative Änderung der Abflüsse in CMIP5-GCMs und CMIP5-CORDEX im Vergleich zur neuesten Szenarien-Generation CMIP6.</a:t>
            </a:r>
            <a:endParaRPr lang="en-DE" dirty="0"/>
          </a:p>
        </p:txBody>
      </p:sp>
      <p:sp>
        <p:nvSpPr>
          <p:cNvPr id="8" name="Rectangle 7">
            <a:extLst>
              <a:ext uri="{FF2B5EF4-FFF2-40B4-BE49-F238E27FC236}">
                <a16:creationId xmlns:a16="http://schemas.microsoft.com/office/drawing/2014/main" id="{6ED4BB3B-56D4-4108-8529-7EC71F9FBFEA}"/>
              </a:ext>
            </a:extLst>
          </p:cNvPr>
          <p:cNvSpPr/>
          <p:nvPr/>
        </p:nvSpPr>
        <p:spPr>
          <a:xfrm>
            <a:off x="10803972" y="3628509"/>
            <a:ext cx="349776" cy="369332"/>
          </a:xfrm>
          <a:prstGeom prst="rect">
            <a:avLst/>
          </a:prstGeom>
        </p:spPr>
        <p:txBody>
          <a:bodyPr wrap="none">
            <a:spAutoFit/>
          </a:bodyPr>
          <a:lstStyle/>
          <a:p>
            <a:r>
              <a:rPr lang="de-DE" dirty="0"/>
              <a:t>%</a:t>
            </a:r>
            <a:endParaRPr lang="en-DE" dirty="0"/>
          </a:p>
        </p:txBody>
      </p:sp>
      <p:sp>
        <p:nvSpPr>
          <p:cNvPr id="9" name="Oval 8">
            <a:extLst>
              <a:ext uri="{FF2B5EF4-FFF2-40B4-BE49-F238E27FC236}">
                <a16:creationId xmlns:a16="http://schemas.microsoft.com/office/drawing/2014/main" id="{E35ED2A8-9CE9-4013-B5BF-6B0CA652F4AD}"/>
              </a:ext>
            </a:extLst>
          </p:cNvPr>
          <p:cNvSpPr/>
          <p:nvPr/>
        </p:nvSpPr>
        <p:spPr>
          <a:xfrm>
            <a:off x="4998128" y="3255793"/>
            <a:ext cx="1340528" cy="12003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10" name="TextBox 9">
            <a:extLst>
              <a:ext uri="{FF2B5EF4-FFF2-40B4-BE49-F238E27FC236}">
                <a16:creationId xmlns:a16="http://schemas.microsoft.com/office/drawing/2014/main" id="{DEAFFB31-2343-4975-910D-0111944D9337}"/>
              </a:ext>
            </a:extLst>
          </p:cNvPr>
          <p:cNvSpPr txBox="1"/>
          <p:nvPr/>
        </p:nvSpPr>
        <p:spPr>
          <a:xfrm>
            <a:off x="7249177" y="6352143"/>
            <a:ext cx="3823291" cy="369332"/>
          </a:xfrm>
          <a:prstGeom prst="rect">
            <a:avLst/>
          </a:prstGeom>
          <a:noFill/>
        </p:spPr>
        <p:txBody>
          <a:bodyPr wrap="none" rtlCol="0">
            <a:spAutoFit/>
          </a:bodyPr>
          <a:lstStyle/>
          <a:p>
            <a:r>
              <a:rPr lang="de-DE" dirty="0"/>
              <a:t>Di Sante et al. 2021, Int. J. </a:t>
            </a:r>
            <a:r>
              <a:rPr lang="de-DE" dirty="0" err="1"/>
              <a:t>Clim.Change</a:t>
            </a:r>
            <a:endParaRPr lang="en-DE" dirty="0"/>
          </a:p>
        </p:txBody>
      </p:sp>
      <p:sp>
        <p:nvSpPr>
          <p:cNvPr id="11" name="TextBox 10">
            <a:extLst>
              <a:ext uri="{FF2B5EF4-FFF2-40B4-BE49-F238E27FC236}">
                <a16:creationId xmlns:a16="http://schemas.microsoft.com/office/drawing/2014/main" id="{E5C24500-86FE-40CD-9C10-085FAD2ABDB8}"/>
              </a:ext>
            </a:extLst>
          </p:cNvPr>
          <p:cNvSpPr txBox="1"/>
          <p:nvPr/>
        </p:nvSpPr>
        <p:spPr>
          <a:xfrm>
            <a:off x="1527859" y="6427527"/>
            <a:ext cx="2238883" cy="276999"/>
          </a:xfrm>
          <a:prstGeom prst="rect">
            <a:avLst/>
          </a:prstGeom>
          <a:noFill/>
        </p:spPr>
        <p:txBody>
          <a:bodyPr wrap="none" rtlCol="0">
            <a:spAutoFit/>
          </a:bodyPr>
          <a:lstStyle/>
          <a:p>
            <a:r>
              <a:rPr lang="de-DE" sz="1200" dirty="0">
                <a:solidFill>
                  <a:schemeClr val="bg2">
                    <a:lumMod val="50000"/>
                  </a:schemeClr>
                </a:solidFill>
              </a:rPr>
              <a:t>Fred F. Hattermann, PIK Potsdam</a:t>
            </a:r>
            <a:endParaRPr lang="en-DE" sz="1200" dirty="0">
              <a:solidFill>
                <a:schemeClr val="bg2">
                  <a:lumMod val="50000"/>
                </a:schemeClr>
              </a:solidFill>
            </a:endParaRPr>
          </a:p>
        </p:txBody>
      </p:sp>
    </p:spTree>
    <p:extLst>
      <p:ext uri="{BB962C8B-B14F-4D97-AF65-F5344CB8AC3E}">
        <p14:creationId xmlns:p14="http://schemas.microsoft.com/office/powerpoint/2010/main" val="323123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70F1D-F2A0-43FB-A1D2-30082B99B2E4}"/>
              </a:ext>
            </a:extLst>
          </p:cNvPr>
          <p:cNvSpPr>
            <a:spLocks noGrp="1"/>
          </p:cNvSpPr>
          <p:nvPr>
            <p:ph type="title"/>
          </p:nvPr>
        </p:nvSpPr>
        <p:spPr/>
        <p:txBody>
          <a:bodyPr/>
          <a:lstStyle/>
          <a:p>
            <a:r>
              <a:rPr lang="de-DE" dirty="0"/>
              <a:t>Dekadische Vorhersage des DWD</a:t>
            </a:r>
            <a:endParaRPr lang="en-DE" dirty="0"/>
          </a:p>
        </p:txBody>
      </p:sp>
      <p:sp>
        <p:nvSpPr>
          <p:cNvPr id="4" name="Slide Number Placeholder 3">
            <a:extLst>
              <a:ext uri="{FF2B5EF4-FFF2-40B4-BE49-F238E27FC236}">
                <a16:creationId xmlns:a16="http://schemas.microsoft.com/office/drawing/2014/main" id="{FBD6F37B-5DC6-4BB1-8EDF-FE321DFF96D7}"/>
              </a:ext>
            </a:extLst>
          </p:cNvPr>
          <p:cNvSpPr>
            <a:spLocks noGrp="1"/>
          </p:cNvSpPr>
          <p:nvPr>
            <p:ph type="sldNum" sz="quarter" idx="16"/>
          </p:nvPr>
        </p:nvSpPr>
        <p:spPr/>
        <p:txBody>
          <a:bodyPr/>
          <a:lstStyle/>
          <a:p>
            <a:pPr>
              <a:defRPr/>
            </a:pPr>
            <a:r>
              <a:rPr lang="de-DE"/>
              <a:t>Seite </a:t>
            </a:r>
            <a:fld id="{959D87B1-1F1C-4319-8EA1-6710C33C6049}" type="slidenum">
              <a:rPr lang="de-DE" smtClean="0"/>
              <a:t>17</a:t>
            </a:fld>
            <a:endParaRPr lang="de-DE"/>
          </a:p>
        </p:txBody>
      </p:sp>
      <p:pic>
        <p:nvPicPr>
          <p:cNvPr id="6" name="Picture 5">
            <a:extLst>
              <a:ext uri="{FF2B5EF4-FFF2-40B4-BE49-F238E27FC236}">
                <a16:creationId xmlns:a16="http://schemas.microsoft.com/office/drawing/2014/main" id="{3682685B-525E-4FE5-BCD8-615E1CCD95B5}"/>
              </a:ext>
            </a:extLst>
          </p:cNvPr>
          <p:cNvPicPr>
            <a:picLocks noChangeAspect="1"/>
          </p:cNvPicPr>
          <p:nvPr/>
        </p:nvPicPr>
        <p:blipFill rotWithShape="1">
          <a:blip r:embed="rId2">
            <a:extLst>
              <a:ext uri="{28A0092B-C50C-407E-A947-70E740481C1C}">
                <a14:useLocalDpi xmlns:a14="http://schemas.microsoft.com/office/drawing/2010/main" val="0"/>
              </a:ext>
            </a:extLst>
          </a:blip>
          <a:srcRect b="26200"/>
          <a:stretch/>
        </p:blipFill>
        <p:spPr>
          <a:xfrm>
            <a:off x="6697346" y="123448"/>
            <a:ext cx="5189855" cy="664470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08601822-2279-44B9-8FF6-C19C10141B26}"/>
              </a:ext>
            </a:extLst>
          </p:cNvPr>
          <p:cNvPicPr>
            <a:picLocks noChangeAspect="1"/>
          </p:cNvPicPr>
          <p:nvPr/>
        </p:nvPicPr>
        <p:blipFill rotWithShape="1">
          <a:blip r:embed="rId2">
            <a:extLst>
              <a:ext uri="{28A0092B-C50C-407E-A947-70E740481C1C}">
                <a14:useLocalDpi xmlns:a14="http://schemas.microsoft.com/office/drawing/2010/main" val="0"/>
              </a:ext>
            </a:extLst>
          </a:blip>
          <a:srcRect t="72799"/>
          <a:stretch/>
        </p:blipFill>
        <p:spPr>
          <a:xfrm>
            <a:off x="1487488" y="3825555"/>
            <a:ext cx="4718051" cy="2226443"/>
          </a:xfrm>
          <a:prstGeom prst="rect">
            <a:avLst/>
          </a:prstGeom>
        </p:spPr>
      </p:pic>
      <p:pic>
        <p:nvPicPr>
          <p:cNvPr id="9" name="Picture 8">
            <a:extLst>
              <a:ext uri="{FF2B5EF4-FFF2-40B4-BE49-F238E27FC236}">
                <a16:creationId xmlns:a16="http://schemas.microsoft.com/office/drawing/2014/main" id="{983D8F25-79B4-4F5E-A84B-0F06AC4B5457}"/>
              </a:ext>
            </a:extLst>
          </p:cNvPr>
          <p:cNvPicPr>
            <a:picLocks noChangeAspect="1"/>
          </p:cNvPicPr>
          <p:nvPr/>
        </p:nvPicPr>
        <p:blipFill>
          <a:blip r:embed="rId3"/>
          <a:stretch>
            <a:fillRect/>
          </a:stretch>
        </p:blipFill>
        <p:spPr>
          <a:xfrm>
            <a:off x="8304244" y="1556666"/>
            <a:ext cx="1849120" cy="3440431"/>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9E834EB3-569A-4EA4-9E93-4D19947D5461}"/>
              </a:ext>
            </a:extLst>
          </p:cNvPr>
          <p:cNvSpPr txBox="1"/>
          <p:nvPr/>
        </p:nvSpPr>
        <p:spPr>
          <a:xfrm>
            <a:off x="1527859" y="6427527"/>
            <a:ext cx="2238883" cy="276999"/>
          </a:xfrm>
          <a:prstGeom prst="rect">
            <a:avLst/>
          </a:prstGeom>
          <a:noFill/>
        </p:spPr>
        <p:txBody>
          <a:bodyPr wrap="none" rtlCol="0">
            <a:spAutoFit/>
          </a:bodyPr>
          <a:lstStyle/>
          <a:p>
            <a:r>
              <a:rPr lang="de-DE" sz="1200" dirty="0">
                <a:solidFill>
                  <a:schemeClr val="bg2">
                    <a:lumMod val="50000"/>
                  </a:schemeClr>
                </a:solidFill>
              </a:rPr>
              <a:t>Fred F. Hattermann, PIK Potsdam</a:t>
            </a:r>
            <a:endParaRPr lang="en-DE" sz="1200" dirty="0">
              <a:solidFill>
                <a:schemeClr val="bg2">
                  <a:lumMod val="50000"/>
                </a:schemeClr>
              </a:solidFill>
            </a:endParaRPr>
          </a:p>
        </p:txBody>
      </p:sp>
    </p:spTree>
    <p:extLst>
      <p:ext uri="{BB962C8B-B14F-4D97-AF65-F5344CB8AC3E}">
        <p14:creationId xmlns:p14="http://schemas.microsoft.com/office/powerpoint/2010/main" val="219612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030"/>
          <p:cNvSpPr>
            <a:spLocks noChangeArrowheads="1"/>
          </p:cNvSpPr>
          <p:nvPr/>
        </p:nvSpPr>
        <p:spPr bwMode="auto">
          <a:xfrm>
            <a:off x="5135893" y="6501342"/>
            <a:ext cx="6144683" cy="324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90500" indent="-190500">
              <a:spcBef>
                <a:spcPct val="20000"/>
              </a:spcBef>
              <a:defRPr sz="1600">
                <a:solidFill>
                  <a:schemeClr val="tx1"/>
                </a:solidFill>
                <a:latin typeface="Arial" charset="0"/>
              </a:defRPr>
            </a:lvl1pPr>
            <a:lvl2pPr marL="855663" indent="-285750">
              <a:spcBef>
                <a:spcPct val="20000"/>
              </a:spcBef>
              <a:buChar char="–"/>
              <a:defRPr sz="1600">
                <a:solidFill>
                  <a:schemeClr val="tx1"/>
                </a:solidFill>
                <a:latin typeface="Arial" charset="0"/>
              </a:defRPr>
            </a:lvl2pPr>
            <a:lvl3pPr marL="1274763" indent="-228600">
              <a:spcBef>
                <a:spcPct val="20000"/>
              </a:spcBef>
              <a:buChar char="•"/>
              <a:defRPr sz="1600">
                <a:solidFill>
                  <a:schemeClr val="tx1"/>
                </a:solidFill>
                <a:latin typeface="Arial" charset="0"/>
              </a:defRPr>
            </a:lvl3pPr>
            <a:lvl4pPr marL="1693863" indent="-228600">
              <a:spcBef>
                <a:spcPct val="20000"/>
              </a:spcBef>
              <a:buChar char="–"/>
              <a:defRPr sz="1600">
                <a:solidFill>
                  <a:schemeClr val="tx1"/>
                </a:solidFill>
                <a:latin typeface="Arial" charset="0"/>
              </a:defRPr>
            </a:lvl4pPr>
            <a:lvl5pPr marL="2112963" indent="-228600">
              <a:spcBef>
                <a:spcPct val="20000"/>
              </a:spcBef>
              <a:buChar char="»"/>
              <a:defRPr sz="1600">
                <a:solidFill>
                  <a:schemeClr val="tx1"/>
                </a:solidFill>
                <a:latin typeface="Arial" charset="0"/>
              </a:defRPr>
            </a:lvl5pPr>
            <a:lvl6pPr marL="2570163" indent="-228600" fontAlgn="base">
              <a:spcBef>
                <a:spcPct val="20000"/>
              </a:spcBef>
              <a:spcAft>
                <a:spcPct val="0"/>
              </a:spcAft>
              <a:buChar char="»"/>
              <a:defRPr sz="1600">
                <a:solidFill>
                  <a:schemeClr val="tx1"/>
                </a:solidFill>
                <a:latin typeface="Arial" charset="0"/>
              </a:defRPr>
            </a:lvl6pPr>
            <a:lvl7pPr marL="3027363" indent="-228600" fontAlgn="base">
              <a:spcBef>
                <a:spcPct val="20000"/>
              </a:spcBef>
              <a:spcAft>
                <a:spcPct val="0"/>
              </a:spcAft>
              <a:buChar char="»"/>
              <a:defRPr sz="1600">
                <a:solidFill>
                  <a:schemeClr val="tx1"/>
                </a:solidFill>
                <a:latin typeface="Arial" charset="0"/>
              </a:defRPr>
            </a:lvl7pPr>
            <a:lvl8pPr marL="3484563" indent="-228600" fontAlgn="base">
              <a:spcBef>
                <a:spcPct val="20000"/>
              </a:spcBef>
              <a:spcAft>
                <a:spcPct val="0"/>
              </a:spcAft>
              <a:buChar char="»"/>
              <a:defRPr sz="1600">
                <a:solidFill>
                  <a:schemeClr val="tx1"/>
                </a:solidFill>
                <a:latin typeface="Arial" charset="0"/>
              </a:defRPr>
            </a:lvl8pPr>
            <a:lvl9pPr marL="3941763" indent="-228600" fontAlgn="base">
              <a:spcBef>
                <a:spcPct val="20000"/>
              </a:spcBef>
              <a:spcAft>
                <a:spcPct val="0"/>
              </a:spcAft>
              <a:buChar char="»"/>
              <a:defRPr sz="1600">
                <a:solidFill>
                  <a:schemeClr val="tx1"/>
                </a:solidFill>
                <a:latin typeface="Arial" charset="0"/>
              </a:defRPr>
            </a:lvl9pPr>
          </a:lstStyle>
          <a:p>
            <a:pPr marL="179996" indent="0">
              <a:spcBef>
                <a:spcPct val="0"/>
              </a:spcBef>
            </a:pPr>
            <a:r>
              <a:rPr lang="de-DE" altLang="en-US" dirty="0">
                <a:latin typeface="+mn-lt"/>
                <a:cs typeface="Times New Roman" pitchFamily="18" charset="0"/>
              </a:rPr>
              <a:t>Pohle, et al. 2016, Hydrologie und Wasserbewirtschaftung</a:t>
            </a:r>
          </a:p>
        </p:txBody>
      </p:sp>
      <p:pic>
        <p:nvPicPr>
          <p:cNvPr id="9" name="Grafik 5"/>
          <p:cNvPicPr/>
          <p:nvPr/>
        </p:nvPicPr>
        <p:blipFill rotWithShape="1">
          <a:blip r:embed="rId2" cstate="print">
            <a:extLst>
              <a:ext uri="{28A0092B-C50C-407E-A947-70E740481C1C}">
                <a14:useLocalDpi xmlns:a14="http://schemas.microsoft.com/office/drawing/2010/main" val="0"/>
              </a:ext>
            </a:extLst>
          </a:blip>
          <a:srcRect r="68117" b="16866"/>
          <a:stretch/>
        </p:blipFill>
        <p:spPr>
          <a:xfrm>
            <a:off x="4690160" y="2523757"/>
            <a:ext cx="2295856" cy="2596883"/>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a:off x="3871021" y="1873396"/>
            <a:ext cx="4419539" cy="461665"/>
          </a:xfrm>
          <a:prstGeom prst="rect">
            <a:avLst/>
          </a:prstGeom>
        </p:spPr>
        <p:txBody>
          <a:bodyPr wrap="square">
            <a:spAutoFit/>
          </a:bodyPr>
          <a:lstStyle/>
          <a:p>
            <a:r>
              <a:rPr lang="de-DE" sz="2400" dirty="0"/>
              <a:t>Natürlicher Zufluss Große Tränke</a:t>
            </a:r>
          </a:p>
        </p:txBody>
      </p:sp>
      <p:sp>
        <p:nvSpPr>
          <p:cNvPr id="3" name="Title 2">
            <a:extLst>
              <a:ext uri="{FF2B5EF4-FFF2-40B4-BE49-F238E27FC236}">
                <a16:creationId xmlns:a16="http://schemas.microsoft.com/office/drawing/2014/main" id="{BF78FF0D-2C76-47D7-B296-09FC4C65B5D7}"/>
              </a:ext>
            </a:extLst>
          </p:cNvPr>
          <p:cNvSpPr>
            <a:spLocks noGrp="1"/>
          </p:cNvSpPr>
          <p:nvPr>
            <p:ph type="title"/>
          </p:nvPr>
        </p:nvSpPr>
        <p:spPr/>
        <p:txBody>
          <a:bodyPr/>
          <a:lstStyle/>
          <a:p>
            <a:r>
              <a:rPr lang="de-DE" dirty="0"/>
              <a:t>Klimawandelfolgen für den Spreezufluss nach Berlin</a:t>
            </a:r>
            <a:br>
              <a:rPr lang="de-DE" dirty="0"/>
            </a:br>
            <a:r>
              <a:rPr lang="de-DE" sz="2667" dirty="0">
                <a:solidFill>
                  <a:srgbClr val="C00000"/>
                </a:solidFill>
              </a:rPr>
              <a:t>(8 m</a:t>
            </a:r>
            <a:r>
              <a:rPr lang="de-DE" sz="2667" baseline="30000" dirty="0">
                <a:solidFill>
                  <a:srgbClr val="C00000"/>
                </a:solidFill>
              </a:rPr>
              <a:t>3</a:t>
            </a:r>
            <a:r>
              <a:rPr lang="de-DE" sz="2667" dirty="0">
                <a:solidFill>
                  <a:srgbClr val="C00000"/>
                </a:solidFill>
              </a:rPr>
              <a:t>/s benötigt) </a:t>
            </a:r>
            <a:endParaRPr lang="en-DE" dirty="0">
              <a:solidFill>
                <a:srgbClr val="C00000"/>
              </a:solidFill>
            </a:endParaRPr>
          </a:p>
        </p:txBody>
      </p:sp>
      <p:cxnSp>
        <p:nvCxnSpPr>
          <p:cNvPr id="14" name="Straight Connector 13">
            <a:extLst>
              <a:ext uri="{FF2B5EF4-FFF2-40B4-BE49-F238E27FC236}">
                <a16:creationId xmlns:a16="http://schemas.microsoft.com/office/drawing/2014/main" id="{4F49CA2B-7AC0-49E8-95CD-0303C5036968}"/>
              </a:ext>
            </a:extLst>
          </p:cNvPr>
          <p:cNvCxnSpPr>
            <a:cxnSpLocks/>
          </p:cNvCxnSpPr>
          <p:nvPr/>
        </p:nvCxnSpPr>
        <p:spPr>
          <a:xfrm flipV="1">
            <a:off x="4258112" y="4334145"/>
            <a:ext cx="2727904" cy="13815"/>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17" name="Text Box 10">
            <a:extLst>
              <a:ext uri="{FF2B5EF4-FFF2-40B4-BE49-F238E27FC236}">
                <a16:creationId xmlns:a16="http://schemas.microsoft.com/office/drawing/2014/main" id="{6460B86E-782C-481E-8906-D3EFDE943A0F}"/>
              </a:ext>
            </a:extLst>
          </p:cNvPr>
          <p:cNvSpPr txBox="1">
            <a:spLocks noChangeArrowheads="1"/>
          </p:cNvSpPr>
          <p:nvPr/>
        </p:nvSpPr>
        <p:spPr bwMode="auto">
          <a:xfrm>
            <a:off x="2529920" y="4164868"/>
            <a:ext cx="15048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600" b="1" dirty="0" err="1">
                <a:solidFill>
                  <a:srgbClr val="0070C0"/>
                </a:solidFill>
              </a:rPr>
              <a:t>Q</a:t>
            </a:r>
            <a:r>
              <a:rPr lang="de-DE" altLang="de-DE" sz="1600" b="1" baseline="-25000" dirty="0" err="1">
                <a:solidFill>
                  <a:srgbClr val="0070C0"/>
                </a:solidFill>
              </a:rPr>
              <a:t>min</a:t>
            </a:r>
            <a:r>
              <a:rPr lang="de-DE" altLang="de-DE" sz="1600" b="1" dirty="0">
                <a:solidFill>
                  <a:srgbClr val="0070C0"/>
                </a:solidFill>
              </a:rPr>
              <a:t>= 8,00 m</a:t>
            </a:r>
            <a:r>
              <a:rPr lang="de-DE" altLang="de-DE" sz="1600" b="1" baseline="30000" dirty="0">
                <a:solidFill>
                  <a:srgbClr val="0070C0"/>
                </a:solidFill>
              </a:rPr>
              <a:t>3</a:t>
            </a:r>
            <a:r>
              <a:rPr lang="de-DE" altLang="de-DE" sz="1600" b="1" dirty="0">
                <a:solidFill>
                  <a:srgbClr val="0070C0"/>
                </a:solidFill>
              </a:rPr>
              <a:t>/s</a:t>
            </a:r>
          </a:p>
        </p:txBody>
      </p:sp>
      <p:pic>
        <p:nvPicPr>
          <p:cNvPr id="10" name="Grafik 5">
            <a:extLst>
              <a:ext uri="{FF2B5EF4-FFF2-40B4-BE49-F238E27FC236}">
                <a16:creationId xmlns:a16="http://schemas.microsoft.com/office/drawing/2014/main" id="{FF0A142A-FC4C-4316-8E67-36BF0AFB912E}"/>
              </a:ext>
            </a:extLst>
          </p:cNvPr>
          <p:cNvPicPr/>
          <p:nvPr/>
        </p:nvPicPr>
        <p:blipFill rotWithShape="1">
          <a:blip r:embed="rId2" cstate="print">
            <a:extLst>
              <a:ext uri="{28A0092B-C50C-407E-A947-70E740481C1C}">
                <a14:useLocalDpi xmlns:a14="http://schemas.microsoft.com/office/drawing/2010/main" val="0"/>
              </a:ext>
            </a:extLst>
          </a:blip>
          <a:srcRect t="82611"/>
          <a:stretch/>
        </p:blipFill>
        <p:spPr>
          <a:xfrm>
            <a:off x="2529920" y="5392757"/>
            <a:ext cx="6255133" cy="5432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25998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F6F0B-0198-45D8-9ACA-3C8A31B490BC}"/>
              </a:ext>
            </a:extLst>
          </p:cNvPr>
          <p:cNvSpPr>
            <a:spLocks noGrp="1"/>
          </p:cNvSpPr>
          <p:nvPr>
            <p:ph type="title"/>
          </p:nvPr>
        </p:nvSpPr>
        <p:spPr/>
        <p:txBody>
          <a:bodyPr>
            <a:normAutofit/>
          </a:bodyPr>
          <a:lstStyle/>
          <a:p>
            <a:r>
              <a:rPr lang="de-DE" sz="4400" dirty="0"/>
              <a:t>Zusammenfassung</a:t>
            </a:r>
            <a:endParaRPr lang="en-DE" sz="4400" dirty="0"/>
          </a:p>
        </p:txBody>
      </p:sp>
      <p:sp>
        <p:nvSpPr>
          <p:cNvPr id="3" name="Content Placeholder 2">
            <a:extLst>
              <a:ext uri="{FF2B5EF4-FFF2-40B4-BE49-F238E27FC236}">
                <a16:creationId xmlns:a16="http://schemas.microsoft.com/office/drawing/2014/main" id="{183B3269-9C34-49D0-848D-2D5DF613D95D}"/>
              </a:ext>
            </a:extLst>
          </p:cNvPr>
          <p:cNvSpPr>
            <a:spLocks noGrp="1"/>
          </p:cNvSpPr>
          <p:nvPr>
            <p:ph idx="1"/>
          </p:nvPr>
        </p:nvSpPr>
        <p:spPr>
          <a:xfrm>
            <a:off x="710184" y="1192211"/>
            <a:ext cx="9454662" cy="4473578"/>
          </a:xfrm>
        </p:spPr>
        <p:txBody>
          <a:bodyPr/>
          <a:lstStyle/>
          <a:p>
            <a:r>
              <a:rPr lang="de-DE" sz="2400" dirty="0"/>
              <a:t>Plausibilisiert man die Projektionen nach dem beobachteten Trend, dann geben die trockeneren Projektionen die Beobachtung besser wieder.</a:t>
            </a:r>
          </a:p>
          <a:p>
            <a:r>
              <a:rPr lang="de-DE" sz="2400" dirty="0"/>
              <a:t>Das würde deutlich mehr Dürren und Niedrigwasserbedingungen bedeuten.</a:t>
            </a:r>
          </a:p>
          <a:p>
            <a:r>
              <a:rPr lang="de-DE" sz="2400" dirty="0"/>
              <a:t>Für die Wasserstraßen und den Wassertourismus bedeutet dies, dass es insbesondere im Sommer immer wieder zu Einschränkungen für den Wassertourismus kommen kann (Befahrbarkeit, aber auch Wasserqualität).</a:t>
            </a:r>
          </a:p>
          <a:p>
            <a:r>
              <a:rPr lang="de-DE" sz="2400" dirty="0"/>
              <a:t>Die Flutung der Resttagelöcher verzögert sich und kann eventuell nicht vollständig durchgeführt werden.</a:t>
            </a:r>
          </a:p>
          <a:p>
            <a:r>
              <a:rPr lang="de-DE" sz="2400" dirty="0" err="1"/>
              <a:t>Großskalige</a:t>
            </a:r>
            <a:r>
              <a:rPr lang="de-DE" sz="2400" dirty="0"/>
              <a:t> Überleitungen sind eine Anpassungsmöglichkeit.</a:t>
            </a:r>
          </a:p>
          <a:p>
            <a:endParaRPr lang="de-DE" sz="2400" dirty="0"/>
          </a:p>
          <a:p>
            <a:endParaRPr lang="en-DE" sz="2400" dirty="0"/>
          </a:p>
        </p:txBody>
      </p:sp>
      <p:sp>
        <p:nvSpPr>
          <p:cNvPr id="4" name="Footer Placeholder 3">
            <a:extLst>
              <a:ext uri="{FF2B5EF4-FFF2-40B4-BE49-F238E27FC236}">
                <a16:creationId xmlns:a16="http://schemas.microsoft.com/office/drawing/2014/main" id="{D70E2BA5-20D5-4B27-841F-165EB4C61AF2}"/>
              </a:ext>
            </a:extLst>
          </p:cNvPr>
          <p:cNvSpPr>
            <a:spLocks noGrp="1"/>
          </p:cNvSpPr>
          <p:nvPr>
            <p:ph type="ftr" sz="quarter" idx="11"/>
          </p:nvPr>
        </p:nvSpPr>
        <p:spPr/>
        <p:txBody>
          <a:bodyPr/>
          <a:lstStyle/>
          <a:p>
            <a:endParaRPr lang="de-DE" dirty="0"/>
          </a:p>
        </p:txBody>
      </p:sp>
      <p:sp>
        <p:nvSpPr>
          <p:cNvPr id="5" name="Slide Number Placeholder 4">
            <a:extLst>
              <a:ext uri="{FF2B5EF4-FFF2-40B4-BE49-F238E27FC236}">
                <a16:creationId xmlns:a16="http://schemas.microsoft.com/office/drawing/2014/main" id="{21E4FDD9-7EA8-4BF2-8D55-E25F7216D06B}"/>
              </a:ext>
            </a:extLst>
          </p:cNvPr>
          <p:cNvSpPr>
            <a:spLocks noGrp="1"/>
          </p:cNvSpPr>
          <p:nvPr>
            <p:ph type="sldNum" sz="quarter" idx="12"/>
          </p:nvPr>
        </p:nvSpPr>
        <p:spPr/>
        <p:txBody>
          <a:bodyPr/>
          <a:lstStyle/>
          <a:p>
            <a:fld id="{1B44015D-9407-488E-8AD7-722ADB5AEF29}" type="slidenum">
              <a:rPr lang="de-DE" smtClean="0"/>
              <a:t>19</a:t>
            </a:fld>
            <a:endParaRPr lang="de-DE" dirty="0"/>
          </a:p>
        </p:txBody>
      </p:sp>
      <p:sp>
        <p:nvSpPr>
          <p:cNvPr id="6" name="TextBox 5">
            <a:extLst>
              <a:ext uri="{FF2B5EF4-FFF2-40B4-BE49-F238E27FC236}">
                <a16:creationId xmlns:a16="http://schemas.microsoft.com/office/drawing/2014/main" id="{4074EF8B-02B1-4262-85A3-E835C431D6F1}"/>
              </a:ext>
            </a:extLst>
          </p:cNvPr>
          <p:cNvSpPr txBox="1"/>
          <p:nvPr/>
        </p:nvSpPr>
        <p:spPr>
          <a:xfrm>
            <a:off x="1527859" y="6427527"/>
            <a:ext cx="2238883" cy="276999"/>
          </a:xfrm>
          <a:prstGeom prst="rect">
            <a:avLst/>
          </a:prstGeom>
          <a:noFill/>
        </p:spPr>
        <p:txBody>
          <a:bodyPr wrap="none" rtlCol="0">
            <a:spAutoFit/>
          </a:bodyPr>
          <a:lstStyle/>
          <a:p>
            <a:r>
              <a:rPr lang="de-DE" sz="1200" dirty="0">
                <a:solidFill>
                  <a:schemeClr val="bg2">
                    <a:lumMod val="50000"/>
                  </a:schemeClr>
                </a:solidFill>
              </a:rPr>
              <a:t>Fred F. Hattermann, PIK Potsdam</a:t>
            </a:r>
            <a:endParaRPr lang="en-DE" sz="1200" dirty="0">
              <a:solidFill>
                <a:schemeClr val="bg2">
                  <a:lumMod val="50000"/>
                </a:schemeClr>
              </a:solidFill>
            </a:endParaRPr>
          </a:p>
        </p:txBody>
      </p:sp>
    </p:spTree>
    <p:extLst>
      <p:ext uri="{BB962C8B-B14F-4D97-AF65-F5344CB8AC3E}">
        <p14:creationId xmlns:p14="http://schemas.microsoft.com/office/powerpoint/2010/main" val="491607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B05DCBD-CAFD-46C7-BDA7-A63E3EAAC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864" y="1480715"/>
            <a:ext cx="6906036" cy="3453018"/>
          </a:xfrm>
          <a:prstGeom prst="rect">
            <a:avLst/>
          </a:prstGeom>
        </p:spPr>
      </p:pic>
      <p:pic>
        <p:nvPicPr>
          <p:cNvPr id="13" name="Picture 12">
            <a:extLst>
              <a:ext uri="{FF2B5EF4-FFF2-40B4-BE49-F238E27FC236}">
                <a16:creationId xmlns:a16="http://schemas.microsoft.com/office/drawing/2014/main" id="{75214EAB-8509-40AE-A7DA-6ECF53D04A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893" y="1731524"/>
            <a:ext cx="7143750" cy="4019550"/>
          </a:xfrm>
          <a:prstGeom prst="rect">
            <a:avLst/>
          </a:prstGeom>
        </p:spPr>
      </p:pic>
      <p:sp>
        <p:nvSpPr>
          <p:cNvPr id="2" name="Content Placeholder 1">
            <a:extLst>
              <a:ext uri="{FF2B5EF4-FFF2-40B4-BE49-F238E27FC236}">
                <a16:creationId xmlns:a16="http://schemas.microsoft.com/office/drawing/2014/main" id="{4597C4E0-2AC3-4739-A6E3-0CE72727BFD1}"/>
              </a:ext>
            </a:extLst>
          </p:cNvPr>
          <p:cNvSpPr>
            <a:spLocks noGrp="1"/>
          </p:cNvSpPr>
          <p:nvPr>
            <p:ph idx="1"/>
          </p:nvPr>
        </p:nvSpPr>
        <p:spPr/>
        <p:txBody>
          <a:bodyPr/>
          <a:lstStyle/>
          <a:p>
            <a:endParaRPr lang="en-DE"/>
          </a:p>
        </p:txBody>
      </p:sp>
      <p:sp>
        <p:nvSpPr>
          <p:cNvPr id="4" name="Title 3"/>
          <p:cNvSpPr>
            <a:spLocks noGrp="1"/>
          </p:cNvSpPr>
          <p:nvPr>
            <p:ph type="title"/>
          </p:nvPr>
        </p:nvSpPr>
        <p:spPr/>
        <p:txBody>
          <a:bodyPr>
            <a:normAutofit/>
          </a:bodyPr>
          <a:lstStyle/>
          <a:p>
            <a:pPr algn="l"/>
            <a:r>
              <a:rPr lang="en-US" b="1" dirty="0" err="1">
                <a:solidFill>
                  <a:srgbClr val="E6803A"/>
                </a:solidFill>
              </a:rPr>
              <a:t>Trockenheit</a:t>
            </a:r>
            <a:r>
              <a:rPr lang="en-US" b="1" dirty="0">
                <a:solidFill>
                  <a:srgbClr val="E6803A"/>
                </a:solidFill>
              </a:rPr>
              <a:t> in Deutschland!?</a:t>
            </a:r>
            <a:endParaRPr lang="en-GB" b="1" dirty="0">
              <a:solidFill>
                <a:srgbClr val="E6803A"/>
              </a:solidFill>
            </a:endParaRPr>
          </a:p>
        </p:txBody>
      </p:sp>
      <p:pic>
        <p:nvPicPr>
          <p:cNvPr id="3" name="Picture 2">
            <a:extLst>
              <a:ext uri="{FF2B5EF4-FFF2-40B4-BE49-F238E27FC236}">
                <a16:creationId xmlns:a16="http://schemas.microsoft.com/office/drawing/2014/main" id="{0F742906-FFFC-49E1-97D2-9EC636FD4F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9153" y="1970061"/>
            <a:ext cx="4480560" cy="252222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1D624688-6F1A-4767-B73C-960D862B74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7385" y="930165"/>
            <a:ext cx="4467640" cy="2233820"/>
          </a:xfrm>
          <a:prstGeom prst="rect">
            <a:avLst/>
          </a:prstGeom>
          <a:ln>
            <a:noFill/>
          </a:ln>
          <a:effectLst>
            <a:outerShdw blurRad="292100" dist="139700" dir="2700000" algn="tl" rotWithShape="0">
              <a:srgbClr val="333333">
                <a:alpha val="65000"/>
              </a:srgbClr>
            </a:outerShdw>
          </a:effectLst>
        </p:spPr>
      </p:pic>
      <p:pic>
        <p:nvPicPr>
          <p:cNvPr id="10" name="Content Placeholder 5">
            <a:extLst>
              <a:ext uri="{FF2B5EF4-FFF2-40B4-BE49-F238E27FC236}">
                <a16:creationId xmlns:a16="http://schemas.microsoft.com/office/drawing/2014/main" id="{755D99DE-9017-424D-B4D8-A8DAEEFCBCD2}"/>
              </a:ext>
            </a:extLst>
          </p:cNvPr>
          <p:cNvPicPr>
            <a:picLocks noChangeAspect="1"/>
          </p:cNvPicPr>
          <p:nvPr/>
        </p:nvPicPr>
        <p:blipFill rotWithShape="1">
          <a:blip r:embed="rId7">
            <a:extLst>
              <a:ext uri="{28A0092B-C50C-407E-A947-70E740481C1C}">
                <a14:useLocalDpi xmlns:a14="http://schemas.microsoft.com/office/drawing/2010/main" val="0"/>
              </a:ext>
            </a:extLst>
          </a:blip>
          <a:srcRect t="12669" b="12847"/>
          <a:stretch/>
        </p:blipFill>
        <p:spPr>
          <a:xfrm>
            <a:off x="5297719" y="3485605"/>
            <a:ext cx="4572000" cy="2554014"/>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C52BD94B-6A19-401B-90BD-AF9FD7EF14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47365" y="3231171"/>
            <a:ext cx="3404366" cy="191439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48E0FAF5-4B52-4360-BEA0-6097E845C319}"/>
              </a:ext>
            </a:extLst>
          </p:cNvPr>
          <p:cNvPicPr>
            <a:picLocks noChangeAspect="1"/>
          </p:cNvPicPr>
          <p:nvPr/>
        </p:nvPicPr>
        <p:blipFill rotWithShape="1">
          <a:blip r:embed="rId9"/>
          <a:srcRect l="48514" t="20285" r="21068" b="50826"/>
          <a:stretch/>
        </p:blipFill>
        <p:spPr>
          <a:xfrm>
            <a:off x="3440557" y="1970061"/>
            <a:ext cx="5969930" cy="3425693"/>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0132B47F-CE06-431D-AF47-77051ABB8425}"/>
              </a:ext>
            </a:extLst>
          </p:cNvPr>
          <p:cNvSpPr txBox="1"/>
          <p:nvPr/>
        </p:nvSpPr>
        <p:spPr>
          <a:xfrm>
            <a:off x="1527859" y="6427527"/>
            <a:ext cx="2238883" cy="276999"/>
          </a:xfrm>
          <a:prstGeom prst="rect">
            <a:avLst/>
          </a:prstGeom>
          <a:noFill/>
        </p:spPr>
        <p:txBody>
          <a:bodyPr wrap="none" rtlCol="0">
            <a:spAutoFit/>
          </a:bodyPr>
          <a:lstStyle/>
          <a:p>
            <a:r>
              <a:rPr lang="de-DE" sz="1200" dirty="0">
                <a:solidFill>
                  <a:schemeClr val="bg2">
                    <a:lumMod val="50000"/>
                  </a:schemeClr>
                </a:solidFill>
              </a:rPr>
              <a:t>Fred F. Hattermann, PIK Potsdam</a:t>
            </a:r>
            <a:endParaRPr lang="en-DE" sz="1200" dirty="0">
              <a:solidFill>
                <a:schemeClr val="bg2">
                  <a:lumMod val="50000"/>
                </a:schemeClr>
              </a:solidFill>
            </a:endParaRPr>
          </a:p>
        </p:txBody>
      </p:sp>
    </p:spTree>
    <p:extLst>
      <p:ext uri="{BB962C8B-B14F-4D97-AF65-F5344CB8AC3E}">
        <p14:creationId xmlns:p14="http://schemas.microsoft.com/office/powerpoint/2010/main" val="36829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de-DE" dirty="0"/>
              <a:t>Vielen Dank!</a:t>
            </a:r>
          </a:p>
        </p:txBody>
      </p:sp>
      <p:sp>
        <p:nvSpPr>
          <p:cNvPr id="4" name="TextBox 3">
            <a:extLst>
              <a:ext uri="{FF2B5EF4-FFF2-40B4-BE49-F238E27FC236}">
                <a16:creationId xmlns:a16="http://schemas.microsoft.com/office/drawing/2014/main" id="{71EF24BD-EA3A-4398-8030-9A5070E07D43}"/>
              </a:ext>
            </a:extLst>
          </p:cNvPr>
          <p:cNvSpPr txBox="1"/>
          <p:nvPr/>
        </p:nvSpPr>
        <p:spPr>
          <a:xfrm>
            <a:off x="1527859" y="6427527"/>
            <a:ext cx="2238883" cy="276999"/>
          </a:xfrm>
          <a:prstGeom prst="rect">
            <a:avLst/>
          </a:prstGeom>
          <a:noFill/>
        </p:spPr>
        <p:txBody>
          <a:bodyPr wrap="none" rtlCol="0">
            <a:spAutoFit/>
          </a:bodyPr>
          <a:lstStyle/>
          <a:p>
            <a:r>
              <a:rPr lang="de-DE" sz="1200" dirty="0">
                <a:solidFill>
                  <a:schemeClr val="bg2">
                    <a:lumMod val="50000"/>
                  </a:schemeClr>
                </a:solidFill>
              </a:rPr>
              <a:t>Fred F. Hattermann, PIK Potsdam</a:t>
            </a:r>
            <a:endParaRPr lang="en-DE" sz="1200" dirty="0">
              <a:solidFill>
                <a:schemeClr val="bg2">
                  <a:lumMod val="50000"/>
                </a:schemeClr>
              </a:solidFill>
            </a:endParaRPr>
          </a:p>
        </p:txBody>
      </p:sp>
    </p:spTree>
    <p:extLst>
      <p:ext uri="{BB962C8B-B14F-4D97-AF65-F5344CB8AC3E}">
        <p14:creationId xmlns:p14="http://schemas.microsoft.com/office/powerpoint/2010/main" val="3567435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4280B64-FF16-4AF8-A906-7EB3C833C1D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8647" y="1149922"/>
            <a:ext cx="6949259" cy="4914218"/>
          </a:xfrm>
          <a:prstGeom prst="rect">
            <a:avLst/>
          </a:prstGeom>
          <a:ln>
            <a:no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CDC1BADF-5805-4A04-81F8-379473973E6E}"/>
              </a:ext>
            </a:extLst>
          </p:cNvPr>
          <p:cNvSpPr>
            <a:spLocks noGrp="1"/>
          </p:cNvSpPr>
          <p:nvPr>
            <p:ph type="ftr" sz="quarter" idx="11"/>
          </p:nvPr>
        </p:nvSpPr>
        <p:spPr/>
        <p:txBody>
          <a:bodyPr/>
          <a:lstStyle/>
          <a:p>
            <a:endParaRPr lang="de-DE" dirty="0"/>
          </a:p>
        </p:txBody>
      </p:sp>
      <p:sp>
        <p:nvSpPr>
          <p:cNvPr id="4" name="Slide Number Placeholder 3">
            <a:extLst>
              <a:ext uri="{FF2B5EF4-FFF2-40B4-BE49-F238E27FC236}">
                <a16:creationId xmlns:a16="http://schemas.microsoft.com/office/drawing/2014/main" id="{B55A0B5C-1DA9-4B5D-9D33-88645F083719}"/>
              </a:ext>
            </a:extLst>
          </p:cNvPr>
          <p:cNvSpPr>
            <a:spLocks noGrp="1"/>
          </p:cNvSpPr>
          <p:nvPr>
            <p:ph type="sldNum" sz="quarter" idx="12"/>
          </p:nvPr>
        </p:nvSpPr>
        <p:spPr/>
        <p:txBody>
          <a:bodyPr/>
          <a:lstStyle/>
          <a:p>
            <a:fld id="{1B44015D-9407-488E-8AD7-722ADB5AEF29}" type="slidenum">
              <a:rPr lang="de-DE" smtClean="0"/>
              <a:t>21</a:t>
            </a:fld>
            <a:endParaRPr lang="de-DE" dirty="0"/>
          </a:p>
        </p:txBody>
      </p:sp>
      <p:sp>
        <p:nvSpPr>
          <p:cNvPr id="5" name="Title 4">
            <a:extLst>
              <a:ext uri="{FF2B5EF4-FFF2-40B4-BE49-F238E27FC236}">
                <a16:creationId xmlns:a16="http://schemas.microsoft.com/office/drawing/2014/main" id="{E931D61F-E190-4C33-8FA2-CFBA931CBCE6}"/>
              </a:ext>
            </a:extLst>
          </p:cNvPr>
          <p:cNvSpPr>
            <a:spLocks noGrp="1"/>
          </p:cNvSpPr>
          <p:nvPr>
            <p:ph type="title"/>
          </p:nvPr>
        </p:nvSpPr>
        <p:spPr>
          <a:xfrm>
            <a:off x="338647" y="136525"/>
            <a:ext cx="10515600" cy="904875"/>
          </a:xfrm>
        </p:spPr>
        <p:txBody>
          <a:bodyPr>
            <a:normAutofit/>
          </a:bodyPr>
          <a:lstStyle/>
          <a:p>
            <a:r>
              <a:rPr lang="de-DE" sz="2800" dirty="0"/>
              <a:t>SWIM-Modellaufbau für Spree-Havel-EZG</a:t>
            </a:r>
            <a:endParaRPr lang="en-DE" sz="2800" dirty="0"/>
          </a:p>
        </p:txBody>
      </p:sp>
      <p:pic>
        <p:nvPicPr>
          <p:cNvPr id="2" name="Picture 1">
            <a:extLst>
              <a:ext uri="{FF2B5EF4-FFF2-40B4-BE49-F238E27FC236}">
                <a16:creationId xmlns:a16="http://schemas.microsoft.com/office/drawing/2014/main" id="{0D34549F-03CB-41E1-BE4B-40884BF019F6}"/>
              </a:ext>
            </a:extLst>
          </p:cNvPr>
          <p:cNvPicPr>
            <a:picLocks noChangeAspect="1"/>
          </p:cNvPicPr>
          <p:nvPr/>
        </p:nvPicPr>
        <p:blipFill rotWithShape="1">
          <a:blip r:embed="rId3"/>
          <a:srcRect l="29066" t="11576" r="30344" b="5324"/>
          <a:stretch/>
        </p:blipFill>
        <p:spPr>
          <a:xfrm>
            <a:off x="7714695" y="165338"/>
            <a:ext cx="3258103" cy="4029938"/>
          </a:xfrm>
          <a:prstGeom prst="rect">
            <a:avLst/>
          </a:prstGeom>
          <a:ln>
            <a:noFill/>
          </a:ln>
          <a:effectLst>
            <a:outerShdw blurRad="292100" dist="139700" dir="2700000" algn="tl" rotWithShape="0">
              <a:srgbClr val="333333">
                <a:alpha val="65000"/>
              </a:srgbClr>
            </a:outerShdw>
          </a:effectLst>
        </p:spPr>
      </p:pic>
      <p:sp>
        <p:nvSpPr>
          <p:cNvPr id="8" name="Rectangle: Rounded Corners 7">
            <a:extLst>
              <a:ext uri="{FF2B5EF4-FFF2-40B4-BE49-F238E27FC236}">
                <a16:creationId xmlns:a16="http://schemas.microsoft.com/office/drawing/2014/main" id="{ED7939B4-23D2-40AC-89A5-C75695EA21F6}"/>
              </a:ext>
            </a:extLst>
          </p:cNvPr>
          <p:cNvSpPr/>
          <p:nvPr/>
        </p:nvSpPr>
        <p:spPr>
          <a:xfrm>
            <a:off x="8610600" y="1571348"/>
            <a:ext cx="683581" cy="5606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 name="TextBox 5">
            <a:extLst>
              <a:ext uri="{FF2B5EF4-FFF2-40B4-BE49-F238E27FC236}">
                <a16:creationId xmlns:a16="http://schemas.microsoft.com/office/drawing/2014/main" id="{A1F19519-904C-4484-82FD-971D33EB62E4}"/>
              </a:ext>
            </a:extLst>
          </p:cNvPr>
          <p:cNvSpPr txBox="1"/>
          <p:nvPr/>
        </p:nvSpPr>
        <p:spPr>
          <a:xfrm>
            <a:off x="7640832" y="4615525"/>
            <a:ext cx="4287915" cy="646331"/>
          </a:xfrm>
          <a:prstGeom prst="rect">
            <a:avLst/>
          </a:prstGeom>
          <a:noFill/>
        </p:spPr>
        <p:txBody>
          <a:bodyPr wrap="square" rtlCol="0">
            <a:spAutoFit/>
          </a:bodyPr>
          <a:lstStyle/>
          <a:p>
            <a:r>
              <a:rPr lang="de-DE" dirty="0"/>
              <a:t>All </a:t>
            </a:r>
            <a:r>
              <a:rPr lang="de-DE" dirty="0" err="1"/>
              <a:t>maps</a:t>
            </a:r>
            <a:r>
              <a:rPr lang="de-DE" dirty="0"/>
              <a:t> (</a:t>
            </a:r>
            <a:r>
              <a:rPr lang="de-DE" dirty="0" err="1"/>
              <a:t>soils</a:t>
            </a:r>
            <a:r>
              <a:rPr lang="de-DE" dirty="0"/>
              <a:t>, </a:t>
            </a:r>
            <a:r>
              <a:rPr lang="de-DE" dirty="0" err="1"/>
              <a:t>land</a:t>
            </a:r>
            <a:r>
              <a:rPr lang="de-DE" dirty="0"/>
              <a:t> </a:t>
            </a:r>
            <a:r>
              <a:rPr lang="de-DE" dirty="0" err="1"/>
              <a:t>use</a:t>
            </a:r>
            <a:r>
              <a:rPr lang="de-DE" dirty="0"/>
              <a:t>, DEM etc.) </a:t>
            </a:r>
            <a:r>
              <a:rPr lang="de-DE" dirty="0" err="1"/>
              <a:t>have</a:t>
            </a:r>
            <a:r>
              <a:rPr lang="de-DE" dirty="0"/>
              <a:t> a </a:t>
            </a:r>
            <a:r>
              <a:rPr lang="de-DE" dirty="0" err="1"/>
              <a:t>resolution</a:t>
            </a:r>
            <a:r>
              <a:rPr lang="de-DE" dirty="0"/>
              <a:t> </a:t>
            </a:r>
            <a:r>
              <a:rPr lang="de-DE" dirty="0" err="1"/>
              <a:t>of</a:t>
            </a:r>
            <a:r>
              <a:rPr lang="de-DE" dirty="0"/>
              <a:t> 10 m. </a:t>
            </a:r>
            <a:endParaRPr lang="en-DE" dirty="0"/>
          </a:p>
        </p:txBody>
      </p:sp>
      <p:sp>
        <p:nvSpPr>
          <p:cNvPr id="9" name="Rectangle: Rounded Corners 8">
            <a:extLst>
              <a:ext uri="{FF2B5EF4-FFF2-40B4-BE49-F238E27FC236}">
                <a16:creationId xmlns:a16="http://schemas.microsoft.com/office/drawing/2014/main" id="{3AED20D3-60F4-46D1-9E16-6F8D44E4BAA6}"/>
              </a:ext>
            </a:extLst>
          </p:cNvPr>
          <p:cNvSpPr/>
          <p:nvPr/>
        </p:nvSpPr>
        <p:spPr>
          <a:xfrm>
            <a:off x="5165056" y="4108784"/>
            <a:ext cx="1684422" cy="15079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ectangle: Rounded Corners 9">
            <a:extLst>
              <a:ext uri="{FF2B5EF4-FFF2-40B4-BE49-F238E27FC236}">
                <a16:creationId xmlns:a16="http://schemas.microsoft.com/office/drawing/2014/main" id="{F1431CF0-61CD-4747-9AED-C334B20B63D3}"/>
              </a:ext>
            </a:extLst>
          </p:cNvPr>
          <p:cNvSpPr/>
          <p:nvPr/>
        </p:nvSpPr>
        <p:spPr>
          <a:xfrm>
            <a:off x="5349540" y="4798594"/>
            <a:ext cx="352926" cy="176464"/>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Rectangle: Rounded Corners 10">
            <a:extLst>
              <a:ext uri="{FF2B5EF4-FFF2-40B4-BE49-F238E27FC236}">
                <a16:creationId xmlns:a16="http://schemas.microsoft.com/office/drawing/2014/main" id="{92B2ACD1-9A03-481E-8743-5015FFC710B6}"/>
              </a:ext>
            </a:extLst>
          </p:cNvPr>
          <p:cNvSpPr/>
          <p:nvPr/>
        </p:nvSpPr>
        <p:spPr>
          <a:xfrm>
            <a:off x="5349540" y="5039226"/>
            <a:ext cx="352926" cy="17646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Rectangle: Rounded Corners 11">
            <a:extLst>
              <a:ext uri="{FF2B5EF4-FFF2-40B4-BE49-F238E27FC236}">
                <a16:creationId xmlns:a16="http://schemas.microsoft.com/office/drawing/2014/main" id="{470D8760-82AA-4121-AFDA-DF94DDB60C9E}"/>
              </a:ext>
            </a:extLst>
          </p:cNvPr>
          <p:cNvSpPr/>
          <p:nvPr/>
        </p:nvSpPr>
        <p:spPr>
          <a:xfrm>
            <a:off x="5349540" y="4557962"/>
            <a:ext cx="352926" cy="17646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13" name="Rectangle: Rounded Corners 12">
            <a:extLst>
              <a:ext uri="{FF2B5EF4-FFF2-40B4-BE49-F238E27FC236}">
                <a16:creationId xmlns:a16="http://schemas.microsoft.com/office/drawing/2014/main" id="{EAA02FBC-7B12-42DD-8B8B-E499252D55F6}"/>
              </a:ext>
            </a:extLst>
          </p:cNvPr>
          <p:cNvSpPr/>
          <p:nvPr/>
        </p:nvSpPr>
        <p:spPr>
          <a:xfrm>
            <a:off x="5349540" y="4317330"/>
            <a:ext cx="352926" cy="176464"/>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14" name="Rectangle: Rounded Corners 13">
            <a:extLst>
              <a:ext uri="{FF2B5EF4-FFF2-40B4-BE49-F238E27FC236}">
                <a16:creationId xmlns:a16="http://schemas.microsoft.com/office/drawing/2014/main" id="{E52B72EB-C319-47CD-A6B9-E1529B0A909A}"/>
              </a:ext>
            </a:extLst>
          </p:cNvPr>
          <p:cNvSpPr/>
          <p:nvPr/>
        </p:nvSpPr>
        <p:spPr>
          <a:xfrm>
            <a:off x="5349540" y="5279858"/>
            <a:ext cx="352926" cy="176464"/>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15" name="TextBox 14">
            <a:extLst>
              <a:ext uri="{FF2B5EF4-FFF2-40B4-BE49-F238E27FC236}">
                <a16:creationId xmlns:a16="http://schemas.microsoft.com/office/drawing/2014/main" id="{6284E56C-4995-429C-A554-CB5EADFB7A7E}"/>
              </a:ext>
            </a:extLst>
          </p:cNvPr>
          <p:cNvSpPr txBox="1"/>
          <p:nvPr/>
        </p:nvSpPr>
        <p:spPr>
          <a:xfrm>
            <a:off x="5702466" y="4259042"/>
            <a:ext cx="567399" cy="276999"/>
          </a:xfrm>
          <a:prstGeom prst="rect">
            <a:avLst/>
          </a:prstGeom>
          <a:noFill/>
        </p:spPr>
        <p:txBody>
          <a:bodyPr wrap="none" rtlCol="0">
            <a:spAutoFit/>
          </a:bodyPr>
          <a:lstStyle/>
          <a:p>
            <a:r>
              <a:rPr lang="de-DE" sz="1200" dirty="0" err="1"/>
              <a:t>Water</a:t>
            </a:r>
            <a:endParaRPr lang="en-DE" sz="1200" dirty="0"/>
          </a:p>
        </p:txBody>
      </p:sp>
      <p:sp>
        <p:nvSpPr>
          <p:cNvPr id="16" name="TextBox 15">
            <a:extLst>
              <a:ext uri="{FF2B5EF4-FFF2-40B4-BE49-F238E27FC236}">
                <a16:creationId xmlns:a16="http://schemas.microsoft.com/office/drawing/2014/main" id="{33E214A5-4B0C-4995-A9A1-662B2A80E41E}"/>
              </a:ext>
            </a:extLst>
          </p:cNvPr>
          <p:cNvSpPr txBox="1"/>
          <p:nvPr/>
        </p:nvSpPr>
        <p:spPr>
          <a:xfrm>
            <a:off x="5702466" y="4507694"/>
            <a:ext cx="573106" cy="276999"/>
          </a:xfrm>
          <a:prstGeom prst="rect">
            <a:avLst/>
          </a:prstGeom>
          <a:noFill/>
        </p:spPr>
        <p:txBody>
          <a:bodyPr wrap="none" rtlCol="0">
            <a:spAutoFit/>
          </a:bodyPr>
          <a:lstStyle/>
          <a:p>
            <a:r>
              <a:rPr lang="de-DE" sz="1200" dirty="0"/>
              <a:t>Forest</a:t>
            </a:r>
            <a:endParaRPr lang="en-DE" sz="1200" dirty="0"/>
          </a:p>
        </p:txBody>
      </p:sp>
      <p:sp>
        <p:nvSpPr>
          <p:cNvPr id="17" name="TextBox 16">
            <a:extLst>
              <a:ext uri="{FF2B5EF4-FFF2-40B4-BE49-F238E27FC236}">
                <a16:creationId xmlns:a16="http://schemas.microsoft.com/office/drawing/2014/main" id="{1F528CB8-C97B-43AF-88E0-4CE000C62397}"/>
              </a:ext>
            </a:extLst>
          </p:cNvPr>
          <p:cNvSpPr txBox="1"/>
          <p:nvPr/>
        </p:nvSpPr>
        <p:spPr>
          <a:xfrm>
            <a:off x="5702466" y="4748326"/>
            <a:ext cx="894860" cy="276999"/>
          </a:xfrm>
          <a:prstGeom prst="rect">
            <a:avLst/>
          </a:prstGeom>
          <a:noFill/>
        </p:spPr>
        <p:txBody>
          <a:bodyPr wrap="none" rtlCol="0">
            <a:spAutoFit/>
          </a:bodyPr>
          <a:lstStyle/>
          <a:p>
            <a:r>
              <a:rPr lang="de-DE" sz="1200" dirty="0" err="1"/>
              <a:t>Arable</a:t>
            </a:r>
            <a:r>
              <a:rPr lang="de-DE" sz="1200" dirty="0"/>
              <a:t> </a:t>
            </a:r>
            <a:r>
              <a:rPr lang="de-DE" sz="1200" dirty="0" err="1"/>
              <a:t>land</a:t>
            </a:r>
            <a:endParaRPr lang="en-DE" sz="1200" dirty="0"/>
          </a:p>
        </p:txBody>
      </p:sp>
      <p:sp>
        <p:nvSpPr>
          <p:cNvPr id="18" name="TextBox 17">
            <a:extLst>
              <a:ext uri="{FF2B5EF4-FFF2-40B4-BE49-F238E27FC236}">
                <a16:creationId xmlns:a16="http://schemas.microsoft.com/office/drawing/2014/main" id="{5EEDF479-2A29-46C6-9823-19106059CC1F}"/>
              </a:ext>
            </a:extLst>
          </p:cNvPr>
          <p:cNvSpPr txBox="1"/>
          <p:nvPr/>
        </p:nvSpPr>
        <p:spPr>
          <a:xfrm>
            <a:off x="5702466" y="4988958"/>
            <a:ext cx="874342" cy="276999"/>
          </a:xfrm>
          <a:prstGeom prst="rect">
            <a:avLst/>
          </a:prstGeom>
          <a:noFill/>
        </p:spPr>
        <p:txBody>
          <a:bodyPr wrap="none" rtlCol="0">
            <a:spAutoFit/>
          </a:bodyPr>
          <a:lstStyle/>
          <a:p>
            <a:r>
              <a:rPr lang="de-DE" sz="1200" dirty="0"/>
              <a:t>Settlement</a:t>
            </a:r>
            <a:endParaRPr lang="en-DE" sz="1200" dirty="0"/>
          </a:p>
        </p:txBody>
      </p:sp>
      <p:sp>
        <p:nvSpPr>
          <p:cNvPr id="19" name="TextBox 18">
            <a:extLst>
              <a:ext uri="{FF2B5EF4-FFF2-40B4-BE49-F238E27FC236}">
                <a16:creationId xmlns:a16="http://schemas.microsoft.com/office/drawing/2014/main" id="{CFE5E598-360A-44A2-B074-77B76CA7558E}"/>
              </a:ext>
            </a:extLst>
          </p:cNvPr>
          <p:cNvSpPr txBox="1"/>
          <p:nvPr/>
        </p:nvSpPr>
        <p:spPr>
          <a:xfrm>
            <a:off x="5702466" y="5229590"/>
            <a:ext cx="527773" cy="276999"/>
          </a:xfrm>
          <a:prstGeom prst="rect">
            <a:avLst/>
          </a:prstGeom>
          <a:noFill/>
        </p:spPr>
        <p:txBody>
          <a:bodyPr wrap="none" rtlCol="0">
            <a:spAutoFit/>
          </a:bodyPr>
          <a:lstStyle/>
          <a:p>
            <a:r>
              <a:rPr lang="de-DE" sz="1200" dirty="0"/>
              <a:t>Grass</a:t>
            </a:r>
            <a:endParaRPr lang="en-DE" sz="1200" dirty="0"/>
          </a:p>
        </p:txBody>
      </p:sp>
      <p:pic>
        <p:nvPicPr>
          <p:cNvPr id="20" name="Picture 4" descr="SWIM_Scheme2011">
            <a:extLst>
              <a:ext uri="{FF2B5EF4-FFF2-40B4-BE49-F238E27FC236}">
                <a16:creationId xmlns:a16="http://schemas.microsoft.com/office/drawing/2014/main" id="{E0E16711-9EDA-4396-8236-D515E64378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547" y="1333610"/>
            <a:ext cx="6067457" cy="424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62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BA54E-DBF8-472A-9BB9-19051347781B}"/>
              </a:ext>
            </a:extLst>
          </p:cNvPr>
          <p:cNvSpPr>
            <a:spLocks noGrp="1"/>
          </p:cNvSpPr>
          <p:nvPr>
            <p:ph type="title"/>
          </p:nvPr>
        </p:nvSpPr>
        <p:spPr/>
        <p:txBody>
          <a:bodyPr>
            <a:normAutofit/>
          </a:bodyPr>
          <a:lstStyle/>
          <a:p>
            <a:r>
              <a:rPr lang="en-DE" dirty="0"/>
              <a:t>Trend in persistent weather pattern</a:t>
            </a:r>
          </a:p>
        </p:txBody>
      </p:sp>
      <p:sp>
        <p:nvSpPr>
          <p:cNvPr id="4" name="Footer Placeholder 3">
            <a:extLst>
              <a:ext uri="{FF2B5EF4-FFF2-40B4-BE49-F238E27FC236}">
                <a16:creationId xmlns:a16="http://schemas.microsoft.com/office/drawing/2014/main" id="{3619DC80-54DB-4D3B-9615-130BD4C30B93}"/>
              </a:ext>
            </a:extLst>
          </p:cNvPr>
          <p:cNvSpPr>
            <a:spLocks noGrp="1"/>
          </p:cNvSpPr>
          <p:nvPr>
            <p:ph type="ftr" sz="quarter" idx="11"/>
          </p:nvPr>
        </p:nvSpPr>
        <p:spPr>
          <a:xfrm>
            <a:off x="6000750" y="6310312"/>
            <a:ext cx="5114925" cy="365125"/>
          </a:xfrm>
        </p:spPr>
        <p:txBody>
          <a:bodyPr/>
          <a:lstStyle/>
          <a:p>
            <a:pPr algn="l"/>
            <a:r>
              <a:rPr lang="de-DE" dirty="0"/>
              <a:t>Hoffmann P, </a:t>
            </a:r>
            <a:r>
              <a:rPr lang="de-DE" dirty="0" err="1"/>
              <a:t>Fallah</a:t>
            </a:r>
            <a:r>
              <a:rPr lang="de-DE" dirty="0"/>
              <a:t> B. &amp; Hattermann FF (2021), Scientific Reports, in Review</a:t>
            </a:r>
          </a:p>
          <a:p>
            <a:pPr algn="l"/>
            <a:r>
              <a:rPr lang="de-DE" dirty="0"/>
              <a:t>Menz et al. 2021 in </a:t>
            </a:r>
            <a:r>
              <a:rPr lang="de-DE" dirty="0" err="1"/>
              <a:t>prep</a:t>
            </a:r>
            <a:r>
              <a:rPr lang="de-DE" dirty="0"/>
              <a:t>.</a:t>
            </a:r>
          </a:p>
        </p:txBody>
      </p:sp>
      <p:sp>
        <p:nvSpPr>
          <p:cNvPr id="5" name="Slide Number Placeholder 4">
            <a:extLst>
              <a:ext uri="{FF2B5EF4-FFF2-40B4-BE49-F238E27FC236}">
                <a16:creationId xmlns:a16="http://schemas.microsoft.com/office/drawing/2014/main" id="{E612D162-39E1-4BB2-B8CE-742AAFF424AE}"/>
              </a:ext>
            </a:extLst>
          </p:cNvPr>
          <p:cNvSpPr>
            <a:spLocks noGrp="1"/>
          </p:cNvSpPr>
          <p:nvPr>
            <p:ph type="sldNum" sz="quarter" idx="12"/>
          </p:nvPr>
        </p:nvSpPr>
        <p:spPr/>
        <p:txBody>
          <a:bodyPr/>
          <a:lstStyle/>
          <a:p>
            <a:fld id="{1B44015D-9407-488E-8AD7-722ADB5AEF29}" type="slidenum">
              <a:rPr lang="de-DE" smtClean="0"/>
              <a:t>22</a:t>
            </a:fld>
            <a:endParaRPr lang="de-DE" dirty="0"/>
          </a:p>
        </p:txBody>
      </p:sp>
      <p:sp>
        <p:nvSpPr>
          <p:cNvPr id="6" name="CustomShape 7">
            <a:extLst>
              <a:ext uri="{FF2B5EF4-FFF2-40B4-BE49-F238E27FC236}">
                <a16:creationId xmlns:a16="http://schemas.microsoft.com/office/drawing/2014/main" id="{8CFB428F-EDF2-4C2D-A6C5-348C44555754}"/>
              </a:ext>
            </a:extLst>
          </p:cNvPr>
          <p:cNvSpPr/>
          <p:nvPr/>
        </p:nvSpPr>
        <p:spPr>
          <a:xfrm>
            <a:off x="338647" y="1847017"/>
            <a:ext cx="6463962" cy="3433503"/>
          </a:xfrm>
          <a:prstGeom prst="rect">
            <a:avLst/>
          </a:prstGeom>
          <a:blipFill rotWithShape="0">
            <a:blip r:embed="rId2"/>
            <a:stretch>
              <a:fillRect/>
            </a:stretch>
          </a:blipFill>
          <a:ln>
            <a:noFill/>
          </a:ln>
        </p:spPr>
        <p:style>
          <a:lnRef idx="0">
            <a:scrgbClr r="0" g="0" b="0"/>
          </a:lnRef>
          <a:fillRef idx="0">
            <a:scrgbClr r="0" g="0" b="0"/>
          </a:fillRef>
          <a:effectRef idx="0">
            <a:scrgbClr r="0" g="0" b="0"/>
          </a:effectRef>
          <a:fontRef idx="minor"/>
        </p:style>
        <p:txBody>
          <a:bodyPr lIns="90000" tIns="45000" rIns="90000" bIns="4500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US" sz="2200" b="0" strike="noStrike" spc="-1" dirty="0">
                <a:solidFill>
                  <a:srgbClr val="000000"/>
                </a:solidFill>
                <a:latin typeface="Times New Roman"/>
                <a:ea typeface="DejaVu Sans"/>
              </a:rPr>
              <a:t>Weather persistence Index</a:t>
            </a:r>
            <a:endParaRPr lang="en-US" sz="2200" b="0" strike="noStrike" spc="-1" dirty="0">
              <a:latin typeface="Arial"/>
            </a:endParaRPr>
          </a:p>
          <a:p>
            <a:pPr algn="ctr">
              <a:lnSpc>
                <a:spcPct val="100000"/>
              </a:lnSpc>
            </a:pPr>
            <a:endParaRPr lang="en-US" sz="2200" b="0" strike="noStrike" spc="-1" dirty="0">
              <a:latin typeface="Arial"/>
            </a:endParaRPr>
          </a:p>
          <a:p>
            <a:pPr algn="ctr">
              <a:lnSpc>
                <a:spcPct val="100000"/>
              </a:lnSpc>
            </a:pPr>
            <a:endParaRPr lang="en-US" sz="2200" b="0" strike="noStrike" spc="-1" dirty="0">
              <a:latin typeface="Arial"/>
            </a:endParaRPr>
          </a:p>
          <a:p>
            <a:pPr algn="ctr">
              <a:lnSpc>
                <a:spcPct val="100000"/>
              </a:lnSpc>
            </a:pPr>
            <a:endParaRPr lang="en-US" sz="2200" b="0" strike="noStrike" spc="-1" dirty="0">
              <a:latin typeface="Arial"/>
            </a:endParaRPr>
          </a:p>
          <a:p>
            <a:pPr algn="ctr">
              <a:lnSpc>
                <a:spcPct val="100000"/>
              </a:lnSpc>
            </a:pPr>
            <a:endParaRPr lang="en-US" sz="2200" b="0" strike="noStrike" spc="-1" dirty="0">
              <a:latin typeface="Arial"/>
            </a:endParaRPr>
          </a:p>
          <a:p>
            <a:pPr algn="ctr">
              <a:lnSpc>
                <a:spcPct val="100000"/>
              </a:lnSpc>
            </a:pPr>
            <a:endParaRPr lang="en-US" sz="2200" b="0" strike="noStrike" spc="-1" dirty="0">
              <a:latin typeface="Arial"/>
            </a:endParaRPr>
          </a:p>
          <a:p>
            <a:pPr algn="ctr">
              <a:lnSpc>
                <a:spcPct val="100000"/>
              </a:lnSpc>
            </a:pPr>
            <a:endParaRPr lang="en-US" sz="1800" b="0" strike="noStrike" spc="-1" dirty="0">
              <a:solidFill>
                <a:srgbClr val="000000"/>
              </a:solidFill>
              <a:latin typeface="Times New Roman"/>
              <a:ea typeface="DejaVu Sans"/>
            </a:endParaRPr>
          </a:p>
          <a:p>
            <a:pPr algn="ctr">
              <a:lnSpc>
                <a:spcPct val="100000"/>
              </a:lnSpc>
            </a:pPr>
            <a:endParaRPr lang="en-US" spc="-1" dirty="0">
              <a:solidFill>
                <a:srgbClr val="000000"/>
              </a:solidFill>
              <a:latin typeface="Times New Roman"/>
              <a:ea typeface="DejaVu Sans"/>
            </a:endParaRPr>
          </a:p>
          <a:p>
            <a:pPr algn="ctr">
              <a:lnSpc>
                <a:spcPct val="100000"/>
              </a:lnSpc>
            </a:pPr>
            <a:endParaRPr lang="en-US" sz="1800" b="0" strike="noStrike" spc="-1" dirty="0">
              <a:solidFill>
                <a:srgbClr val="000000"/>
              </a:solidFill>
              <a:latin typeface="Times New Roman"/>
              <a:ea typeface="DejaVu Sans"/>
            </a:endParaRPr>
          </a:p>
          <a:p>
            <a:pPr algn="ctr">
              <a:lnSpc>
                <a:spcPct val="100000"/>
              </a:lnSpc>
            </a:pPr>
            <a:endParaRPr lang="en-US" spc="-1" dirty="0">
              <a:solidFill>
                <a:srgbClr val="000000"/>
              </a:solidFill>
              <a:latin typeface="Times New Roman"/>
              <a:ea typeface="DejaVu Sans"/>
            </a:endParaRPr>
          </a:p>
          <a:p>
            <a:pPr algn="ctr">
              <a:lnSpc>
                <a:spcPct val="100000"/>
              </a:lnSpc>
            </a:pPr>
            <a:endParaRPr lang="en-US" sz="1800" b="0" strike="noStrike" spc="-1" dirty="0">
              <a:solidFill>
                <a:srgbClr val="000000"/>
              </a:solidFill>
              <a:latin typeface="Times New Roman"/>
              <a:ea typeface="DejaVu Sans"/>
            </a:endParaRPr>
          </a:p>
          <a:p>
            <a:pPr algn="ctr">
              <a:lnSpc>
                <a:spcPct val="100000"/>
              </a:lnSpc>
            </a:pPr>
            <a:endParaRPr lang="en-US" spc="-1" dirty="0">
              <a:solidFill>
                <a:srgbClr val="000000"/>
              </a:solidFill>
              <a:latin typeface="Times New Roman"/>
              <a:ea typeface="DejaVu Sans"/>
            </a:endParaRPr>
          </a:p>
          <a:p>
            <a:pPr algn="ctr">
              <a:lnSpc>
                <a:spcPct val="100000"/>
              </a:lnSpc>
            </a:pPr>
            <a:endParaRPr lang="en-US" sz="1800" b="0" strike="noStrike" spc="-1" dirty="0">
              <a:solidFill>
                <a:srgbClr val="000000"/>
              </a:solidFill>
              <a:latin typeface="Times New Roman"/>
              <a:ea typeface="DejaVu Sans"/>
            </a:endParaRPr>
          </a:p>
          <a:p>
            <a:pPr algn="ctr">
              <a:lnSpc>
                <a:spcPct val="100000"/>
              </a:lnSpc>
            </a:pPr>
            <a:endParaRPr lang="en-US" sz="1400" b="0" strike="noStrike" spc="-1" dirty="0">
              <a:solidFill>
                <a:srgbClr val="000000"/>
              </a:solidFill>
              <a:latin typeface="Times New Roman"/>
              <a:ea typeface="DejaVu Sans"/>
            </a:endParaRPr>
          </a:p>
          <a:p>
            <a:pPr algn="ctr">
              <a:lnSpc>
                <a:spcPct val="100000"/>
              </a:lnSpc>
            </a:pPr>
            <a:r>
              <a:rPr lang="en-US" sz="1400" b="0" strike="noStrike" spc="-1" dirty="0">
                <a:solidFill>
                  <a:srgbClr val="000000"/>
                </a:solidFill>
                <a:latin typeface="Times New Roman"/>
                <a:ea typeface="DejaVu Sans"/>
              </a:rPr>
              <a:t>NH summer getting more persistent and climate scenarios underestimate weather persistence</a:t>
            </a:r>
            <a:endParaRPr lang="en-US" sz="1400" b="0" strike="noStrike" spc="-1" dirty="0">
              <a:latin typeface="Arial"/>
            </a:endParaRPr>
          </a:p>
        </p:txBody>
      </p:sp>
      <p:grpSp>
        <p:nvGrpSpPr>
          <p:cNvPr id="7" name="Group 6">
            <a:extLst>
              <a:ext uri="{FF2B5EF4-FFF2-40B4-BE49-F238E27FC236}">
                <a16:creationId xmlns:a16="http://schemas.microsoft.com/office/drawing/2014/main" id="{EDADAE68-3150-4B51-9C74-CE1640AB5587}"/>
              </a:ext>
            </a:extLst>
          </p:cNvPr>
          <p:cNvGrpSpPr/>
          <p:nvPr/>
        </p:nvGrpSpPr>
        <p:grpSpPr>
          <a:xfrm>
            <a:off x="6000750" y="1316038"/>
            <a:ext cx="5716602" cy="4344618"/>
            <a:chOff x="4840554" y="1507500"/>
            <a:chExt cx="5716602" cy="4344618"/>
          </a:xfrm>
        </p:grpSpPr>
        <p:pic>
          <p:nvPicPr>
            <p:cNvPr id="8" name="Picture 2" descr="http://www.pik-potsdam.de/~menz/2018/pictures/daily_ts_prAdjust_2018_Germany_proj_20110101-20401231.png">
              <a:extLst>
                <a:ext uri="{FF2B5EF4-FFF2-40B4-BE49-F238E27FC236}">
                  <a16:creationId xmlns:a16="http://schemas.microsoft.com/office/drawing/2014/main" id="{484F7A87-C596-4E4A-888E-BBD8331B78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554" y="1507500"/>
              <a:ext cx="5716602" cy="43446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63A206A7-3649-4784-A1B4-19A8DCFB3F4E}"/>
                </a:ext>
              </a:extLst>
            </p:cNvPr>
            <p:cNvGrpSpPr/>
            <p:nvPr/>
          </p:nvGrpSpPr>
          <p:grpSpPr>
            <a:xfrm>
              <a:off x="5666065" y="2059543"/>
              <a:ext cx="4057650" cy="2083832"/>
              <a:chOff x="5666065" y="2059543"/>
              <a:chExt cx="4057650" cy="2083832"/>
            </a:xfrm>
          </p:grpSpPr>
          <p:sp>
            <p:nvSpPr>
              <p:cNvPr id="10" name="TextBox 9">
                <a:extLst>
                  <a:ext uri="{FF2B5EF4-FFF2-40B4-BE49-F238E27FC236}">
                    <a16:creationId xmlns:a16="http://schemas.microsoft.com/office/drawing/2014/main" id="{05C5B075-A21F-4845-8B8D-91E0FD45744A}"/>
                  </a:ext>
                </a:extLst>
              </p:cNvPr>
              <p:cNvSpPr txBox="1"/>
              <p:nvPr/>
            </p:nvSpPr>
            <p:spPr>
              <a:xfrm>
                <a:off x="9026088" y="3774043"/>
                <a:ext cx="697627" cy="369332"/>
              </a:xfrm>
              <a:prstGeom prst="rect">
                <a:avLst/>
              </a:prstGeom>
              <a:noFill/>
            </p:spPr>
            <p:txBody>
              <a:bodyPr wrap="none" rtlCol="0">
                <a:spAutoFit/>
              </a:bodyPr>
              <a:lstStyle/>
              <a:p>
                <a:r>
                  <a:rPr lang="de-DE" dirty="0">
                    <a:solidFill>
                      <a:srgbClr val="FF0000"/>
                    </a:solidFill>
                  </a:rPr>
                  <a:t>2018</a:t>
                </a:r>
              </a:p>
            </p:txBody>
          </p:sp>
          <p:sp>
            <p:nvSpPr>
              <p:cNvPr id="11" name="TextBox 10">
                <a:extLst>
                  <a:ext uri="{FF2B5EF4-FFF2-40B4-BE49-F238E27FC236}">
                    <a16:creationId xmlns:a16="http://schemas.microsoft.com/office/drawing/2014/main" id="{F31C4BE9-1FC9-4B1E-B442-CC35BA05B0BF}"/>
                  </a:ext>
                </a:extLst>
              </p:cNvPr>
              <p:cNvSpPr txBox="1"/>
              <p:nvPr/>
            </p:nvSpPr>
            <p:spPr>
              <a:xfrm>
                <a:off x="5666065" y="2059543"/>
                <a:ext cx="2313454" cy="923330"/>
              </a:xfrm>
              <a:prstGeom prst="rect">
                <a:avLst/>
              </a:prstGeom>
              <a:noFill/>
            </p:spPr>
            <p:txBody>
              <a:bodyPr wrap="none" rtlCol="0">
                <a:spAutoFit/>
              </a:bodyPr>
              <a:lstStyle/>
              <a:p>
                <a:r>
                  <a:rPr lang="de-DE" dirty="0">
                    <a:solidFill>
                      <a:srgbClr val="99CC00"/>
                    </a:solidFill>
                  </a:rPr>
                  <a:t>RCP2.6</a:t>
                </a:r>
                <a:r>
                  <a:rPr lang="de-DE" dirty="0">
                    <a:solidFill>
                      <a:srgbClr val="FF0000"/>
                    </a:solidFill>
                  </a:rPr>
                  <a:t> </a:t>
                </a:r>
                <a:r>
                  <a:rPr lang="de-DE" dirty="0" err="1">
                    <a:solidFill>
                      <a:srgbClr val="FF0000"/>
                    </a:solidFill>
                  </a:rPr>
                  <a:t>and</a:t>
                </a:r>
                <a:r>
                  <a:rPr lang="de-DE" dirty="0">
                    <a:solidFill>
                      <a:srgbClr val="FF0000"/>
                    </a:solidFill>
                  </a:rPr>
                  <a:t> </a:t>
                </a:r>
                <a:r>
                  <a:rPr lang="de-DE" dirty="0">
                    <a:solidFill>
                      <a:srgbClr val="FF9933"/>
                    </a:solidFill>
                  </a:rPr>
                  <a:t>RCP8.5</a:t>
                </a:r>
              </a:p>
              <a:p>
                <a:r>
                  <a:rPr lang="de-DE" dirty="0">
                    <a:solidFill>
                      <a:srgbClr val="FF0000"/>
                    </a:solidFill>
                  </a:rPr>
                  <a:t>2011-2040</a:t>
                </a:r>
              </a:p>
              <a:p>
                <a:r>
                  <a:rPr lang="de-DE" dirty="0">
                    <a:solidFill>
                      <a:srgbClr val="FF0000"/>
                    </a:solidFill>
                  </a:rPr>
                  <a:t>CORDEX</a:t>
                </a:r>
              </a:p>
            </p:txBody>
          </p:sp>
        </p:grpSp>
      </p:grpSp>
    </p:spTree>
    <p:extLst>
      <p:ext uri="{BB962C8B-B14F-4D97-AF65-F5344CB8AC3E}">
        <p14:creationId xmlns:p14="http://schemas.microsoft.com/office/powerpoint/2010/main" val="3886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3603" y="849661"/>
            <a:ext cx="7753376" cy="492428"/>
          </a:xfrm>
          <a:prstGeom prst="rect">
            <a:avLst/>
          </a:prstGeom>
          <a:noFill/>
        </p:spPr>
        <p:txBody>
          <a:bodyPr wrap="none" lIns="121906" tIns="60953" rIns="121906" bIns="60953" rtlCol="0">
            <a:spAutoFit/>
          </a:bodyPr>
          <a:lstStyle/>
          <a:p>
            <a:r>
              <a:rPr lang="de-DE" sz="2400" b="1" dirty="0">
                <a:solidFill>
                  <a:srgbClr val="000000"/>
                </a:solidFill>
              </a:rPr>
              <a:t>PIK ist der bekannteste Umwelt - Think Tank weltweit 2018</a:t>
            </a:r>
            <a:endParaRPr lang="en-US" sz="2400" b="1" dirty="0">
              <a:solidFill>
                <a:srgbClr val="000000"/>
              </a:solidFill>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87488" y="1494076"/>
            <a:ext cx="9144000" cy="4352925"/>
          </a:xfrm>
          <a:prstGeom prst="rect">
            <a:avLst/>
          </a:prstGeom>
        </p:spPr>
      </p:pic>
      <p:sp>
        <p:nvSpPr>
          <p:cNvPr id="4" name="TextBox 3"/>
          <p:cNvSpPr txBox="1"/>
          <p:nvPr/>
        </p:nvSpPr>
        <p:spPr>
          <a:xfrm>
            <a:off x="5183353" y="6311814"/>
            <a:ext cx="5385933" cy="415484"/>
          </a:xfrm>
          <a:prstGeom prst="rect">
            <a:avLst/>
          </a:prstGeom>
          <a:noFill/>
        </p:spPr>
        <p:txBody>
          <a:bodyPr wrap="none" lIns="121906" tIns="60953" rIns="121906" bIns="60953" rtlCol="0">
            <a:spAutoFit/>
          </a:bodyPr>
          <a:lstStyle/>
          <a:p>
            <a:r>
              <a:rPr lang="de-DE" sz="1900" dirty="0"/>
              <a:t>Source: TTCSP Global </a:t>
            </a:r>
            <a:r>
              <a:rPr lang="en-US" sz="1900" dirty="0"/>
              <a:t>Go To Think Tank Index Report</a:t>
            </a:r>
            <a:endParaRPr lang="de-DE" sz="1900" dirty="0"/>
          </a:p>
        </p:txBody>
      </p:sp>
      <p:sp>
        <p:nvSpPr>
          <p:cNvPr id="5" name="Title 1"/>
          <p:cNvSpPr txBox="1">
            <a:spLocks/>
          </p:cNvSpPr>
          <p:nvPr/>
        </p:nvSpPr>
        <p:spPr bwMode="auto">
          <a:xfrm>
            <a:off x="441719" y="401541"/>
            <a:ext cx="10972800"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06" tIns="60953" rIns="121906" bIns="60953" numCol="1" anchor="ctr" anchorCtr="0" compatLnSpc="1">
            <a:prstTxWarp prst="textNoShape">
              <a:avLst/>
            </a:prstTxWarp>
          </a:bodyPr>
          <a:lstStyle>
            <a:lvl1pPr algn="l" rtl="0" eaLnBrk="0" fontAlgn="base" hangingPunct="0">
              <a:spcBef>
                <a:spcPct val="0"/>
              </a:spcBef>
              <a:spcAft>
                <a:spcPct val="0"/>
              </a:spcAft>
              <a:defRPr sz="2400" b="1">
                <a:solidFill>
                  <a:srgbClr val="FF9B09"/>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2400">
                <a:solidFill>
                  <a:schemeClr val="tx2"/>
                </a:solidFill>
                <a:latin typeface="Arial" charset="0"/>
              </a:defRPr>
            </a:lvl2pPr>
            <a:lvl3pPr algn="l" rtl="0" eaLnBrk="0" fontAlgn="base" hangingPunct="0">
              <a:spcBef>
                <a:spcPct val="0"/>
              </a:spcBef>
              <a:spcAft>
                <a:spcPct val="0"/>
              </a:spcAft>
              <a:defRPr sz="2400">
                <a:solidFill>
                  <a:schemeClr val="tx2"/>
                </a:solidFill>
                <a:latin typeface="Arial" charset="0"/>
              </a:defRPr>
            </a:lvl3pPr>
            <a:lvl4pPr algn="l" rtl="0" eaLnBrk="0" fontAlgn="base" hangingPunct="0">
              <a:spcBef>
                <a:spcPct val="0"/>
              </a:spcBef>
              <a:spcAft>
                <a:spcPct val="0"/>
              </a:spcAft>
              <a:defRPr sz="2400">
                <a:solidFill>
                  <a:schemeClr val="tx2"/>
                </a:solidFill>
                <a:latin typeface="Arial" charset="0"/>
              </a:defRPr>
            </a:lvl4pPr>
            <a:lvl5pPr algn="l" rtl="0" eaLnBrk="0" fontAlgn="base" hangingPunct="0">
              <a:spcBef>
                <a:spcPct val="0"/>
              </a:spcBef>
              <a:spcAft>
                <a:spcPct val="0"/>
              </a:spcAft>
              <a:defRPr sz="2400">
                <a:solidFill>
                  <a:schemeClr val="tx2"/>
                </a:solidFill>
                <a:latin typeface="Arial" charset="0"/>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a:lstStyle>
          <a:p>
            <a:r>
              <a:rPr lang="de-DE" sz="3700" dirty="0" err="1">
                <a:ea typeface="ヒラギノ角ゴ Pro W3" charset="-128"/>
                <a:cs typeface="+mn-cs"/>
              </a:rPr>
              <a:t>Honors</a:t>
            </a:r>
            <a:endParaRPr lang="en-US" sz="3700" dirty="0">
              <a:ea typeface="ヒラギノ角ゴ Pro W3" charset="-128"/>
              <a:cs typeface="+mn-cs"/>
            </a:endParaRPr>
          </a:p>
        </p:txBody>
      </p:sp>
    </p:spTree>
    <p:extLst>
      <p:ext uri="{BB962C8B-B14F-4D97-AF65-F5344CB8AC3E}">
        <p14:creationId xmlns:p14="http://schemas.microsoft.com/office/powerpoint/2010/main" val="13995702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143339" y="5978342"/>
            <a:ext cx="2016224" cy="87966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121906" tIns="60953" rIns="121906" bIns="60953" numCol="1" rtlCol="0" anchor="t" anchorCtr="0" compatLnSpc="1">
            <a:prstTxWarp prst="textNoShape">
              <a:avLst/>
            </a:prstTxWarp>
          </a:bodyPr>
          <a:lstStyle/>
          <a:p>
            <a:pPr eaLnBrk="0" fontAlgn="base" hangingPunct="0">
              <a:spcBef>
                <a:spcPct val="0"/>
              </a:spcBef>
              <a:spcAft>
                <a:spcPct val="0"/>
              </a:spcAft>
            </a:pPr>
            <a:endParaRPr lang="en-US">
              <a:solidFill>
                <a:prstClr val="white">
                  <a:lumMod val="95000"/>
                </a:prstClr>
              </a:solidFill>
              <a:latin typeface="Arial" charset="0"/>
            </a:endParaRPr>
          </a:p>
        </p:txBody>
      </p:sp>
      <p:sp>
        <p:nvSpPr>
          <p:cNvPr id="2" name="Rectangle 3"/>
          <p:cNvSpPr txBox="1">
            <a:spLocks noChangeArrowheads="1"/>
          </p:cNvSpPr>
          <p:nvPr/>
        </p:nvSpPr>
        <p:spPr>
          <a:xfrm>
            <a:off x="5903980" y="164637"/>
            <a:ext cx="5664629" cy="3886192"/>
          </a:xfrm>
          <a:prstGeom prst="rect">
            <a:avLst/>
          </a:prstGeom>
          <a:solidFill>
            <a:schemeClr val="bg2">
              <a:lumMod val="20000"/>
              <a:lumOff val="80000"/>
              <a:alpha val="71000"/>
            </a:schemeClr>
          </a:solidFill>
        </p:spPr>
        <p:txBody>
          <a:bodyPr lIns="91430" tIns="45718" rIns="91430" bIns="45718"/>
          <a:lstStyle>
            <a:lvl1pPr marL="257101" indent="-257101" algn="l" rtl="0" eaLnBrk="0" fontAlgn="base" hangingPunct="0">
              <a:spcBef>
                <a:spcPct val="20000"/>
              </a:spcBef>
              <a:spcAft>
                <a:spcPct val="0"/>
              </a:spcAft>
              <a:buChar char="•"/>
              <a:defRPr sz="1700" b="1">
                <a:solidFill>
                  <a:schemeClr val="tx1">
                    <a:lumMod val="75000"/>
                    <a:lumOff val="25000"/>
                  </a:schemeClr>
                </a:solidFill>
                <a:latin typeface="+mn-lt"/>
                <a:ea typeface="+mn-ea"/>
                <a:cs typeface="+mn-cs"/>
              </a:defRPr>
            </a:lvl1pPr>
            <a:lvl2pPr marL="557049" indent="-214251" algn="l" rtl="0" eaLnBrk="0" fontAlgn="base" hangingPunct="0">
              <a:spcBef>
                <a:spcPct val="20000"/>
              </a:spcBef>
              <a:spcAft>
                <a:spcPct val="0"/>
              </a:spcAft>
              <a:buChar char="•"/>
              <a:defRPr sz="1500" b="1">
                <a:solidFill>
                  <a:schemeClr val="tx1">
                    <a:lumMod val="75000"/>
                    <a:lumOff val="25000"/>
                  </a:schemeClr>
                </a:solidFill>
                <a:latin typeface="+mn-lt"/>
                <a:ea typeface="+mn-ea"/>
              </a:defRPr>
            </a:lvl2pPr>
            <a:lvl3pPr marL="856997" indent="-171399" algn="l" rtl="0" eaLnBrk="0" fontAlgn="base" hangingPunct="0">
              <a:spcBef>
                <a:spcPct val="20000"/>
              </a:spcBef>
              <a:spcAft>
                <a:spcPct val="0"/>
              </a:spcAft>
              <a:buChar char="•"/>
              <a:defRPr sz="1500">
                <a:solidFill>
                  <a:schemeClr val="tx1">
                    <a:lumMod val="75000"/>
                    <a:lumOff val="25000"/>
                  </a:schemeClr>
                </a:solidFill>
                <a:latin typeface="+mn-lt"/>
                <a:ea typeface="+mn-ea"/>
              </a:defRPr>
            </a:lvl3pPr>
            <a:lvl4pPr marL="1199794" indent="-171399" algn="l" rtl="0" eaLnBrk="0" fontAlgn="base" hangingPunct="0">
              <a:spcBef>
                <a:spcPct val="20000"/>
              </a:spcBef>
              <a:spcAft>
                <a:spcPct val="0"/>
              </a:spcAft>
              <a:buChar char="–"/>
              <a:defRPr sz="1500">
                <a:solidFill>
                  <a:schemeClr val="tx1">
                    <a:lumMod val="75000"/>
                    <a:lumOff val="25000"/>
                  </a:schemeClr>
                </a:solidFill>
                <a:latin typeface="+mn-lt"/>
                <a:ea typeface="+mn-ea"/>
              </a:defRPr>
            </a:lvl4pPr>
            <a:lvl5pPr marL="1542593" indent="-171399" algn="l" rtl="0" eaLnBrk="0" fontAlgn="base" hangingPunct="0">
              <a:spcBef>
                <a:spcPct val="20000"/>
              </a:spcBef>
              <a:spcAft>
                <a:spcPct val="0"/>
              </a:spcAft>
              <a:buChar char="»"/>
              <a:defRPr sz="1100">
                <a:solidFill>
                  <a:schemeClr val="tx1"/>
                </a:solidFill>
                <a:latin typeface="Arial" charset="0"/>
                <a:ea typeface="+mn-ea"/>
              </a:defRPr>
            </a:lvl5pPr>
            <a:lvl6pPr marL="1885390" indent="-171399" algn="l" rtl="0" fontAlgn="base">
              <a:spcBef>
                <a:spcPct val="20000"/>
              </a:spcBef>
              <a:spcAft>
                <a:spcPct val="0"/>
              </a:spcAft>
              <a:buChar char="»"/>
              <a:defRPr sz="1100">
                <a:solidFill>
                  <a:schemeClr val="tx1"/>
                </a:solidFill>
                <a:latin typeface="Arial" charset="0"/>
                <a:ea typeface="+mn-ea"/>
              </a:defRPr>
            </a:lvl6pPr>
            <a:lvl7pPr marL="2228189" indent="-171399" algn="l" rtl="0" fontAlgn="base">
              <a:spcBef>
                <a:spcPct val="20000"/>
              </a:spcBef>
              <a:spcAft>
                <a:spcPct val="0"/>
              </a:spcAft>
              <a:buChar char="»"/>
              <a:defRPr sz="1100">
                <a:solidFill>
                  <a:schemeClr val="tx1"/>
                </a:solidFill>
                <a:latin typeface="Arial" charset="0"/>
                <a:ea typeface="+mn-ea"/>
              </a:defRPr>
            </a:lvl7pPr>
            <a:lvl8pPr marL="2570988" indent="-171399" algn="l" rtl="0" fontAlgn="base">
              <a:spcBef>
                <a:spcPct val="20000"/>
              </a:spcBef>
              <a:spcAft>
                <a:spcPct val="0"/>
              </a:spcAft>
              <a:buChar char="»"/>
              <a:defRPr sz="1100">
                <a:solidFill>
                  <a:schemeClr val="tx1"/>
                </a:solidFill>
                <a:latin typeface="Arial" charset="0"/>
                <a:ea typeface="+mn-ea"/>
              </a:defRPr>
            </a:lvl8pPr>
            <a:lvl9pPr marL="2913788" indent="-171399" algn="l" rtl="0" fontAlgn="base">
              <a:spcBef>
                <a:spcPct val="20000"/>
              </a:spcBef>
              <a:spcAft>
                <a:spcPct val="0"/>
              </a:spcAft>
              <a:buChar char="»"/>
              <a:defRPr sz="1100">
                <a:solidFill>
                  <a:schemeClr val="tx1"/>
                </a:solidFill>
                <a:latin typeface="Arial" charset="0"/>
                <a:ea typeface="+mn-ea"/>
              </a:defRPr>
            </a:lvl9pPr>
          </a:lstStyle>
          <a:p>
            <a:pPr eaLnBrk="1" hangingPunct="1">
              <a:lnSpc>
                <a:spcPct val="110000"/>
              </a:lnSpc>
              <a:spcBef>
                <a:spcPct val="50000"/>
              </a:spcBef>
            </a:pPr>
            <a:r>
              <a:rPr lang="en-US" sz="1900" kern="0" dirty="0">
                <a:solidFill>
                  <a:srgbClr val="0070C0"/>
                </a:solidFill>
              </a:rPr>
              <a:t>Was </a:t>
            </a:r>
            <a:r>
              <a:rPr lang="en-US" sz="1900" kern="0" dirty="0" err="1">
                <a:solidFill>
                  <a:srgbClr val="0070C0"/>
                </a:solidFill>
              </a:rPr>
              <a:t>wir</a:t>
            </a:r>
            <a:r>
              <a:rPr lang="en-US" sz="1900" kern="0" dirty="0">
                <a:solidFill>
                  <a:srgbClr val="0070C0"/>
                </a:solidFill>
              </a:rPr>
              <a:t> </a:t>
            </a:r>
            <a:r>
              <a:rPr lang="en-US" sz="1900" kern="0" dirty="0" err="1">
                <a:solidFill>
                  <a:srgbClr val="0070C0"/>
                </a:solidFill>
              </a:rPr>
              <a:t>machen</a:t>
            </a:r>
            <a:r>
              <a:rPr lang="en-US" sz="1900" kern="0" dirty="0">
                <a:solidFill>
                  <a:srgbClr val="0070C0"/>
                </a:solidFill>
              </a:rPr>
              <a:t>: </a:t>
            </a:r>
            <a:r>
              <a:rPr lang="en-US" sz="2000" dirty="0">
                <a:solidFill>
                  <a:prstClr val="black">
                    <a:lumMod val="75000"/>
                    <a:lumOff val="25000"/>
                  </a:prstClr>
                </a:solidFill>
              </a:rPr>
              <a:t>address crucial scientific questions in the fields of global change, climate impacts and sustainable development.</a:t>
            </a:r>
          </a:p>
          <a:p>
            <a:pPr eaLnBrk="1" hangingPunct="1">
              <a:lnSpc>
                <a:spcPct val="110000"/>
              </a:lnSpc>
              <a:spcBef>
                <a:spcPct val="50000"/>
              </a:spcBef>
            </a:pPr>
            <a:r>
              <a:rPr lang="en-US" sz="1900" kern="0" dirty="0" err="1">
                <a:solidFill>
                  <a:srgbClr val="0070C0"/>
                </a:solidFill>
              </a:rPr>
              <a:t>Wer</a:t>
            </a:r>
            <a:r>
              <a:rPr lang="en-US" sz="1900" kern="0" dirty="0">
                <a:solidFill>
                  <a:srgbClr val="0070C0"/>
                </a:solidFill>
              </a:rPr>
              <a:t> </a:t>
            </a:r>
            <a:r>
              <a:rPr lang="en-US" sz="1900" kern="0" dirty="0" err="1">
                <a:solidFill>
                  <a:srgbClr val="0070C0"/>
                </a:solidFill>
              </a:rPr>
              <a:t>wir</a:t>
            </a:r>
            <a:r>
              <a:rPr lang="en-US" sz="1900" kern="0" dirty="0">
                <a:solidFill>
                  <a:srgbClr val="0070C0"/>
                </a:solidFill>
              </a:rPr>
              <a:t> </a:t>
            </a:r>
            <a:r>
              <a:rPr lang="en-US" sz="1900" kern="0" dirty="0" err="1">
                <a:solidFill>
                  <a:srgbClr val="0070C0"/>
                </a:solidFill>
              </a:rPr>
              <a:t>sind</a:t>
            </a:r>
            <a:r>
              <a:rPr lang="en-US" sz="1900" kern="0" dirty="0">
                <a:solidFill>
                  <a:srgbClr val="0070C0"/>
                </a:solidFill>
              </a:rPr>
              <a:t>: </a:t>
            </a:r>
            <a:r>
              <a:rPr lang="en-US" sz="2000" dirty="0">
                <a:solidFill>
                  <a:prstClr val="black">
                    <a:lumMod val="75000"/>
                    <a:lumOff val="25000"/>
                  </a:prstClr>
                </a:solidFill>
              </a:rPr>
              <a:t>natural and social sciences work together to generate interdisciplinary insights and to provide society with sound information for decision making.</a:t>
            </a:r>
          </a:p>
          <a:p>
            <a:pPr eaLnBrk="1" hangingPunct="1">
              <a:lnSpc>
                <a:spcPct val="110000"/>
              </a:lnSpc>
              <a:spcBef>
                <a:spcPct val="50000"/>
              </a:spcBef>
            </a:pPr>
            <a:r>
              <a:rPr lang="en-US" sz="1900" kern="0" dirty="0" err="1">
                <a:solidFill>
                  <a:srgbClr val="0070C0"/>
                </a:solidFill>
              </a:rPr>
              <a:t>Wie</a:t>
            </a:r>
            <a:r>
              <a:rPr lang="en-US" sz="1900" kern="0" dirty="0">
                <a:solidFill>
                  <a:srgbClr val="0070C0"/>
                </a:solidFill>
              </a:rPr>
              <a:t> </a:t>
            </a:r>
            <a:r>
              <a:rPr lang="en-US" sz="1900" kern="0" dirty="0" err="1">
                <a:solidFill>
                  <a:srgbClr val="0070C0"/>
                </a:solidFill>
              </a:rPr>
              <a:t>wir</a:t>
            </a:r>
            <a:r>
              <a:rPr lang="en-US" sz="1900" kern="0" dirty="0">
                <a:solidFill>
                  <a:srgbClr val="0070C0"/>
                </a:solidFill>
              </a:rPr>
              <a:t> </a:t>
            </a:r>
            <a:r>
              <a:rPr lang="en-US" sz="1900" kern="0" dirty="0" err="1">
                <a:solidFill>
                  <a:srgbClr val="0070C0"/>
                </a:solidFill>
              </a:rPr>
              <a:t>arbeiten</a:t>
            </a:r>
            <a:r>
              <a:rPr lang="en-US" sz="1900" kern="0" dirty="0">
                <a:solidFill>
                  <a:srgbClr val="0070C0"/>
                </a:solidFill>
              </a:rPr>
              <a:t>: </a:t>
            </a:r>
            <a:r>
              <a:rPr lang="en-US" sz="2000" dirty="0">
                <a:solidFill>
                  <a:prstClr val="black">
                    <a:lumMod val="75000"/>
                    <a:lumOff val="25000"/>
                  </a:prstClr>
                </a:solidFill>
              </a:rPr>
              <a:t>systems and scenarios analysis, modelling, computer simulation, and data integration.</a:t>
            </a:r>
            <a:endParaRPr lang="en-US" sz="1900" kern="0" dirty="0">
              <a:solidFill>
                <a:prstClr val="black">
                  <a:lumMod val="75000"/>
                  <a:lumOff val="25000"/>
                </a:prstClr>
              </a:solidFill>
            </a:endParaRPr>
          </a:p>
        </p:txBody>
      </p:sp>
      <p:sp>
        <p:nvSpPr>
          <p:cNvPr id="3" name="Text Box 6"/>
          <p:cNvSpPr txBox="1">
            <a:spLocks noChangeArrowheads="1"/>
          </p:cNvSpPr>
          <p:nvPr/>
        </p:nvSpPr>
        <p:spPr bwMode="auto">
          <a:xfrm>
            <a:off x="1776486" y="5984139"/>
            <a:ext cx="1056217" cy="261606"/>
          </a:xfrm>
          <a:prstGeom prst="rect">
            <a:avLst/>
          </a:prstGeom>
          <a:noFill/>
          <a:ln w="9525">
            <a:noFill/>
            <a:miter lim="800000"/>
            <a:headEnd/>
            <a:tailEnd/>
          </a:ln>
        </p:spPr>
        <p:txBody>
          <a:bodyPr lIns="91430" tIns="45718" rIns="91430" bIns="45718">
            <a:spAutoFit/>
          </a:bodyPr>
          <a:lstStyle/>
          <a:p>
            <a:pPr defTabSz="1218660">
              <a:spcBef>
                <a:spcPct val="50000"/>
              </a:spcBef>
            </a:pPr>
            <a:r>
              <a:rPr lang="de-DE" sz="1100">
                <a:solidFill>
                  <a:prstClr val="white"/>
                </a:solidFill>
              </a:rPr>
              <a:t>Photo H. Bach</a:t>
            </a:r>
          </a:p>
        </p:txBody>
      </p:sp>
      <p:sp>
        <p:nvSpPr>
          <p:cNvPr id="4" name="Text Box 3"/>
          <p:cNvSpPr txBox="1">
            <a:spLocks noChangeArrowheads="1"/>
          </p:cNvSpPr>
          <p:nvPr/>
        </p:nvSpPr>
        <p:spPr bwMode="auto">
          <a:xfrm>
            <a:off x="1535018" y="4308836"/>
            <a:ext cx="4391543" cy="789957"/>
          </a:xfrm>
          <a:prstGeom prst="rect">
            <a:avLst/>
          </a:prstGeom>
          <a:noFill/>
          <a:ln w="9525">
            <a:noFill/>
            <a:miter lim="800000"/>
            <a:headEnd/>
            <a:tailEnd/>
          </a:ln>
        </p:spPr>
        <p:txBody>
          <a:bodyPr wrap="square" lIns="91430" tIns="45718" rIns="91430" bIns="45718">
            <a:spAutoFit/>
          </a:bodyPr>
          <a:lstStyle/>
          <a:p>
            <a:pPr defTabSz="1218660"/>
            <a:r>
              <a:rPr lang="de-DE" sz="1600" b="1" dirty="0">
                <a:solidFill>
                  <a:srgbClr val="0070C0"/>
                </a:solidFill>
              </a:rPr>
              <a:t>Erdsystemanalyse</a:t>
            </a:r>
          </a:p>
          <a:p>
            <a:r>
              <a:rPr lang="en-US" sz="1400" b="1" i="1" dirty="0">
                <a:solidFill>
                  <a:prstClr val="black"/>
                </a:solidFill>
              </a:rPr>
              <a:t>Oceans, Atmosphere and Biosphere in Past, Present and Future</a:t>
            </a:r>
          </a:p>
        </p:txBody>
      </p:sp>
      <p:sp>
        <p:nvSpPr>
          <p:cNvPr id="5" name="Text Box 8"/>
          <p:cNvSpPr txBox="1">
            <a:spLocks noChangeArrowheads="1"/>
          </p:cNvSpPr>
          <p:nvPr/>
        </p:nvSpPr>
        <p:spPr bwMode="auto">
          <a:xfrm>
            <a:off x="1583499" y="5365413"/>
            <a:ext cx="4813181" cy="564255"/>
          </a:xfrm>
          <a:prstGeom prst="rect">
            <a:avLst/>
          </a:prstGeom>
          <a:noFill/>
          <a:ln w="9525">
            <a:noFill/>
            <a:miter lim="800000"/>
            <a:headEnd/>
            <a:tailEnd/>
          </a:ln>
        </p:spPr>
        <p:txBody>
          <a:bodyPr wrap="square" lIns="91430" tIns="45718" rIns="91430" bIns="45718">
            <a:spAutoFit/>
          </a:bodyPr>
          <a:lstStyle/>
          <a:p>
            <a:r>
              <a:rPr lang="de-DE" sz="1600" b="1" dirty="0" err="1">
                <a:solidFill>
                  <a:srgbClr val="0070C0"/>
                </a:solidFill>
              </a:rPr>
              <a:t>Klimaresilienz</a:t>
            </a:r>
            <a:endParaRPr lang="de-DE" sz="1600" b="1" dirty="0">
              <a:solidFill>
                <a:srgbClr val="0070C0"/>
              </a:solidFill>
            </a:endParaRPr>
          </a:p>
          <a:p>
            <a:r>
              <a:rPr lang="de-DE" sz="1400" b="1" i="1" dirty="0" err="1">
                <a:solidFill>
                  <a:prstClr val="black"/>
                </a:solidFill>
              </a:rPr>
              <a:t>Climate</a:t>
            </a:r>
            <a:r>
              <a:rPr lang="de-DE" sz="1400" b="1" i="1" dirty="0">
                <a:solidFill>
                  <a:prstClr val="black"/>
                </a:solidFill>
              </a:rPr>
              <a:t> Impacts </a:t>
            </a:r>
            <a:r>
              <a:rPr lang="de-DE" sz="1400" b="1" i="1" dirty="0" err="1">
                <a:solidFill>
                  <a:prstClr val="black"/>
                </a:solidFill>
              </a:rPr>
              <a:t>and</a:t>
            </a:r>
            <a:r>
              <a:rPr lang="de-DE" sz="1400" b="1" i="1" dirty="0">
                <a:solidFill>
                  <a:prstClr val="black"/>
                </a:solidFill>
              </a:rPr>
              <a:t> Adaptation</a:t>
            </a:r>
          </a:p>
        </p:txBody>
      </p:sp>
      <p:sp>
        <p:nvSpPr>
          <p:cNvPr id="6" name="Text Box 9"/>
          <p:cNvSpPr txBox="1">
            <a:spLocks noChangeArrowheads="1"/>
          </p:cNvSpPr>
          <p:nvPr/>
        </p:nvSpPr>
        <p:spPr bwMode="auto">
          <a:xfrm>
            <a:off x="7046317" y="4293093"/>
            <a:ext cx="4704521" cy="564255"/>
          </a:xfrm>
          <a:prstGeom prst="rect">
            <a:avLst/>
          </a:prstGeom>
          <a:noFill/>
          <a:ln w="9525">
            <a:noFill/>
            <a:miter lim="800000"/>
            <a:headEnd/>
            <a:tailEnd/>
          </a:ln>
        </p:spPr>
        <p:txBody>
          <a:bodyPr wrap="square" lIns="91430" tIns="45718" rIns="91430" bIns="45718">
            <a:spAutoFit/>
          </a:bodyPr>
          <a:lstStyle/>
          <a:p>
            <a:r>
              <a:rPr lang="de-DE" sz="1600" b="1" dirty="0">
                <a:solidFill>
                  <a:srgbClr val="0070C0"/>
                </a:solidFill>
              </a:rPr>
              <a:t>Transformationspfade</a:t>
            </a:r>
          </a:p>
          <a:p>
            <a:r>
              <a:rPr lang="en-US" sz="1400" b="1" i="1" dirty="0">
                <a:solidFill>
                  <a:prstClr val="black"/>
                </a:solidFill>
              </a:rPr>
              <a:t>Climate Risks and Sustainable Development</a:t>
            </a:r>
          </a:p>
        </p:txBody>
      </p:sp>
      <p:sp>
        <p:nvSpPr>
          <p:cNvPr id="7" name="Text Box 10"/>
          <p:cNvSpPr txBox="1">
            <a:spLocks noChangeArrowheads="1"/>
          </p:cNvSpPr>
          <p:nvPr/>
        </p:nvSpPr>
        <p:spPr bwMode="auto">
          <a:xfrm>
            <a:off x="7046309" y="5349214"/>
            <a:ext cx="5002352" cy="553994"/>
          </a:xfrm>
          <a:prstGeom prst="rect">
            <a:avLst/>
          </a:prstGeom>
          <a:noFill/>
          <a:ln w="9525">
            <a:noFill/>
            <a:miter lim="800000"/>
            <a:headEnd/>
            <a:tailEnd/>
          </a:ln>
        </p:spPr>
        <p:txBody>
          <a:bodyPr wrap="square" lIns="91430" tIns="45718" rIns="91430" bIns="45718">
            <a:spAutoFit/>
          </a:bodyPr>
          <a:lstStyle/>
          <a:p>
            <a:r>
              <a:rPr lang="de-DE" sz="1600" b="1" dirty="0">
                <a:solidFill>
                  <a:srgbClr val="0070C0"/>
                </a:solidFill>
              </a:rPr>
              <a:t>Komplexitätsforschung</a:t>
            </a:r>
          </a:p>
          <a:p>
            <a:r>
              <a:rPr lang="en-US" sz="1400" b="1" i="1" dirty="0">
                <a:solidFill>
                  <a:prstClr val="black"/>
                </a:solidFill>
              </a:rPr>
              <a:t>Machine Learning, Nonlinear Methods and Decision Strategies</a:t>
            </a:r>
          </a:p>
        </p:txBody>
      </p:sp>
      <p:sp>
        <p:nvSpPr>
          <p:cNvPr id="8" name="TextBox 7"/>
          <p:cNvSpPr txBox="1"/>
          <p:nvPr/>
        </p:nvSpPr>
        <p:spPr>
          <a:xfrm>
            <a:off x="6864087" y="422945"/>
            <a:ext cx="4565404" cy="461665"/>
          </a:xfrm>
          <a:prstGeom prst="rect">
            <a:avLst/>
          </a:prstGeom>
          <a:noFill/>
        </p:spPr>
        <p:txBody>
          <a:bodyPr wrap="square" lIns="91430" tIns="45718" rIns="91430" bIns="45718" rtlCol="0">
            <a:spAutoFit/>
          </a:bodyPr>
          <a:lstStyle/>
          <a:p>
            <a:pPr defTabSz="1218660"/>
            <a:r>
              <a:rPr lang="en-US" sz="2400" dirty="0">
                <a:solidFill>
                  <a:prstClr val="black"/>
                </a:solidFill>
              </a:rPr>
              <a:t>  </a:t>
            </a:r>
            <a:endParaRPr lang="de-DE" sz="2400" dirty="0">
              <a:solidFill>
                <a:prstClr val="black"/>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405" y="164637"/>
            <a:ext cx="4330147" cy="2688299"/>
          </a:xfrm>
          <a:prstGeom prst="rect">
            <a:avLst/>
          </a:prstGeom>
        </p:spPr>
      </p:pic>
      <p:sp>
        <p:nvSpPr>
          <p:cNvPr id="10" name="TextBox 9"/>
          <p:cNvSpPr txBox="1"/>
          <p:nvPr/>
        </p:nvSpPr>
        <p:spPr>
          <a:xfrm>
            <a:off x="527381" y="3813039"/>
            <a:ext cx="4128459" cy="507829"/>
          </a:xfrm>
          <a:prstGeom prst="rect">
            <a:avLst/>
          </a:prstGeom>
          <a:noFill/>
        </p:spPr>
        <p:txBody>
          <a:bodyPr wrap="square" lIns="91430" tIns="45718" rIns="91430" bIns="45718" rtlCol="0">
            <a:spAutoFit/>
          </a:bodyPr>
          <a:lstStyle/>
          <a:p>
            <a:pPr defTabSz="1218660"/>
            <a:r>
              <a:rPr lang="de-DE" sz="2700" b="1" dirty="0">
                <a:solidFill>
                  <a:srgbClr val="0070C0"/>
                </a:solidFill>
                <a:ea typeface="+mj-ea"/>
              </a:rPr>
              <a:t>Forschungsabteilungen</a:t>
            </a:r>
            <a:endParaRPr lang="en-US" sz="2700" b="1" dirty="0">
              <a:solidFill>
                <a:srgbClr val="0070C0"/>
              </a:solidFill>
              <a:ea typeface="+mj-ea"/>
            </a:endParaRPr>
          </a:p>
        </p:txBody>
      </p:sp>
      <p:sp>
        <p:nvSpPr>
          <p:cNvPr id="11" name="TextBox 10"/>
          <p:cNvSpPr txBox="1"/>
          <p:nvPr/>
        </p:nvSpPr>
        <p:spPr>
          <a:xfrm>
            <a:off x="289867" y="2948954"/>
            <a:ext cx="5184576" cy="584775"/>
          </a:xfrm>
          <a:prstGeom prst="rect">
            <a:avLst/>
          </a:prstGeom>
          <a:noFill/>
        </p:spPr>
        <p:txBody>
          <a:bodyPr wrap="square" lIns="91430" tIns="45718" rIns="91430" bIns="45718" rtlCol="0">
            <a:spAutoFit/>
          </a:bodyPr>
          <a:lstStyle/>
          <a:p>
            <a:pPr algn="ctr" defTabSz="1218660"/>
            <a:r>
              <a:rPr lang="en-US" sz="1600" b="1" dirty="0">
                <a:solidFill>
                  <a:srgbClr val="000000"/>
                </a:solidFill>
              </a:rPr>
              <a:t>Founded in 1992 </a:t>
            </a:r>
            <a:r>
              <a:rPr lang="de-DE" sz="1600" b="1" dirty="0">
                <a:solidFill>
                  <a:srgbClr val="000000"/>
                </a:solidFill>
              </a:rPr>
              <a:t>– </a:t>
            </a:r>
            <a:r>
              <a:rPr lang="de-DE" sz="1600" b="1" dirty="0" err="1">
                <a:solidFill>
                  <a:srgbClr val="000000"/>
                </a:solidFill>
              </a:rPr>
              <a:t>Four</a:t>
            </a:r>
            <a:r>
              <a:rPr lang="de-DE" sz="1600" b="1" dirty="0">
                <a:solidFill>
                  <a:srgbClr val="000000"/>
                </a:solidFill>
              </a:rPr>
              <a:t> Research Domains.</a:t>
            </a:r>
            <a:br>
              <a:rPr lang="de-DE" sz="1600" b="1" dirty="0">
                <a:solidFill>
                  <a:srgbClr val="000000"/>
                </a:solidFill>
              </a:rPr>
            </a:br>
            <a:r>
              <a:rPr lang="de-DE" sz="1600" b="1" dirty="0">
                <a:solidFill>
                  <a:srgbClr val="000000"/>
                </a:solidFill>
              </a:rPr>
              <a:t>Ca. 300 </a:t>
            </a:r>
            <a:r>
              <a:rPr lang="de-DE" sz="1600" b="1" dirty="0" err="1">
                <a:solidFill>
                  <a:srgbClr val="000000"/>
                </a:solidFill>
              </a:rPr>
              <a:t>employees</a:t>
            </a:r>
            <a:r>
              <a:rPr lang="de-DE" sz="1600" b="1" dirty="0">
                <a:solidFill>
                  <a:srgbClr val="000000"/>
                </a:solidFill>
              </a:rPr>
              <a:t>, </a:t>
            </a:r>
            <a:r>
              <a:rPr lang="de-DE" sz="1600" b="1" dirty="0" err="1">
                <a:solidFill>
                  <a:srgbClr val="000000"/>
                </a:solidFill>
              </a:rPr>
              <a:t>more</a:t>
            </a:r>
            <a:r>
              <a:rPr lang="de-DE" sz="1600" b="1" dirty="0">
                <a:solidFill>
                  <a:srgbClr val="000000"/>
                </a:solidFill>
              </a:rPr>
              <a:t> </a:t>
            </a:r>
            <a:r>
              <a:rPr lang="de-DE" sz="1600" b="1" dirty="0" err="1">
                <a:solidFill>
                  <a:srgbClr val="000000"/>
                </a:solidFill>
              </a:rPr>
              <a:t>than</a:t>
            </a:r>
            <a:r>
              <a:rPr lang="de-DE" sz="1600" b="1" dirty="0">
                <a:solidFill>
                  <a:srgbClr val="000000"/>
                </a:solidFill>
              </a:rPr>
              <a:t> 100 </a:t>
            </a:r>
            <a:r>
              <a:rPr lang="de-DE" sz="1600" b="1" dirty="0" err="1">
                <a:solidFill>
                  <a:srgbClr val="000000"/>
                </a:solidFill>
              </a:rPr>
              <a:t>guest</a:t>
            </a:r>
            <a:r>
              <a:rPr lang="de-DE" sz="1600" b="1" dirty="0">
                <a:solidFill>
                  <a:srgbClr val="000000"/>
                </a:solidFill>
              </a:rPr>
              <a:t> </a:t>
            </a:r>
            <a:r>
              <a:rPr lang="de-DE" sz="1600" b="1" dirty="0" err="1">
                <a:solidFill>
                  <a:srgbClr val="000000"/>
                </a:solidFill>
              </a:rPr>
              <a:t>scientists</a:t>
            </a:r>
            <a:endParaRPr lang="en-US" sz="1500" b="1" dirty="0">
              <a:solidFill>
                <a:srgbClr val="000000"/>
              </a:solidFill>
              <a:latin typeface="Arial"/>
            </a:endParaRPr>
          </a:p>
        </p:txBody>
      </p:sp>
      <p:pic>
        <p:nvPicPr>
          <p:cNvPr id="12" name="Bild 51" descr="RD1.png"/>
          <p:cNvPicPr>
            <a:picLocks noChangeAspect="1"/>
          </p:cNvPicPr>
          <p:nvPr/>
        </p:nvPicPr>
        <p:blipFill>
          <a:blip r:embed="rId3"/>
          <a:stretch>
            <a:fillRect/>
          </a:stretch>
        </p:blipFill>
        <p:spPr>
          <a:xfrm>
            <a:off x="577469" y="4485242"/>
            <a:ext cx="812800" cy="651865"/>
          </a:xfrm>
          <a:prstGeom prst="rect">
            <a:avLst/>
          </a:prstGeom>
        </p:spPr>
      </p:pic>
      <p:pic>
        <p:nvPicPr>
          <p:cNvPr id="13" name="Bild 29" descr="RD2.png"/>
          <p:cNvPicPr>
            <a:picLocks noChangeAspect="1"/>
          </p:cNvPicPr>
          <p:nvPr/>
        </p:nvPicPr>
        <p:blipFill>
          <a:blip r:embed="rId4"/>
          <a:stretch>
            <a:fillRect/>
          </a:stretch>
        </p:blipFill>
        <p:spPr>
          <a:xfrm>
            <a:off x="574511" y="5475152"/>
            <a:ext cx="912977" cy="651865"/>
          </a:xfrm>
          <a:prstGeom prst="rect">
            <a:avLst/>
          </a:prstGeom>
        </p:spPr>
      </p:pic>
      <p:pic>
        <p:nvPicPr>
          <p:cNvPr id="14" name="Bild 30" descr="RD3.png"/>
          <p:cNvPicPr>
            <a:picLocks noChangeAspect="1"/>
          </p:cNvPicPr>
          <p:nvPr/>
        </p:nvPicPr>
        <p:blipFill>
          <a:blip r:embed="rId5"/>
          <a:stretch>
            <a:fillRect/>
          </a:stretch>
        </p:blipFill>
        <p:spPr>
          <a:xfrm>
            <a:off x="6133896" y="4485242"/>
            <a:ext cx="912977" cy="671951"/>
          </a:xfrm>
          <a:prstGeom prst="rect">
            <a:avLst/>
          </a:prstGeom>
        </p:spPr>
      </p:pic>
      <p:pic>
        <p:nvPicPr>
          <p:cNvPr id="15" name="Bild 30" descr="RD4.png"/>
          <p:cNvPicPr>
            <a:picLocks noChangeAspect="1"/>
          </p:cNvPicPr>
          <p:nvPr/>
        </p:nvPicPr>
        <p:blipFill>
          <a:blip r:embed="rId6"/>
          <a:stretch>
            <a:fillRect/>
          </a:stretch>
        </p:blipFill>
        <p:spPr>
          <a:xfrm>
            <a:off x="6128196" y="5475152"/>
            <a:ext cx="918121" cy="651865"/>
          </a:xfrm>
          <a:prstGeom prst="rect">
            <a:avLst/>
          </a:prstGeom>
        </p:spPr>
      </p:pic>
    </p:spTree>
    <p:extLst>
      <p:ext uri="{BB962C8B-B14F-4D97-AF65-F5344CB8AC3E}">
        <p14:creationId xmlns:p14="http://schemas.microsoft.com/office/powerpoint/2010/main" val="1743103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pik-potsdam.de/news/in-short/files/angela-merkel-und-ottmar-edenhofer-round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349" y="1314152"/>
            <a:ext cx="8940800" cy="5283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erman Chancellor Angela Merkel discusses CO2 pricing with Ottmar Edenhofer. Photo: PIK/Gr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7969" y="260648"/>
            <a:ext cx="6256867" cy="2540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527052" y="274640"/>
            <a:ext cx="11233149" cy="706437"/>
          </a:xfrm>
          <a:prstGeom prst="rect">
            <a:avLst/>
          </a:prstGeom>
        </p:spPr>
        <p:txBody>
          <a:bodyPr lIns="121914" tIns="60957" rIns="121914" bIns="60957"/>
          <a:lstStyle>
            <a:lvl1pPr algn="l" rtl="0" eaLnBrk="0" fontAlgn="base" hangingPunct="0">
              <a:spcBef>
                <a:spcPct val="0"/>
              </a:spcBef>
              <a:spcAft>
                <a:spcPct val="0"/>
              </a:spcAft>
              <a:defRPr sz="3200" b="1">
                <a:solidFill>
                  <a:srgbClr val="FF9933"/>
                </a:solidFill>
                <a:latin typeface="+mj-lt"/>
                <a:ea typeface="+mj-ea"/>
                <a:cs typeface="+mj-cs"/>
              </a:defRPr>
            </a:lvl1pPr>
            <a:lvl2pPr algn="l" rtl="0" eaLnBrk="0" fontAlgn="base" hangingPunct="0">
              <a:spcBef>
                <a:spcPct val="0"/>
              </a:spcBef>
              <a:spcAft>
                <a:spcPct val="0"/>
              </a:spcAft>
              <a:defRPr sz="3200" b="1">
                <a:solidFill>
                  <a:srgbClr val="FF9933"/>
                </a:solidFill>
                <a:latin typeface="Calibri" pitchFamily="34" charset="0"/>
                <a:ea typeface="ヒラギノ角ゴ Pro W3" pitchFamily="48" charset="-128"/>
              </a:defRPr>
            </a:lvl2pPr>
            <a:lvl3pPr algn="l" rtl="0" eaLnBrk="0" fontAlgn="base" hangingPunct="0">
              <a:spcBef>
                <a:spcPct val="0"/>
              </a:spcBef>
              <a:spcAft>
                <a:spcPct val="0"/>
              </a:spcAft>
              <a:defRPr sz="3200" b="1">
                <a:solidFill>
                  <a:srgbClr val="FF9933"/>
                </a:solidFill>
                <a:latin typeface="Calibri" pitchFamily="34" charset="0"/>
                <a:ea typeface="ヒラギノ角ゴ Pro W3" pitchFamily="48" charset="-128"/>
              </a:defRPr>
            </a:lvl3pPr>
            <a:lvl4pPr algn="l" rtl="0" eaLnBrk="0" fontAlgn="base" hangingPunct="0">
              <a:spcBef>
                <a:spcPct val="0"/>
              </a:spcBef>
              <a:spcAft>
                <a:spcPct val="0"/>
              </a:spcAft>
              <a:defRPr sz="3200" b="1">
                <a:solidFill>
                  <a:srgbClr val="FF9933"/>
                </a:solidFill>
                <a:latin typeface="Calibri" pitchFamily="34" charset="0"/>
                <a:ea typeface="ヒラギノ角ゴ Pro W3" pitchFamily="48" charset="-128"/>
              </a:defRPr>
            </a:lvl4pPr>
            <a:lvl5pPr algn="l" rtl="0" eaLnBrk="0" fontAlgn="base" hangingPunct="0">
              <a:spcBef>
                <a:spcPct val="0"/>
              </a:spcBef>
              <a:spcAft>
                <a:spcPct val="0"/>
              </a:spcAft>
              <a:defRPr sz="3200" b="1">
                <a:solidFill>
                  <a:srgbClr val="FF9933"/>
                </a:solidFill>
                <a:latin typeface="Calibri" pitchFamily="34" charset="0"/>
                <a:ea typeface="ヒラギノ角ゴ Pro W3" pitchFamily="48" charset="-128"/>
              </a:defRPr>
            </a:lvl5pPr>
            <a:lvl6pPr marL="457166" algn="l" rtl="0" fontAlgn="base">
              <a:spcBef>
                <a:spcPct val="0"/>
              </a:spcBef>
              <a:spcAft>
                <a:spcPct val="0"/>
              </a:spcAft>
              <a:defRPr sz="3200" b="1">
                <a:solidFill>
                  <a:srgbClr val="FF9933"/>
                </a:solidFill>
                <a:latin typeface="Calibri" pitchFamily="34" charset="0"/>
                <a:ea typeface="ヒラギノ角ゴ Pro W3" pitchFamily="48" charset="-128"/>
              </a:defRPr>
            </a:lvl6pPr>
            <a:lvl7pPr marL="914333" algn="l" rtl="0" fontAlgn="base">
              <a:spcBef>
                <a:spcPct val="0"/>
              </a:spcBef>
              <a:spcAft>
                <a:spcPct val="0"/>
              </a:spcAft>
              <a:defRPr sz="3200" b="1">
                <a:solidFill>
                  <a:srgbClr val="FF9933"/>
                </a:solidFill>
                <a:latin typeface="Calibri" pitchFamily="34" charset="0"/>
                <a:ea typeface="ヒラギノ角ゴ Pro W3" pitchFamily="48" charset="-128"/>
              </a:defRPr>
            </a:lvl7pPr>
            <a:lvl8pPr marL="1371498" algn="l" rtl="0" fontAlgn="base">
              <a:spcBef>
                <a:spcPct val="0"/>
              </a:spcBef>
              <a:spcAft>
                <a:spcPct val="0"/>
              </a:spcAft>
              <a:defRPr sz="3200" b="1">
                <a:solidFill>
                  <a:srgbClr val="FF9933"/>
                </a:solidFill>
                <a:latin typeface="Calibri" pitchFamily="34" charset="0"/>
                <a:ea typeface="ヒラギノ角ゴ Pro W3" pitchFamily="48" charset="-128"/>
              </a:defRPr>
            </a:lvl8pPr>
            <a:lvl9pPr marL="1828664" algn="l" rtl="0" fontAlgn="base">
              <a:spcBef>
                <a:spcPct val="0"/>
              </a:spcBef>
              <a:spcAft>
                <a:spcPct val="0"/>
              </a:spcAft>
              <a:defRPr sz="3200" b="1">
                <a:solidFill>
                  <a:srgbClr val="FF9933"/>
                </a:solidFill>
                <a:latin typeface="Calibri" pitchFamily="34" charset="0"/>
                <a:ea typeface="ヒラギノ角ゴ Pro W3" pitchFamily="48" charset="-128"/>
              </a:defRPr>
            </a:lvl9pPr>
          </a:lstStyle>
          <a:p>
            <a:r>
              <a:rPr lang="de-DE" kern="0" dirty="0">
                <a:latin typeface="+mn-lt"/>
              </a:rPr>
              <a:t>Politikberatung</a:t>
            </a:r>
          </a:p>
        </p:txBody>
      </p:sp>
      <p:pic>
        <p:nvPicPr>
          <p:cNvPr id="1026" name="Picture 2" descr="v.l.: Die Klimaschutz-Aktivistinnen Greta Thunberg und Luisa Neubauer mit den PIK-Direktoren Ottmar Edenhofer und Johan Rockströ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413" y="1124744"/>
            <a:ext cx="9652000" cy="482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25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p:cNvSpPr>
            <a:spLocks noGrp="1" noChangeArrowheads="1"/>
          </p:cNvSpPr>
          <p:nvPr>
            <p:ph type="title"/>
          </p:nvPr>
        </p:nvSpPr>
        <p:spPr bwMode="auto">
          <a:xfrm>
            <a:off x="239356" y="164640"/>
            <a:ext cx="11180233" cy="923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6" tIns="60953" rIns="121906" bIns="60953" numCol="1" anchor="t" anchorCtr="0" compatLnSpc="1">
            <a:prstTxWarp prst="textNoShape">
              <a:avLst/>
            </a:prstTxWarp>
            <a:normAutofit fontScale="90000"/>
          </a:bodyPr>
          <a:lstStyle/>
          <a:p>
            <a:pPr algn="ctr" eaLnBrk="1" hangingPunct="1"/>
            <a:r>
              <a:rPr lang="de-DE" altLang="en-US" sz="3700">
                <a:solidFill>
                  <a:srgbClr val="FF6600"/>
                </a:solidFill>
              </a:rPr>
              <a:t>Von Emissionen zu Temperaturen</a:t>
            </a:r>
            <a:br>
              <a:rPr lang="de-DE" altLang="en-US" sz="2400">
                <a:solidFill>
                  <a:srgbClr val="FF6600"/>
                </a:solidFill>
              </a:rPr>
            </a:br>
            <a:r>
              <a:rPr lang="de-DE" altLang="en-US" sz="2400">
                <a:solidFill>
                  <a:srgbClr val="FF6600"/>
                </a:solidFill>
              </a:rPr>
              <a:t>Business-as-usual in rot</a:t>
            </a:r>
          </a:p>
        </p:txBody>
      </p:sp>
      <p:sp>
        <p:nvSpPr>
          <p:cNvPr id="12291" name="Rectangle 15"/>
          <p:cNvSpPr>
            <a:spLocks noChangeArrowheads="1"/>
          </p:cNvSpPr>
          <p:nvPr/>
        </p:nvSpPr>
        <p:spPr bwMode="auto">
          <a:xfrm>
            <a:off x="2446874" y="6381755"/>
            <a:ext cx="9698567" cy="50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6" tIns="60953" rIns="121906" bIns="60953" anchor="ctr"/>
          <a:lstStyle>
            <a:lvl1pPr>
              <a:defRPr sz="2400">
                <a:solidFill>
                  <a:schemeClr val="tx1"/>
                </a:solidFill>
                <a:latin typeface="Arial" charset="0"/>
                <a:ea typeface="ヒラギノ角ゴ Pro W3" pitchFamily="48" charset="-128"/>
              </a:defRPr>
            </a:lvl1pPr>
            <a:lvl2pPr marL="742950" indent="-285750">
              <a:defRPr sz="2400">
                <a:solidFill>
                  <a:schemeClr val="tx1"/>
                </a:solidFill>
                <a:latin typeface="Arial" charset="0"/>
                <a:ea typeface="ヒラギノ角ゴ Pro W3" pitchFamily="48" charset="-128"/>
              </a:defRPr>
            </a:lvl2pPr>
            <a:lvl3pPr marL="1143000" indent="-228600">
              <a:defRPr sz="2400">
                <a:solidFill>
                  <a:schemeClr val="tx1"/>
                </a:solidFill>
                <a:latin typeface="Arial" charset="0"/>
                <a:ea typeface="ヒラギノ角ゴ Pro W3" pitchFamily="48" charset="-128"/>
              </a:defRPr>
            </a:lvl3pPr>
            <a:lvl4pPr marL="1600200" indent="-228600">
              <a:defRPr sz="2400">
                <a:solidFill>
                  <a:schemeClr val="tx1"/>
                </a:solidFill>
                <a:latin typeface="Arial" charset="0"/>
                <a:ea typeface="ヒラギノ角ゴ Pro W3" pitchFamily="48" charset="-128"/>
              </a:defRPr>
            </a:lvl4pPr>
            <a:lvl5pPr marL="2057400" indent="-228600">
              <a:defRPr sz="2400">
                <a:solidFill>
                  <a:schemeClr val="tx1"/>
                </a:solidFill>
                <a:latin typeface="Arial"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48" charset="-128"/>
              </a:defRPr>
            </a:lvl9pPr>
          </a:lstStyle>
          <a:p>
            <a:pPr algn="r"/>
            <a:r>
              <a:rPr lang="en-GB" altLang="en-US" sz="2100" i="1" dirty="0"/>
              <a:t>World Meteorological Organization, 2014.</a:t>
            </a:r>
          </a:p>
        </p:txBody>
      </p:sp>
      <p:pic>
        <p:nvPicPr>
          <p:cNvPr id="12292" name="Picture 4"/>
          <p:cNvPicPr>
            <a:picLocks noGrp="1" noChangeAspect="1"/>
          </p:cNvPicPr>
          <p:nvPr/>
        </p:nvPicPr>
        <p:blipFill>
          <a:blip r:embed="rId3" cstate="print">
            <a:extLst>
              <a:ext uri="{28A0092B-C50C-407E-A947-70E740481C1C}">
                <a14:useLocalDpi xmlns:a14="http://schemas.microsoft.com/office/drawing/2010/main" val="0"/>
              </a:ext>
            </a:extLst>
          </a:blip>
          <a:srcRect l="-7063" r="-7063"/>
          <a:stretch>
            <a:fillRect/>
          </a:stretch>
        </p:blipFill>
        <p:spPr bwMode="auto">
          <a:xfrm>
            <a:off x="1915090" y="1415851"/>
            <a:ext cx="8117353" cy="4701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bwMode="auto">
          <a:xfrm>
            <a:off x="2351584" y="2564904"/>
            <a:ext cx="7392821" cy="1440160"/>
          </a:xfrm>
          <a:prstGeom prst="round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121914" tIns="60957" rIns="121914" bIns="60957" numCol="1" spcCol="0" rtlCol="0" anchor="t" anchorCtr="0" compatLnSpc="1">
            <a:prstTxWarp prst="textNoShape">
              <a:avLst/>
            </a:prstTxWarp>
          </a:bodyPr>
          <a:lstStyle/>
          <a:p>
            <a:pPr algn="ctr"/>
            <a:r>
              <a:rPr lang="de-DE" sz="2800" dirty="0"/>
              <a:t>Budget: 400-500 </a:t>
            </a:r>
            <a:r>
              <a:rPr lang="de-DE" sz="2800" dirty="0" err="1"/>
              <a:t>Gt</a:t>
            </a:r>
            <a:r>
              <a:rPr lang="de-DE" sz="2800" dirty="0"/>
              <a:t> CO2</a:t>
            </a:r>
          </a:p>
          <a:p>
            <a:pPr algn="ctr"/>
            <a:r>
              <a:rPr lang="de-DE" sz="2800" dirty="0"/>
              <a:t>Gegenwärtige Emissionen pro Jahr: 40 </a:t>
            </a:r>
            <a:r>
              <a:rPr lang="de-DE" sz="2800" dirty="0" err="1"/>
              <a:t>Gt</a:t>
            </a:r>
            <a:r>
              <a:rPr lang="de-DE" sz="2800" dirty="0"/>
              <a:t> CO2</a:t>
            </a:r>
          </a:p>
        </p:txBody>
      </p:sp>
      <p:sp>
        <p:nvSpPr>
          <p:cNvPr id="6" name="TextBox 5">
            <a:extLst>
              <a:ext uri="{FF2B5EF4-FFF2-40B4-BE49-F238E27FC236}">
                <a16:creationId xmlns:a16="http://schemas.microsoft.com/office/drawing/2014/main" id="{67F63969-E225-400E-BA34-5B89C319E0F7}"/>
              </a:ext>
            </a:extLst>
          </p:cNvPr>
          <p:cNvSpPr txBox="1"/>
          <p:nvPr/>
        </p:nvSpPr>
        <p:spPr>
          <a:xfrm>
            <a:off x="1527859" y="6427527"/>
            <a:ext cx="2238883" cy="276999"/>
          </a:xfrm>
          <a:prstGeom prst="rect">
            <a:avLst/>
          </a:prstGeom>
          <a:noFill/>
        </p:spPr>
        <p:txBody>
          <a:bodyPr wrap="none" rtlCol="0">
            <a:spAutoFit/>
          </a:bodyPr>
          <a:lstStyle/>
          <a:p>
            <a:r>
              <a:rPr lang="de-DE" sz="1200" dirty="0">
                <a:solidFill>
                  <a:schemeClr val="bg2">
                    <a:lumMod val="50000"/>
                  </a:schemeClr>
                </a:solidFill>
              </a:rPr>
              <a:t>Fred F. Hattermann, PIK Potsdam</a:t>
            </a:r>
            <a:endParaRPr lang="en-DE" sz="1200" dirty="0">
              <a:solidFill>
                <a:schemeClr val="bg2">
                  <a:lumMod val="50000"/>
                </a:schemeClr>
              </a:solidFill>
            </a:endParaRPr>
          </a:p>
        </p:txBody>
      </p:sp>
    </p:spTree>
    <p:extLst>
      <p:ext uri="{BB962C8B-B14F-4D97-AF65-F5344CB8AC3E}">
        <p14:creationId xmlns:p14="http://schemas.microsoft.com/office/powerpoint/2010/main" val="170634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40" y="818363"/>
            <a:ext cx="4755784" cy="3333135"/>
          </a:xfrm>
          <a:prstGeom prst="rect">
            <a:avLst/>
          </a:prstGeom>
        </p:spPr>
      </p:pic>
      <p:grpSp>
        <p:nvGrpSpPr>
          <p:cNvPr id="33" name="Group 32"/>
          <p:cNvGrpSpPr/>
          <p:nvPr/>
        </p:nvGrpSpPr>
        <p:grpSpPr>
          <a:xfrm>
            <a:off x="4178709" y="2032942"/>
            <a:ext cx="7193691" cy="4821208"/>
            <a:chOff x="4607725" y="2032936"/>
            <a:chExt cx="6754843" cy="4671114"/>
          </a:xfrm>
        </p:grpSpPr>
        <p:grpSp>
          <p:nvGrpSpPr>
            <p:cNvPr id="21" name="Group 20"/>
            <p:cNvGrpSpPr/>
            <p:nvPr/>
          </p:nvGrpSpPr>
          <p:grpSpPr>
            <a:xfrm>
              <a:off x="4925962" y="2032936"/>
              <a:ext cx="6347460" cy="4105910"/>
              <a:chOff x="4925962" y="2032936"/>
              <a:chExt cx="6347460" cy="4105910"/>
            </a:xfrm>
          </p:grpSpPr>
          <p:grpSp>
            <p:nvGrpSpPr>
              <p:cNvPr id="6" name="Group 3">
                <a:extLst>
                  <a:ext uri="{FF2B5EF4-FFF2-40B4-BE49-F238E27FC236}">
                    <a16:creationId xmlns:a16="http://schemas.microsoft.com/office/drawing/2014/main" id="{AE272A07-DB2E-47DC-8995-98605E95135C}"/>
                  </a:ext>
                </a:extLst>
              </p:cNvPr>
              <p:cNvGrpSpPr>
                <a:grpSpLocks noChangeAspect="1"/>
              </p:cNvGrpSpPr>
              <p:nvPr/>
            </p:nvGrpSpPr>
            <p:grpSpPr bwMode="auto">
              <a:xfrm>
                <a:off x="4925962" y="2032936"/>
                <a:ext cx="6347460" cy="4105910"/>
                <a:chOff x="11800" y="621056"/>
                <a:chExt cx="9060792" cy="5688632"/>
              </a:xfrm>
            </p:grpSpPr>
            <p:grpSp>
              <p:nvGrpSpPr>
                <p:cNvPr id="7" name="Group 2">
                  <a:extLst>
                    <a:ext uri="{FF2B5EF4-FFF2-40B4-BE49-F238E27FC236}">
                      <a16:creationId xmlns:a16="http://schemas.microsoft.com/office/drawing/2014/main" id="{99C976F7-1906-414B-9390-FAB3EAA17208}"/>
                    </a:ext>
                  </a:extLst>
                </p:cNvPr>
                <p:cNvGrpSpPr>
                  <a:grpSpLocks/>
                </p:cNvGrpSpPr>
                <p:nvPr/>
              </p:nvGrpSpPr>
              <p:grpSpPr bwMode="auto">
                <a:xfrm>
                  <a:off x="11800" y="621056"/>
                  <a:ext cx="9060792" cy="5688632"/>
                  <a:chOff x="-24296" y="512768"/>
                  <a:chExt cx="9060792" cy="5688632"/>
                </a:xfrm>
              </p:grpSpPr>
              <p:pic>
                <p:nvPicPr>
                  <p:cNvPr id="10" name="Picture 5">
                    <a:extLst>
                      <a:ext uri="{FF2B5EF4-FFF2-40B4-BE49-F238E27FC236}">
                        <a16:creationId xmlns:a16="http://schemas.microsoft.com/office/drawing/2014/main" id="{518667EB-0B86-4248-9F7A-85B5AC6D7E25}"/>
                      </a:ext>
                    </a:extLst>
                  </p:cNvPr>
                  <p:cNvPicPr>
                    <a:picLocks noChangeAspect="1"/>
                  </p:cNvPicPr>
                  <p:nvPr/>
                </p:nvPicPr>
                <p:blipFill>
                  <a:blip r:embed="rId3">
                    <a:extLst>
                      <a:ext uri="{28A0092B-C50C-407E-A947-70E740481C1C}">
                        <a14:useLocalDpi xmlns:a14="http://schemas.microsoft.com/office/drawing/2010/main" val="0"/>
                      </a:ext>
                    </a:extLst>
                  </a:blip>
                  <a:srcRect l="2966"/>
                  <a:stretch>
                    <a:fillRect/>
                  </a:stretch>
                </p:blipFill>
                <p:spPr bwMode="auto">
                  <a:xfrm>
                    <a:off x="324853" y="548680"/>
                    <a:ext cx="8711643" cy="564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id="{53762425-8073-4745-A107-CE0C1D6EA87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96085"/>
                  <a:stretch>
                    <a:fillRect/>
                  </a:stretch>
                </p:blipFill>
                <p:spPr bwMode="auto">
                  <a:xfrm>
                    <a:off x="-24296" y="512768"/>
                    <a:ext cx="358543"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TextBox 6">
                  <a:extLst>
                    <a:ext uri="{FF2B5EF4-FFF2-40B4-BE49-F238E27FC236}">
                      <a16:creationId xmlns:a16="http://schemas.microsoft.com/office/drawing/2014/main" id="{AA7C5742-5632-4C21-A210-D687305EDEFE}"/>
                    </a:ext>
                  </a:extLst>
                </p:cNvPr>
                <p:cNvSpPr txBox="1">
                  <a:spLocks noChangeArrowheads="1"/>
                </p:cNvSpPr>
                <p:nvPr/>
              </p:nvSpPr>
              <p:spPr bwMode="auto">
                <a:xfrm>
                  <a:off x="1056685" y="867855"/>
                  <a:ext cx="2556285" cy="371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b="1">
                      <a:solidFill>
                        <a:schemeClr val="tx1"/>
                      </a:solidFill>
                      <a:latin typeface="Calibri" panose="020F0502020204030204" pitchFamily="34" charset="0"/>
                      <a:ea typeface="ヒラギノ角ゴ Pro W3"/>
                      <a:cs typeface="ヒラギノ角ゴ Pro W3"/>
                    </a:defRPr>
                  </a:lvl1pPr>
                  <a:lvl2pPr marL="742950" indent="-285750">
                    <a:spcBef>
                      <a:spcPct val="20000"/>
                    </a:spcBef>
                    <a:buChar char="•"/>
                    <a:defRPr sz="1600" b="1">
                      <a:solidFill>
                        <a:schemeClr val="tx1"/>
                      </a:solidFill>
                      <a:latin typeface="Calibri" panose="020F0502020204030204" pitchFamily="34" charset="0"/>
                      <a:ea typeface="ヒラギノ角ゴ Pro W3"/>
                      <a:cs typeface="ヒラギノ角ゴ Pro W3"/>
                    </a:defRPr>
                  </a:lvl2pPr>
                  <a:lvl3pPr marL="1143000" indent="-228600">
                    <a:spcBef>
                      <a:spcPct val="20000"/>
                    </a:spcBef>
                    <a:buChar char="•"/>
                    <a:defRPr sz="1400" b="1">
                      <a:solidFill>
                        <a:schemeClr val="tx1"/>
                      </a:solidFill>
                      <a:latin typeface="Calibri" panose="020F0502020204030204" pitchFamily="34" charset="0"/>
                      <a:ea typeface="ヒラギノ角ゴ Pro W3"/>
                      <a:cs typeface="ヒラギノ角ゴ Pro W3"/>
                    </a:defRPr>
                  </a:lvl3pPr>
                  <a:lvl4pPr marL="1600200" indent="-228600">
                    <a:spcBef>
                      <a:spcPct val="20000"/>
                    </a:spcBef>
                    <a:buChar char="–"/>
                    <a:defRPr sz="1400">
                      <a:solidFill>
                        <a:schemeClr val="tx1"/>
                      </a:solidFill>
                      <a:latin typeface="Calibri" panose="020F0502020204030204" pitchFamily="34" charset="0"/>
                      <a:ea typeface="ヒラギノ角ゴ Pro W3"/>
                      <a:cs typeface="ヒラギノ角ゴ Pro W3"/>
                    </a:defRPr>
                  </a:lvl4pPr>
                  <a:lvl5pPr marL="2057400" indent="-228600">
                    <a:spcBef>
                      <a:spcPct val="20000"/>
                    </a:spcBef>
                    <a:buChar char="»"/>
                    <a:defRPr sz="1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de-DE" altLang="en-US" sz="1200" b="0" dirty="0" err="1">
                      <a:solidFill>
                        <a:srgbClr val="000000"/>
                      </a:solidFill>
                    </a:rPr>
                    <a:t>Shakun</a:t>
                  </a:r>
                  <a:r>
                    <a:rPr lang="de-DE" altLang="en-US" sz="1200" b="0" dirty="0">
                      <a:solidFill>
                        <a:srgbClr val="000000"/>
                      </a:solidFill>
                    </a:rPr>
                    <a:t> et al. 2012</a:t>
                  </a:r>
                  <a:endParaRPr lang="en-US" altLang="en-US" sz="1200" b="0" dirty="0">
                    <a:solidFill>
                      <a:srgbClr val="000000"/>
                    </a:solidFill>
                  </a:endParaRPr>
                </a:p>
              </p:txBody>
            </p:sp>
            <p:sp>
              <p:nvSpPr>
                <p:cNvPr id="9" name="TextBox 7">
                  <a:extLst>
                    <a:ext uri="{FF2B5EF4-FFF2-40B4-BE49-F238E27FC236}">
                      <a16:creationId xmlns:a16="http://schemas.microsoft.com/office/drawing/2014/main" id="{26531A0E-E833-432A-BDB0-C55934FFC588}"/>
                    </a:ext>
                  </a:extLst>
                </p:cNvPr>
                <p:cNvSpPr txBox="1">
                  <a:spLocks noChangeArrowheads="1"/>
                </p:cNvSpPr>
                <p:nvPr/>
              </p:nvSpPr>
              <p:spPr bwMode="auto">
                <a:xfrm>
                  <a:off x="1056685" y="1260002"/>
                  <a:ext cx="2556285" cy="371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b="1">
                      <a:solidFill>
                        <a:schemeClr val="tx1"/>
                      </a:solidFill>
                      <a:latin typeface="Calibri" panose="020F0502020204030204" pitchFamily="34" charset="0"/>
                      <a:ea typeface="ヒラギノ角ゴ Pro W3"/>
                      <a:cs typeface="ヒラギノ角ゴ Pro W3"/>
                    </a:defRPr>
                  </a:lvl1pPr>
                  <a:lvl2pPr marL="742950" indent="-285750">
                    <a:spcBef>
                      <a:spcPct val="20000"/>
                    </a:spcBef>
                    <a:buChar char="•"/>
                    <a:defRPr sz="1600" b="1">
                      <a:solidFill>
                        <a:schemeClr val="tx1"/>
                      </a:solidFill>
                      <a:latin typeface="Calibri" panose="020F0502020204030204" pitchFamily="34" charset="0"/>
                      <a:ea typeface="ヒラギノ角ゴ Pro W3"/>
                      <a:cs typeface="ヒラギノ角ゴ Pro W3"/>
                    </a:defRPr>
                  </a:lvl2pPr>
                  <a:lvl3pPr marL="1143000" indent="-228600">
                    <a:spcBef>
                      <a:spcPct val="20000"/>
                    </a:spcBef>
                    <a:buChar char="•"/>
                    <a:defRPr sz="1400" b="1">
                      <a:solidFill>
                        <a:schemeClr val="tx1"/>
                      </a:solidFill>
                      <a:latin typeface="Calibri" panose="020F0502020204030204" pitchFamily="34" charset="0"/>
                      <a:ea typeface="ヒラギノ角ゴ Pro W3"/>
                      <a:cs typeface="ヒラギノ角ゴ Pro W3"/>
                    </a:defRPr>
                  </a:lvl3pPr>
                  <a:lvl4pPr marL="1600200" indent="-228600">
                    <a:spcBef>
                      <a:spcPct val="20000"/>
                    </a:spcBef>
                    <a:buChar char="–"/>
                    <a:defRPr sz="1400">
                      <a:solidFill>
                        <a:schemeClr val="tx1"/>
                      </a:solidFill>
                      <a:latin typeface="Calibri" panose="020F0502020204030204" pitchFamily="34" charset="0"/>
                      <a:ea typeface="ヒラギノ角ゴ Pro W3"/>
                      <a:cs typeface="ヒラギノ角ゴ Pro W3"/>
                    </a:defRPr>
                  </a:lvl4pPr>
                  <a:lvl5pPr marL="2057400" indent="-228600">
                    <a:spcBef>
                      <a:spcPct val="20000"/>
                    </a:spcBef>
                    <a:buChar char="»"/>
                    <a:defRPr sz="1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de-DE" altLang="en-US" sz="1200" b="0" dirty="0" err="1">
                      <a:solidFill>
                        <a:srgbClr val="000000"/>
                      </a:solidFill>
                    </a:rPr>
                    <a:t>Marcott</a:t>
                  </a:r>
                  <a:r>
                    <a:rPr lang="de-DE" altLang="en-US" sz="1200" b="0" dirty="0">
                      <a:solidFill>
                        <a:srgbClr val="000000"/>
                      </a:solidFill>
                    </a:rPr>
                    <a:t> et al. 2013</a:t>
                  </a:r>
                  <a:endParaRPr lang="en-US" altLang="en-US" sz="1200" b="0" dirty="0">
                    <a:solidFill>
                      <a:srgbClr val="000000"/>
                    </a:solidFill>
                  </a:endParaRPr>
                </a:p>
              </p:txBody>
            </p:sp>
          </p:grpSp>
          <p:sp>
            <p:nvSpPr>
              <p:cNvPr id="20" name="Rectangle 19"/>
              <p:cNvSpPr/>
              <p:nvPr/>
            </p:nvSpPr>
            <p:spPr>
              <a:xfrm>
                <a:off x="8819536" y="3598606"/>
                <a:ext cx="334297" cy="235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latin typeface="Calibri" panose="020F0502020204030204" pitchFamily="34" charset="0"/>
                </a:endParaRPr>
              </a:p>
            </p:txBody>
          </p:sp>
        </p:grpSp>
        <p:sp>
          <p:nvSpPr>
            <p:cNvPr id="22" name="TextBox 6">
              <a:extLst>
                <a:ext uri="{FF2B5EF4-FFF2-40B4-BE49-F238E27FC236}">
                  <a16:creationId xmlns:a16="http://schemas.microsoft.com/office/drawing/2014/main" id="{AA7C5742-5632-4C21-A210-D687305EDEFE}"/>
                </a:ext>
              </a:extLst>
            </p:cNvPr>
            <p:cNvSpPr txBox="1">
              <a:spLocks noChangeArrowheads="1"/>
            </p:cNvSpPr>
            <p:nvPr/>
          </p:nvSpPr>
          <p:spPr bwMode="auto">
            <a:xfrm>
              <a:off x="5293909" y="5224657"/>
              <a:ext cx="1790783" cy="447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b="1">
                  <a:solidFill>
                    <a:schemeClr val="tx1"/>
                  </a:solidFill>
                  <a:latin typeface="Calibri" panose="020F0502020204030204" pitchFamily="34" charset="0"/>
                  <a:ea typeface="ヒラギノ角ゴ Pro W3"/>
                  <a:cs typeface="ヒラギノ角ゴ Pro W3"/>
                </a:defRPr>
              </a:lvl1pPr>
              <a:lvl2pPr marL="742950" indent="-285750">
                <a:spcBef>
                  <a:spcPct val="20000"/>
                </a:spcBef>
                <a:buChar char="•"/>
                <a:defRPr sz="1600" b="1">
                  <a:solidFill>
                    <a:schemeClr val="tx1"/>
                  </a:solidFill>
                  <a:latin typeface="Calibri" panose="020F0502020204030204" pitchFamily="34" charset="0"/>
                  <a:ea typeface="ヒラギノ角ゴ Pro W3"/>
                  <a:cs typeface="ヒラギノ角ゴ Pro W3"/>
                </a:defRPr>
              </a:lvl2pPr>
              <a:lvl3pPr marL="1143000" indent="-228600">
                <a:spcBef>
                  <a:spcPct val="20000"/>
                </a:spcBef>
                <a:buChar char="•"/>
                <a:defRPr sz="1400" b="1">
                  <a:solidFill>
                    <a:schemeClr val="tx1"/>
                  </a:solidFill>
                  <a:latin typeface="Calibri" panose="020F0502020204030204" pitchFamily="34" charset="0"/>
                  <a:ea typeface="ヒラギノ角ゴ Pro W3"/>
                  <a:cs typeface="ヒラギノ角ゴ Pro W3"/>
                </a:defRPr>
              </a:lvl3pPr>
              <a:lvl4pPr marL="1600200" indent="-228600">
                <a:spcBef>
                  <a:spcPct val="20000"/>
                </a:spcBef>
                <a:buChar char="–"/>
                <a:defRPr sz="1400">
                  <a:solidFill>
                    <a:schemeClr val="tx1"/>
                  </a:solidFill>
                  <a:latin typeface="Calibri" panose="020F0502020204030204" pitchFamily="34" charset="0"/>
                  <a:ea typeface="ヒラギノ角ゴ Pro W3"/>
                  <a:cs typeface="ヒラギノ角ゴ Pro W3"/>
                </a:defRPr>
              </a:lvl4pPr>
              <a:lvl5pPr marL="2057400" indent="-228600">
                <a:spcBef>
                  <a:spcPct val="20000"/>
                </a:spcBef>
                <a:buChar char="»"/>
                <a:defRPr sz="1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de-DE" altLang="en-US" sz="1200" b="0" dirty="0">
                  <a:solidFill>
                    <a:srgbClr val="000000"/>
                  </a:solidFill>
                </a:rPr>
                <a:t>Last </a:t>
              </a:r>
              <a:br>
                <a:rPr lang="de-DE" altLang="en-US" sz="1200" b="0" dirty="0">
                  <a:solidFill>
                    <a:srgbClr val="000000"/>
                  </a:solidFill>
                </a:rPr>
              </a:br>
              <a:r>
                <a:rPr lang="de-DE" altLang="en-US" sz="1200" b="0" dirty="0" err="1">
                  <a:solidFill>
                    <a:srgbClr val="000000"/>
                  </a:solidFill>
                </a:rPr>
                <a:t>Ice</a:t>
              </a:r>
              <a:r>
                <a:rPr lang="de-DE" altLang="en-US" sz="1200" b="0" dirty="0">
                  <a:solidFill>
                    <a:srgbClr val="000000"/>
                  </a:solidFill>
                </a:rPr>
                <a:t> Age</a:t>
              </a:r>
              <a:endParaRPr lang="en-US" altLang="en-US" sz="1200" b="0" dirty="0">
                <a:solidFill>
                  <a:srgbClr val="000000"/>
                </a:solidFill>
              </a:endParaRPr>
            </a:p>
          </p:txBody>
        </p:sp>
        <p:sp>
          <p:nvSpPr>
            <p:cNvPr id="23" name="TextBox 6">
              <a:extLst>
                <a:ext uri="{FF2B5EF4-FFF2-40B4-BE49-F238E27FC236}">
                  <a16:creationId xmlns:a16="http://schemas.microsoft.com/office/drawing/2014/main" id="{AA7C5742-5632-4C21-A210-D687305EDEFE}"/>
                </a:ext>
              </a:extLst>
            </p:cNvPr>
            <p:cNvSpPr txBox="1">
              <a:spLocks noChangeArrowheads="1"/>
            </p:cNvSpPr>
            <p:nvPr/>
          </p:nvSpPr>
          <p:spPr bwMode="auto">
            <a:xfrm>
              <a:off x="9521968" y="4393831"/>
              <a:ext cx="1790783" cy="2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b="1">
                  <a:solidFill>
                    <a:schemeClr val="tx1"/>
                  </a:solidFill>
                  <a:latin typeface="Calibri" panose="020F0502020204030204" pitchFamily="34" charset="0"/>
                  <a:ea typeface="ヒラギノ角ゴ Pro W3"/>
                  <a:cs typeface="ヒラギノ角ゴ Pro W3"/>
                </a:defRPr>
              </a:lvl1pPr>
              <a:lvl2pPr marL="742950" indent="-285750">
                <a:spcBef>
                  <a:spcPct val="20000"/>
                </a:spcBef>
                <a:buChar char="•"/>
                <a:defRPr sz="1600" b="1">
                  <a:solidFill>
                    <a:schemeClr val="tx1"/>
                  </a:solidFill>
                  <a:latin typeface="Calibri" panose="020F0502020204030204" pitchFamily="34" charset="0"/>
                  <a:ea typeface="ヒラギノ角ゴ Pro W3"/>
                  <a:cs typeface="ヒラギノ角ゴ Pro W3"/>
                </a:defRPr>
              </a:lvl2pPr>
              <a:lvl3pPr marL="1143000" indent="-228600">
                <a:spcBef>
                  <a:spcPct val="20000"/>
                </a:spcBef>
                <a:buChar char="•"/>
                <a:defRPr sz="1400" b="1">
                  <a:solidFill>
                    <a:schemeClr val="tx1"/>
                  </a:solidFill>
                  <a:latin typeface="Calibri" panose="020F0502020204030204" pitchFamily="34" charset="0"/>
                  <a:ea typeface="ヒラギノ角ゴ Pro W3"/>
                  <a:cs typeface="ヒラギノ角ゴ Pro W3"/>
                </a:defRPr>
              </a:lvl3pPr>
              <a:lvl4pPr marL="1600200" indent="-228600">
                <a:spcBef>
                  <a:spcPct val="20000"/>
                </a:spcBef>
                <a:buChar char="–"/>
                <a:defRPr sz="1400">
                  <a:solidFill>
                    <a:schemeClr val="tx1"/>
                  </a:solidFill>
                  <a:latin typeface="Calibri" panose="020F0502020204030204" pitchFamily="34" charset="0"/>
                  <a:ea typeface="ヒラギノ角ゴ Pro W3"/>
                  <a:cs typeface="ヒラギノ角ゴ Pro W3"/>
                </a:defRPr>
              </a:lvl4pPr>
              <a:lvl5pPr marL="2057400" indent="-228600">
                <a:spcBef>
                  <a:spcPct val="20000"/>
                </a:spcBef>
                <a:buChar char="»"/>
                <a:defRPr sz="1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de-DE" altLang="en-US" sz="1200" b="0" dirty="0" err="1">
                  <a:solidFill>
                    <a:srgbClr val="000000"/>
                  </a:solidFill>
                </a:rPr>
                <a:t>Present-day</a:t>
              </a:r>
              <a:endParaRPr lang="en-US" altLang="en-US" sz="1200" b="0" dirty="0">
                <a:solidFill>
                  <a:srgbClr val="000000"/>
                </a:solidFill>
              </a:endParaRPr>
            </a:p>
          </p:txBody>
        </p:sp>
        <p:sp>
          <p:nvSpPr>
            <p:cNvPr id="24" name="TextBox 6">
              <a:extLst>
                <a:ext uri="{FF2B5EF4-FFF2-40B4-BE49-F238E27FC236}">
                  <a16:creationId xmlns:a16="http://schemas.microsoft.com/office/drawing/2014/main" id="{AA7C5742-5632-4C21-A210-D687305EDEFE}"/>
                </a:ext>
              </a:extLst>
            </p:cNvPr>
            <p:cNvSpPr txBox="1">
              <a:spLocks noChangeArrowheads="1"/>
            </p:cNvSpPr>
            <p:nvPr/>
          </p:nvSpPr>
          <p:spPr bwMode="auto">
            <a:xfrm>
              <a:off x="7924144" y="4288746"/>
              <a:ext cx="1790783" cy="2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b="1">
                  <a:solidFill>
                    <a:schemeClr val="tx1"/>
                  </a:solidFill>
                  <a:latin typeface="Calibri" panose="020F0502020204030204" pitchFamily="34" charset="0"/>
                  <a:ea typeface="ヒラギノ角ゴ Pro W3"/>
                  <a:cs typeface="ヒラギノ角ゴ Pro W3"/>
                </a:defRPr>
              </a:lvl1pPr>
              <a:lvl2pPr marL="742950" indent="-285750">
                <a:spcBef>
                  <a:spcPct val="20000"/>
                </a:spcBef>
                <a:buChar char="•"/>
                <a:defRPr sz="1600" b="1">
                  <a:solidFill>
                    <a:schemeClr val="tx1"/>
                  </a:solidFill>
                  <a:latin typeface="Calibri" panose="020F0502020204030204" pitchFamily="34" charset="0"/>
                  <a:ea typeface="ヒラギノ角ゴ Pro W3"/>
                  <a:cs typeface="ヒラギノ角ゴ Pro W3"/>
                </a:defRPr>
              </a:lvl2pPr>
              <a:lvl3pPr marL="1143000" indent="-228600">
                <a:spcBef>
                  <a:spcPct val="20000"/>
                </a:spcBef>
                <a:buChar char="•"/>
                <a:defRPr sz="1400" b="1">
                  <a:solidFill>
                    <a:schemeClr val="tx1"/>
                  </a:solidFill>
                  <a:latin typeface="Calibri" panose="020F0502020204030204" pitchFamily="34" charset="0"/>
                  <a:ea typeface="ヒラギノ角ゴ Pro W3"/>
                  <a:cs typeface="ヒラギノ角ゴ Pro W3"/>
                </a:defRPr>
              </a:lvl3pPr>
              <a:lvl4pPr marL="1600200" indent="-228600">
                <a:spcBef>
                  <a:spcPct val="20000"/>
                </a:spcBef>
                <a:buChar char="–"/>
                <a:defRPr sz="1400">
                  <a:solidFill>
                    <a:schemeClr val="tx1"/>
                  </a:solidFill>
                  <a:latin typeface="Calibri" panose="020F0502020204030204" pitchFamily="34" charset="0"/>
                  <a:ea typeface="ヒラギノ角ゴ Pro W3"/>
                  <a:cs typeface="ヒラギノ角ゴ Pro W3"/>
                </a:defRPr>
              </a:lvl4pPr>
              <a:lvl5pPr marL="2057400" indent="-228600">
                <a:spcBef>
                  <a:spcPct val="20000"/>
                </a:spcBef>
                <a:buChar char="»"/>
                <a:defRPr sz="1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de-DE" altLang="en-US" sz="1200" b="0" dirty="0" err="1">
                  <a:solidFill>
                    <a:srgbClr val="000000"/>
                  </a:solidFill>
                </a:rPr>
                <a:t>Holocene</a:t>
              </a:r>
              <a:endParaRPr lang="en-US" altLang="en-US" sz="1200" b="0" dirty="0">
                <a:solidFill>
                  <a:srgbClr val="000000"/>
                </a:solidFill>
              </a:endParaRPr>
            </a:p>
          </p:txBody>
        </p:sp>
        <p:cxnSp>
          <p:nvCxnSpPr>
            <p:cNvPr id="26" name="Straight Connector 25"/>
            <p:cNvCxnSpPr/>
            <p:nvPr/>
          </p:nvCxnSpPr>
          <p:spPr>
            <a:xfrm>
              <a:off x="10417359" y="4608706"/>
              <a:ext cx="122822" cy="88044"/>
            </a:xfrm>
            <a:prstGeom prst="line">
              <a:avLst/>
            </a:prstGeom>
          </p:spPr>
          <p:style>
            <a:lnRef idx="1">
              <a:schemeClr val="dk1"/>
            </a:lnRef>
            <a:fillRef idx="0">
              <a:schemeClr val="dk1"/>
            </a:fillRef>
            <a:effectRef idx="0">
              <a:schemeClr val="dk1"/>
            </a:effectRef>
            <a:fontRef idx="minor">
              <a:schemeClr val="tx1"/>
            </a:fontRef>
          </p:style>
        </p:cxnSp>
        <p:sp>
          <p:nvSpPr>
            <p:cNvPr id="31" name="TextBox 30"/>
            <p:cNvSpPr txBox="1"/>
            <p:nvPr/>
          </p:nvSpPr>
          <p:spPr>
            <a:xfrm>
              <a:off x="4607725" y="6435675"/>
              <a:ext cx="6754843" cy="268375"/>
            </a:xfrm>
            <a:prstGeom prst="rect">
              <a:avLst/>
            </a:prstGeom>
            <a:noFill/>
          </p:spPr>
          <p:txBody>
            <a:bodyPr wrap="square" rtlCol="0">
              <a:spAutoFit/>
            </a:bodyPr>
            <a:lstStyle/>
            <a:p>
              <a:pPr algn="r"/>
              <a:r>
                <a:rPr lang="de-DE" sz="1200" i="1" dirty="0" err="1">
                  <a:solidFill>
                    <a:prstClr val="white">
                      <a:lumMod val="50000"/>
                    </a:prstClr>
                  </a:solidFill>
                  <a:latin typeface="Calibri" panose="020F0502020204030204" pitchFamily="34" charset="0"/>
                  <a:cs typeface="Arial" panose="020B0604020202020204" pitchFamily="34" charset="0"/>
                </a:rPr>
                <a:t>Schellnhuber</a:t>
              </a:r>
              <a:r>
                <a:rPr lang="de-DE" sz="1200" i="1" dirty="0">
                  <a:solidFill>
                    <a:prstClr val="white">
                      <a:lumMod val="50000"/>
                    </a:prstClr>
                  </a:solidFill>
                  <a:latin typeface="Calibri" panose="020F0502020204030204" pitchFamily="34" charset="0"/>
                  <a:cs typeface="Arial" panose="020B0604020202020204" pitchFamily="34" charset="0"/>
                </a:rPr>
                <a:t>, </a:t>
              </a:r>
              <a:r>
                <a:rPr lang="de-DE" sz="1200" i="1" dirty="0" err="1">
                  <a:solidFill>
                    <a:prstClr val="white">
                      <a:lumMod val="50000"/>
                    </a:prstClr>
                  </a:solidFill>
                  <a:latin typeface="Calibri" panose="020F0502020204030204" pitchFamily="34" charset="0"/>
                  <a:cs typeface="Arial" panose="020B0604020202020204" pitchFamily="34" charset="0"/>
                </a:rPr>
                <a:t>Rahmstorf</a:t>
              </a:r>
              <a:r>
                <a:rPr lang="de-DE" sz="1200" i="1" dirty="0">
                  <a:solidFill>
                    <a:prstClr val="white">
                      <a:lumMod val="50000"/>
                    </a:prstClr>
                  </a:solidFill>
                  <a:latin typeface="Calibri" panose="020F0502020204030204" pitchFamily="34" charset="0"/>
                  <a:cs typeface="Arial" panose="020B0604020202020204" pitchFamily="34" charset="0"/>
                </a:rPr>
                <a:t>, Winkelmann, Nature </a:t>
              </a:r>
              <a:r>
                <a:rPr lang="de-DE" sz="1200" i="1" dirty="0" err="1">
                  <a:solidFill>
                    <a:prstClr val="white">
                      <a:lumMod val="50000"/>
                    </a:prstClr>
                  </a:solidFill>
                  <a:latin typeface="Calibri" panose="020F0502020204030204" pitchFamily="34" charset="0"/>
                  <a:cs typeface="Arial" panose="020B0604020202020204" pitchFamily="34" charset="0"/>
                </a:rPr>
                <a:t>Climate</a:t>
              </a:r>
              <a:r>
                <a:rPr lang="de-DE" sz="1200" i="1" dirty="0">
                  <a:solidFill>
                    <a:prstClr val="white">
                      <a:lumMod val="50000"/>
                    </a:prstClr>
                  </a:solidFill>
                  <a:latin typeface="Calibri" panose="020F0502020204030204" pitchFamily="34" charset="0"/>
                  <a:cs typeface="Arial" panose="020B0604020202020204" pitchFamily="34" charset="0"/>
                </a:rPr>
                <a:t> Change (2016)</a:t>
              </a:r>
            </a:p>
          </p:txBody>
        </p:sp>
      </p:grpSp>
      <p:grpSp>
        <p:nvGrpSpPr>
          <p:cNvPr id="34" name="Gruppieren 2">
            <a:extLst>
              <a:ext uri="{FF2B5EF4-FFF2-40B4-BE49-F238E27FC236}">
                <a16:creationId xmlns:a16="http://schemas.microsoft.com/office/drawing/2014/main" id="{EBF8A2BA-B278-4495-9A3A-E8C60A14C60C}"/>
              </a:ext>
            </a:extLst>
          </p:cNvPr>
          <p:cNvGrpSpPr>
            <a:grpSpLocks noChangeAspect="1"/>
          </p:cNvGrpSpPr>
          <p:nvPr/>
        </p:nvGrpSpPr>
        <p:grpSpPr>
          <a:xfrm>
            <a:off x="4519815" y="2077435"/>
            <a:ext cx="6763447" cy="4175887"/>
            <a:chOff x="209550" y="1042988"/>
            <a:chExt cx="8639175" cy="5334000"/>
          </a:xfrm>
        </p:grpSpPr>
        <p:pic>
          <p:nvPicPr>
            <p:cNvPr id="35" name="Picture 2">
              <a:extLst>
                <a:ext uri="{FF2B5EF4-FFF2-40B4-BE49-F238E27FC236}">
                  <a16:creationId xmlns:a16="http://schemas.microsoft.com/office/drawing/2014/main" id="{95628721-27F6-46C0-90CC-F8FD549ED5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9550" y="1042988"/>
              <a:ext cx="8639175"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Textfeld 1">
              <a:extLst>
                <a:ext uri="{FF2B5EF4-FFF2-40B4-BE49-F238E27FC236}">
                  <a16:creationId xmlns:a16="http://schemas.microsoft.com/office/drawing/2014/main" id="{2FFA2D0D-47F4-4F15-9CE7-B6114A454DA4}"/>
                </a:ext>
              </a:extLst>
            </p:cNvPr>
            <p:cNvSpPr txBox="1"/>
            <p:nvPr/>
          </p:nvSpPr>
          <p:spPr>
            <a:xfrm rot="16200000">
              <a:off x="1034169" y="1958951"/>
              <a:ext cx="706431" cy="334163"/>
            </a:xfrm>
            <a:prstGeom prst="rect">
              <a:avLst/>
            </a:prstGeom>
            <a:solidFill>
              <a:schemeClr val="bg1"/>
            </a:solidFill>
          </p:spPr>
          <p:txBody>
            <a:bodyPr wrap="square" rtlCol="0">
              <a:spAutoFit/>
            </a:bodyPr>
            <a:lstStyle/>
            <a:p>
              <a:r>
                <a:rPr lang="en-US" sz="1100" dirty="0">
                  <a:solidFill>
                    <a:prstClr val="black"/>
                  </a:solidFill>
                  <a:latin typeface="Calibri" panose="020F0502020204030204" pitchFamily="34" charset="0"/>
                  <a:cs typeface="Arial" panose="020B0604020202020204" pitchFamily="34" charset="0"/>
                </a:rPr>
                <a:t>West</a:t>
              </a:r>
            </a:p>
          </p:txBody>
        </p:sp>
        <p:sp>
          <p:nvSpPr>
            <p:cNvPr id="37" name="Textfeld 12">
              <a:extLst>
                <a:ext uri="{FF2B5EF4-FFF2-40B4-BE49-F238E27FC236}">
                  <a16:creationId xmlns:a16="http://schemas.microsoft.com/office/drawing/2014/main" id="{509F2D33-03D9-4412-9147-3DDE068B758C}"/>
                </a:ext>
              </a:extLst>
            </p:cNvPr>
            <p:cNvSpPr txBox="1"/>
            <p:nvPr/>
          </p:nvSpPr>
          <p:spPr>
            <a:xfrm rot="16200000">
              <a:off x="936950" y="1824481"/>
              <a:ext cx="1274852" cy="334163"/>
            </a:xfrm>
            <a:prstGeom prst="rect">
              <a:avLst/>
            </a:prstGeom>
            <a:noFill/>
          </p:spPr>
          <p:txBody>
            <a:bodyPr wrap="square" rtlCol="0">
              <a:spAutoFit/>
            </a:bodyPr>
            <a:lstStyle/>
            <a:p>
              <a:r>
                <a:rPr lang="en-US" sz="1100" dirty="0">
                  <a:solidFill>
                    <a:prstClr val="black"/>
                  </a:solidFill>
                  <a:latin typeface="Calibri" panose="020F0502020204030204" pitchFamily="34" charset="0"/>
                  <a:cs typeface="Arial" panose="020B0604020202020204" pitchFamily="34" charset="0"/>
                </a:rPr>
                <a:t>Antarctica</a:t>
              </a:r>
            </a:p>
          </p:txBody>
        </p:sp>
        <p:sp>
          <p:nvSpPr>
            <p:cNvPr id="38" name="Textfeld 13">
              <a:extLst>
                <a:ext uri="{FF2B5EF4-FFF2-40B4-BE49-F238E27FC236}">
                  <a16:creationId xmlns:a16="http://schemas.microsoft.com/office/drawing/2014/main" id="{103F02ED-67B3-455C-948D-C04C669DE388}"/>
                </a:ext>
              </a:extLst>
            </p:cNvPr>
            <p:cNvSpPr txBox="1"/>
            <p:nvPr/>
          </p:nvSpPr>
          <p:spPr>
            <a:xfrm rot="16200000">
              <a:off x="5782516" y="3053541"/>
              <a:ext cx="706431" cy="334163"/>
            </a:xfrm>
            <a:prstGeom prst="rect">
              <a:avLst/>
            </a:prstGeom>
            <a:solidFill>
              <a:schemeClr val="bg1"/>
            </a:solidFill>
          </p:spPr>
          <p:txBody>
            <a:bodyPr wrap="square" rtlCol="0">
              <a:spAutoFit/>
            </a:bodyPr>
            <a:lstStyle/>
            <a:p>
              <a:r>
                <a:rPr lang="en-US" sz="1100" dirty="0">
                  <a:solidFill>
                    <a:prstClr val="black"/>
                  </a:solidFill>
                  <a:latin typeface="Calibri" panose="020F0502020204030204" pitchFamily="34" charset="0"/>
                  <a:cs typeface="Arial" panose="020B0604020202020204" pitchFamily="34" charset="0"/>
                </a:rPr>
                <a:t>East</a:t>
              </a:r>
            </a:p>
          </p:txBody>
        </p:sp>
        <p:sp>
          <p:nvSpPr>
            <p:cNvPr id="39" name="Textfeld 14">
              <a:extLst>
                <a:ext uri="{FF2B5EF4-FFF2-40B4-BE49-F238E27FC236}">
                  <a16:creationId xmlns:a16="http://schemas.microsoft.com/office/drawing/2014/main" id="{6B5A7D6C-88AE-4C79-A656-9DEF36205399}"/>
                </a:ext>
              </a:extLst>
            </p:cNvPr>
            <p:cNvSpPr txBox="1"/>
            <p:nvPr/>
          </p:nvSpPr>
          <p:spPr>
            <a:xfrm rot="16200000">
              <a:off x="5736749" y="3139346"/>
              <a:ext cx="1197434" cy="334163"/>
            </a:xfrm>
            <a:prstGeom prst="rect">
              <a:avLst/>
            </a:prstGeom>
            <a:noFill/>
          </p:spPr>
          <p:txBody>
            <a:bodyPr wrap="square" rtlCol="0">
              <a:spAutoFit/>
            </a:bodyPr>
            <a:lstStyle/>
            <a:p>
              <a:r>
                <a:rPr lang="en-US" sz="1100" dirty="0">
                  <a:solidFill>
                    <a:prstClr val="black"/>
                  </a:solidFill>
                  <a:latin typeface="Calibri" panose="020F0502020204030204" pitchFamily="34" charset="0"/>
                  <a:cs typeface="Arial" panose="020B0604020202020204" pitchFamily="34" charset="0"/>
                </a:rPr>
                <a:t>Antarctica</a:t>
              </a:r>
            </a:p>
          </p:txBody>
        </p:sp>
      </p:grpSp>
      <p:sp>
        <p:nvSpPr>
          <p:cNvPr id="5" name="TextBox 4">
            <a:extLst>
              <a:ext uri="{FF2B5EF4-FFF2-40B4-BE49-F238E27FC236}">
                <a16:creationId xmlns:a16="http://schemas.microsoft.com/office/drawing/2014/main" id="{A08F68A2-103A-F740-9404-2C3EB3E569A3}"/>
              </a:ext>
            </a:extLst>
          </p:cNvPr>
          <p:cNvSpPr txBox="1"/>
          <p:nvPr/>
        </p:nvSpPr>
        <p:spPr>
          <a:xfrm>
            <a:off x="-3083" y="101441"/>
            <a:ext cx="12195083" cy="1077219"/>
          </a:xfrm>
          <a:prstGeom prst="rect">
            <a:avLst/>
          </a:prstGeom>
          <a:noFill/>
        </p:spPr>
        <p:txBody>
          <a:bodyPr wrap="square" lIns="91430" tIns="45718" rIns="91430" bIns="45718" rtlCol="0">
            <a:spAutoFit/>
          </a:bodyPr>
          <a:lstStyle/>
          <a:p>
            <a:pPr algn="ctr"/>
            <a:r>
              <a:rPr lang="en-US" sz="4000" b="1" dirty="0">
                <a:solidFill>
                  <a:srgbClr val="FF6600"/>
                </a:solidFill>
                <a:latin typeface="Calibri" panose="020F0502020204030204" pitchFamily="34" charset="0"/>
              </a:rPr>
              <a:t>Klima-</a:t>
            </a:r>
            <a:r>
              <a:rPr lang="en-US" sz="4000" b="1" dirty="0" err="1">
                <a:solidFill>
                  <a:srgbClr val="FF6600"/>
                </a:solidFill>
                <a:latin typeface="Calibri" panose="020F0502020204030204" pitchFamily="34" charset="0"/>
              </a:rPr>
              <a:t>Kipp</a:t>
            </a:r>
            <a:r>
              <a:rPr lang="en-US" sz="4000" b="1" dirty="0">
                <a:solidFill>
                  <a:srgbClr val="FF6600"/>
                </a:solidFill>
                <a:latin typeface="Calibri" panose="020F0502020204030204" pitchFamily="34" charset="0"/>
              </a:rPr>
              <a:t>-</a:t>
            </a:r>
            <a:r>
              <a:rPr lang="en-US" sz="4000" b="1" dirty="0" err="1">
                <a:solidFill>
                  <a:srgbClr val="FF6600"/>
                </a:solidFill>
                <a:latin typeface="Calibri" panose="020F0502020204030204" pitchFamily="34" charset="0"/>
              </a:rPr>
              <a:t>Punkte</a:t>
            </a:r>
            <a:endParaRPr lang="en-US" sz="4000" b="1" dirty="0">
              <a:solidFill>
                <a:srgbClr val="FF6600"/>
              </a:solidFill>
              <a:latin typeface="Calibri" panose="020F0502020204030204" pitchFamily="34" charset="0"/>
            </a:endParaRPr>
          </a:p>
          <a:p>
            <a:pPr algn="ctr"/>
            <a:r>
              <a:rPr lang="en-US" sz="2400" i="1" dirty="0">
                <a:solidFill>
                  <a:srgbClr val="FF6600"/>
                </a:solidFill>
                <a:latin typeface="Calibri" panose="020F0502020204030204" pitchFamily="34" charset="0"/>
              </a:rPr>
              <a:t>Risks at the horizon</a:t>
            </a:r>
          </a:p>
        </p:txBody>
      </p:sp>
      <p:pic>
        <p:nvPicPr>
          <p:cNvPr id="19" name="Picture 18"/>
          <p:cNvPicPr>
            <a:picLocks noChangeAspect="1"/>
          </p:cNvPicPr>
          <p:nvPr/>
        </p:nvPicPr>
        <p:blipFill rotWithShape="1">
          <a:blip r:embed="rId6">
            <a:extLst>
              <a:ext uri="{28A0092B-C50C-407E-A947-70E740481C1C}">
                <a14:useLocalDpi xmlns:a14="http://schemas.microsoft.com/office/drawing/2010/main" val="0"/>
              </a:ext>
            </a:extLst>
          </a:blip>
          <a:srcRect t="5632"/>
          <a:stretch/>
        </p:blipFill>
        <p:spPr>
          <a:xfrm>
            <a:off x="10128448" y="0"/>
            <a:ext cx="2005781" cy="1892829"/>
          </a:xfrm>
          <a:prstGeom prst="rect">
            <a:avLst/>
          </a:prstGeom>
        </p:spPr>
      </p:pic>
      <p:sp>
        <p:nvSpPr>
          <p:cNvPr id="32" name="TextBox 31"/>
          <p:cNvSpPr txBox="1"/>
          <p:nvPr/>
        </p:nvSpPr>
        <p:spPr>
          <a:xfrm>
            <a:off x="2903261" y="3898521"/>
            <a:ext cx="1482899" cy="276999"/>
          </a:xfrm>
          <a:prstGeom prst="rect">
            <a:avLst/>
          </a:prstGeom>
          <a:noFill/>
        </p:spPr>
        <p:txBody>
          <a:bodyPr wrap="square" lIns="91430" tIns="45718" rIns="91430" bIns="45718" rtlCol="0">
            <a:spAutoFit/>
          </a:bodyPr>
          <a:lstStyle/>
          <a:p>
            <a:pPr algn="r"/>
            <a:r>
              <a:rPr lang="de-DE" sz="1200" i="1" dirty="0">
                <a:solidFill>
                  <a:prstClr val="white">
                    <a:lumMod val="50000"/>
                  </a:prstClr>
                </a:solidFill>
                <a:latin typeface="Calibri" panose="020F0502020204030204" pitchFamily="34" charset="0"/>
                <a:cs typeface="Arial" panose="020B0604020202020204" pitchFamily="34" charset="0"/>
              </a:rPr>
              <a:t>©PIK</a:t>
            </a:r>
          </a:p>
        </p:txBody>
      </p:sp>
      <p:sp>
        <p:nvSpPr>
          <p:cNvPr id="40" name="TextBox 39"/>
          <p:cNvSpPr txBox="1"/>
          <p:nvPr/>
        </p:nvSpPr>
        <p:spPr>
          <a:xfrm>
            <a:off x="10560785" y="2334437"/>
            <a:ext cx="1837651" cy="276999"/>
          </a:xfrm>
          <a:prstGeom prst="rect">
            <a:avLst/>
          </a:prstGeom>
          <a:noFill/>
        </p:spPr>
        <p:txBody>
          <a:bodyPr wrap="square" lIns="91430" tIns="45718" rIns="91430" bIns="45718" rtlCol="0">
            <a:spAutoFit/>
          </a:bodyPr>
          <a:lstStyle/>
          <a:p>
            <a:r>
              <a:rPr lang="de-DE" sz="1200" dirty="0">
                <a:solidFill>
                  <a:srgbClr val="C64E60"/>
                </a:solidFill>
                <a:latin typeface="Calibri" panose="020F0502020204030204" pitchFamily="34" charset="0"/>
                <a:cs typeface="Arial" panose="020B0604020202020204" pitchFamily="34" charset="0"/>
              </a:rPr>
              <a:t>business-</a:t>
            </a:r>
            <a:r>
              <a:rPr lang="de-DE" sz="1200" dirty="0" err="1">
                <a:solidFill>
                  <a:srgbClr val="C64E60"/>
                </a:solidFill>
                <a:latin typeface="Calibri" panose="020F0502020204030204" pitchFamily="34" charset="0"/>
                <a:cs typeface="Arial" panose="020B0604020202020204" pitchFamily="34" charset="0"/>
              </a:rPr>
              <a:t>as</a:t>
            </a:r>
            <a:r>
              <a:rPr lang="de-DE" sz="1200" dirty="0">
                <a:solidFill>
                  <a:srgbClr val="C64E60"/>
                </a:solidFill>
                <a:latin typeface="Calibri" panose="020F0502020204030204" pitchFamily="34" charset="0"/>
                <a:cs typeface="Arial" panose="020B0604020202020204" pitchFamily="34" charset="0"/>
              </a:rPr>
              <a:t>-</a:t>
            </a:r>
            <a:r>
              <a:rPr lang="de-DE" sz="1200" dirty="0" err="1">
                <a:solidFill>
                  <a:srgbClr val="C64E60"/>
                </a:solidFill>
                <a:latin typeface="Calibri" panose="020F0502020204030204" pitchFamily="34" charset="0"/>
                <a:cs typeface="Arial" panose="020B0604020202020204" pitchFamily="34" charset="0"/>
              </a:rPr>
              <a:t>usual</a:t>
            </a:r>
            <a:endParaRPr lang="de-DE" sz="1200" dirty="0">
              <a:solidFill>
                <a:srgbClr val="C64E60"/>
              </a:solidFill>
              <a:latin typeface="Calibri" panose="020F0502020204030204" pitchFamily="34" charset="0"/>
              <a:cs typeface="Arial" panose="020B0604020202020204" pitchFamily="34" charset="0"/>
            </a:endParaRPr>
          </a:p>
        </p:txBody>
      </p:sp>
      <p:sp>
        <p:nvSpPr>
          <p:cNvPr id="41" name="TextBox 40"/>
          <p:cNvSpPr txBox="1"/>
          <p:nvPr/>
        </p:nvSpPr>
        <p:spPr>
          <a:xfrm>
            <a:off x="10568769" y="4669264"/>
            <a:ext cx="1837651" cy="461665"/>
          </a:xfrm>
          <a:prstGeom prst="rect">
            <a:avLst/>
          </a:prstGeom>
          <a:noFill/>
        </p:spPr>
        <p:txBody>
          <a:bodyPr wrap="square" lIns="91430" tIns="45718" rIns="91430" bIns="45718" rtlCol="0">
            <a:spAutoFit/>
          </a:bodyPr>
          <a:lstStyle/>
          <a:p>
            <a:r>
              <a:rPr lang="de-DE" sz="1200" dirty="0">
                <a:solidFill>
                  <a:srgbClr val="1A861A"/>
                </a:solidFill>
                <a:latin typeface="Calibri" panose="020F0502020204030204" pitchFamily="34" charset="0"/>
                <a:cs typeface="Arial" panose="020B0604020202020204" pitchFamily="34" charset="0"/>
              </a:rPr>
              <a:t>in </a:t>
            </a:r>
            <a:r>
              <a:rPr lang="de-DE" sz="1200" dirty="0" err="1">
                <a:solidFill>
                  <a:srgbClr val="1A861A"/>
                </a:solidFill>
                <a:latin typeface="Calibri" panose="020F0502020204030204" pitchFamily="34" charset="0"/>
                <a:cs typeface="Arial" panose="020B0604020202020204" pitchFamily="34" charset="0"/>
              </a:rPr>
              <a:t>accordance</a:t>
            </a:r>
            <a:r>
              <a:rPr lang="de-DE" sz="1200" dirty="0">
                <a:solidFill>
                  <a:srgbClr val="1A861A"/>
                </a:solidFill>
                <a:latin typeface="Calibri" panose="020F0502020204030204" pitchFamily="34" charset="0"/>
                <a:cs typeface="Arial" panose="020B0604020202020204" pitchFamily="34" charset="0"/>
              </a:rPr>
              <a:t> </a:t>
            </a:r>
            <a:br>
              <a:rPr lang="de-DE" sz="1200" dirty="0">
                <a:solidFill>
                  <a:srgbClr val="1A861A"/>
                </a:solidFill>
                <a:latin typeface="Calibri" panose="020F0502020204030204" pitchFamily="34" charset="0"/>
                <a:cs typeface="Arial" panose="020B0604020202020204" pitchFamily="34" charset="0"/>
              </a:rPr>
            </a:br>
            <a:r>
              <a:rPr lang="de-DE" sz="1200" dirty="0" err="1">
                <a:solidFill>
                  <a:srgbClr val="1A861A"/>
                </a:solidFill>
                <a:latin typeface="Calibri" panose="020F0502020204030204" pitchFamily="34" charset="0"/>
                <a:cs typeface="Arial" panose="020B0604020202020204" pitchFamily="34" charset="0"/>
              </a:rPr>
              <a:t>with</a:t>
            </a:r>
            <a:r>
              <a:rPr lang="de-DE" sz="1200" dirty="0">
                <a:solidFill>
                  <a:srgbClr val="1A861A"/>
                </a:solidFill>
                <a:latin typeface="Calibri" panose="020F0502020204030204" pitchFamily="34" charset="0"/>
                <a:cs typeface="Arial" panose="020B0604020202020204" pitchFamily="34" charset="0"/>
              </a:rPr>
              <a:t> Paris Agreement</a:t>
            </a:r>
          </a:p>
        </p:txBody>
      </p:sp>
      <p:sp>
        <p:nvSpPr>
          <p:cNvPr id="42" name="TextBox 41"/>
          <p:cNvSpPr txBox="1"/>
          <p:nvPr/>
        </p:nvSpPr>
        <p:spPr>
          <a:xfrm>
            <a:off x="317245" y="4610973"/>
            <a:ext cx="4030579" cy="1261883"/>
          </a:xfrm>
          <a:prstGeom prst="rect">
            <a:avLst/>
          </a:prstGeom>
          <a:noFill/>
        </p:spPr>
        <p:txBody>
          <a:bodyPr wrap="square" lIns="91430" tIns="45718" rIns="91430" bIns="45718" rtlCol="0">
            <a:spAutoFit/>
          </a:bodyPr>
          <a:lstStyle/>
          <a:p>
            <a:pPr marL="285717" indent="-285717">
              <a:buFont typeface="Arial" panose="020B0604020202020204" pitchFamily="34" charset="0"/>
              <a:buChar char="•"/>
            </a:pPr>
            <a:r>
              <a:rPr lang="de-DE" sz="1900" dirty="0" err="1">
                <a:solidFill>
                  <a:prstClr val="black"/>
                </a:solidFill>
                <a:latin typeface="Calibri" panose="020F0502020204030204" pitchFamily="34" charset="0"/>
              </a:rPr>
              <a:t>Humans</a:t>
            </a:r>
            <a:r>
              <a:rPr lang="de-DE" sz="1900" dirty="0">
                <a:solidFill>
                  <a:prstClr val="black"/>
                </a:solidFill>
                <a:latin typeface="Calibri" panose="020F0502020204030204" pitchFamily="34" charset="0"/>
              </a:rPr>
              <a:t> </a:t>
            </a:r>
            <a:r>
              <a:rPr lang="de-DE" sz="1900" dirty="0" err="1">
                <a:solidFill>
                  <a:prstClr val="black"/>
                </a:solidFill>
                <a:latin typeface="Calibri" panose="020F0502020204030204" pitchFamily="34" charset="0"/>
              </a:rPr>
              <a:t>are</a:t>
            </a:r>
            <a:r>
              <a:rPr lang="de-DE" sz="1900" dirty="0">
                <a:solidFill>
                  <a:prstClr val="black"/>
                </a:solidFill>
                <a:latin typeface="Calibri" panose="020F0502020204030204" pitchFamily="34" charset="0"/>
              </a:rPr>
              <a:t> a </a:t>
            </a:r>
            <a:r>
              <a:rPr lang="de-DE" sz="1900" dirty="0" err="1">
                <a:solidFill>
                  <a:prstClr val="black"/>
                </a:solidFill>
                <a:latin typeface="Calibri" panose="020F0502020204030204" pitchFamily="34" charset="0"/>
              </a:rPr>
              <a:t>geological</a:t>
            </a:r>
            <a:r>
              <a:rPr lang="de-DE" sz="1900" dirty="0">
                <a:solidFill>
                  <a:prstClr val="black"/>
                </a:solidFill>
                <a:latin typeface="Calibri" panose="020F0502020204030204" pitchFamily="34" charset="0"/>
              </a:rPr>
              <a:t> </a:t>
            </a:r>
            <a:r>
              <a:rPr lang="de-DE" sz="1900" dirty="0" err="1">
                <a:solidFill>
                  <a:prstClr val="black"/>
                </a:solidFill>
                <a:latin typeface="Calibri" panose="020F0502020204030204" pitchFamily="34" charset="0"/>
              </a:rPr>
              <a:t>force</a:t>
            </a:r>
            <a:endParaRPr lang="de-DE" sz="1900" dirty="0">
              <a:solidFill>
                <a:prstClr val="black"/>
              </a:solidFill>
              <a:latin typeface="Calibri" panose="020F0502020204030204" pitchFamily="34" charset="0"/>
            </a:endParaRPr>
          </a:p>
          <a:p>
            <a:pPr marL="285717" indent="-285717">
              <a:buFont typeface="Arial" panose="020B0604020202020204" pitchFamily="34" charset="0"/>
              <a:buChar char="•"/>
            </a:pPr>
            <a:r>
              <a:rPr lang="de-DE" sz="1900" dirty="0" err="1">
                <a:solidFill>
                  <a:prstClr val="black"/>
                </a:solidFill>
                <a:latin typeface="Calibri" panose="020F0502020204030204" pitchFamily="34" charset="0"/>
              </a:rPr>
              <a:t>Crucial</a:t>
            </a:r>
            <a:r>
              <a:rPr lang="de-DE" sz="1900" dirty="0">
                <a:solidFill>
                  <a:prstClr val="black"/>
                </a:solidFill>
                <a:latin typeface="Calibri" panose="020F0502020204030204" pitchFamily="34" charset="0"/>
              </a:rPr>
              <a:t> </a:t>
            </a:r>
            <a:r>
              <a:rPr lang="de-DE" sz="1900" dirty="0" err="1">
                <a:solidFill>
                  <a:prstClr val="black"/>
                </a:solidFill>
                <a:latin typeface="Calibri" panose="020F0502020204030204" pitchFamily="34" charset="0"/>
              </a:rPr>
              <a:t>parts</a:t>
            </a:r>
            <a:r>
              <a:rPr lang="de-DE" sz="1900" dirty="0">
                <a:solidFill>
                  <a:prstClr val="black"/>
                </a:solidFill>
                <a:latin typeface="Calibri" panose="020F0502020204030204" pitchFamily="34" charset="0"/>
              </a:rPr>
              <a:t> </a:t>
            </a:r>
            <a:r>
              <a:rPr lang="de-DE" sz="1900" dirty="0" err="1">
                <a:solidFill>
                  <a:prstClr val="black"/>
                </a:solidFill>
                <a:latin typeface="Calibri" panose="020F0502020204030204" pitchFamily="34" charset="0"/>
              </a:rPr>
              <a:t>of</a:t>
            </a:r>
            <a:r>
              <a:rPr lang="de-DE" sz="1900" dirty="0">
                <a:solidFill>
                  <a:prstClr val="black"/>
                </a:solidFill>
                <a:latin typeface="Calibri" panose="020F0502020204030204" pitchFamily="34" charset="0"/>
              </a:rPr>
              <a:t> </a:t>
            </a:r>
            <a:r>
              <a:rPr lang="de-DE" sz="1900" dirty="0" err="1">
                <a:solidFill>
                  <a:prstClr val="black"/>
                </a:solidFill>
                <a:latin typeface="Calibri" panose="020F0502020204030204" pitchFamily="34" charset="0"/>
              </a:rPr>
              <a:t>the</a:t>
            </a:r>
            <a:r>
              <a:rPr lang="de-DE" sz="1900" dirty="0">
                <a:solidFill>
                  <a:prstClr val="black"/>
                </a:solidFill>
                <a:latin typeface="Calibri" panose="020F0502020204030204" pitchFamily="34" charset="0"/>
              </a:rPr>
              <a:t> </a:t>
            </a:r>
            <a:r>
              <a:rPr lang="de-DE" sz="1900" dirty="0" err="1">
                <a:solidFill>
                  <a:prstClr val="black"/>
                </a:solidFill>
                <a:latin typeface="Calibri" panose="020F0502020204030204" pitchFamily="34" charset="0"/>
              </a:rPr>
              <a:t>climate</a:t>
            </a:r>
            <a:r>
              <a:rPr lang="de-DE" sz="1900" dirty="0">
                <a:solidFill>
                  <a:prstClr val="black"/>
                </a:solidFill>
                <a:latin typeface="Calibri" panose="020F0502020204030204" pitchFamily="34" charset="0"/>
              </a:rPr>
              <a:t> </a:t>
            </a:r>
            <a:r>
              <a:rPr lang="de-DE" sz="1900" dirty="0" err="1">
                <a:solidFill>
                  <a:prstClr val="black"/>
                </a:solidFill>
                <a:latin typeface="Calibri" panose="020F0502020204030204" pitchFamily="34" charset="0"/>
              </a:rPr>
              <a:t>system</a:t>
            </a:r>
            <a:r>
              <a:rPr lang="de-DE" sz="1900" dirty="0">
                <a:solidFill>
                  <a:prstClr val="black"/>
                </a:solidFill>
                <a:latin typeface="Calibri" panose="020F0502020204030204" pitchFamily="34" charset="0"/>
              </a:rPr>
              <a:t> </a:t>
            </a:r>
            <a:br>
              <a:rPr lang="de-DE" sz="1900" dirty="0">
                <a:solidFill>
                  <a:prstClr val="black"/>
                </a:solidFill>
                <a:latin typeface="Calibri" panose="020F0502020204030204" pitchFamily="34" charset="0"/>
              </a:rPr>
            </a:br>
            <a:r>
              <a:rPr lang="de-DE" sz="1900" dirty="0" err="1">
                <a:solidFill>
                  <a:prstClr val="black"/>
                </a:solidFill>
                <a:latin typeface="Calibri" panose="020F0502020204030204" pitchFamily="34" charset="0"/>
              </a:rPr>
              <a:t>are</a:t>
            </a:r>
            <a:r>
              <a:rPr lang="de-DE" sz="1900" dirty="0">
                <a:solidFill>
                  <a:prstClr val="black"/>
                </a:solidFill>
                <a:latin typeface="Calibri" panose="020F0502020204030204" pitchFamily="34" charset="0"/>
              </a:rPr>
              <a:t> at </a:t>
            </a:r>
            <a:r>
              <a:rPr lang="de-DE" sz="1900" dirty="0" err="1">
                <a:solidFill>
                  <a:prstClr val="black"/>
                </a:solidFill>
                <a:latin typeface="Calibri" panose="020F0502020204030204" pitchFamily="34" charset="0"/>
              </a:rPr>
              <a:t>risk</a:t>
            </a:r>
            <a:r>
              <a:rPr lang="de-DE" sz="1900" dirty="0">
                <a:solidFill>
                  <a:prstClr val="black"/>
                </a:solidFill>
                <a:latin typeface="Calibri" panose="020F0502020204030204" pitchFamily="34" charset="0"/>
              </a:rPr>
              <a:t> </a:t>
            </a:r>
            <a:r>
              <a:rPr lang="de-DE" sz="1900" dirty="0" err="1">
                <a:solidFill>
                  <a:prstClr val="black"/>
                </a:solidFill>
                <a:latin typeface="Calibri" panose="020F0502020204030204" pitchFamily="34" charset="0"/>
              </a:rPr>
              <a:t>of</a:t>
            </a:r>
            <a:r>
              <a:rPr lang="de-DE" sz="1900" dirty="0">
                <a:solidFill>
                  <a:prstClr val="black"/>
                </a:solidFill>
                <a:latin typeface="Calibri" panose="020F0502020204030204" pitchFamily="34" charset="0"/>
              </a:rPr>
              <a:t> </a:t>
            </a:r>
            <a:r>
              <a:rPr lang="de-DE" sz="1900" dirty="0" err="1">
                <a:solidFill>
                  <a:prstClr val="black"/>
                </a:solidFill>
                <a:latin typeface="Calibri" panose="020F0502020204030204" pitchFamily="34" charset="0"/>
              </a:rPr>
              <a:t>tipping</a:t>
            </a:r>
            <a:r>
              <a:rPr lang="de-DE" sz="1900" dirty="0">
                <a:solidFill>
                  <a:prstClr val="black"/>
                </a:solidFill>
                <a:latin typeface="Calibri" panose="020F0502020204030204" pitchFamily="34" charset="0"/>
              </a:rPr>
              <a:t> </a:t>
            </a:r>
            <a:r>
              <a:rPr lang="de-DE" sz="1900" dirty="0" err="1">
                <a:solidFill>
                  <a:prstClr val="black"/>
                </a:solidFill>
                <a:latin typeface="Calibri" panose="020F0502020204030204" pitchFamily="34" charset="0"/>
              </a:rPr>
              <a:t>even</a:t>
            </a:r>
            <a:r>
              <a:rPr lang="de-DE" sz="1900" dirty="0">
                <a:solidFill>
                  <a:prstClr val="black"/>
                </a:solidFill>
                <a:latin typeface="Calibri" panose="020F0502020204030204" pitchFamily="34" charset="0"/>
              </a:rPr>
              <a:t> </a:t>
            </a:r>
            <a:r>
              <a:rPr lang="de-DE" sz="1900" dirty="0" err="1">
                <a:solidFill>
                  <a:prstClr val="black"/>
                </a:solidFill>
                <a:latin typeface="Calibri" panose="020F0502020204030204" pitchFamily="34" charset="0"/>
              </a:rPr>
              <a:t>within</a:t>
            </a:r>
            <a:r>
              <a:rPr lang="de-DE" sz="1900" dirty="0">
                <a:solidFill>
                  <a:prstClr val="black"/>
                </a:solidFill>
                <a:latin typeface="Calibri" panose="020F0502020204030204" pitchFamily="34" charset="0"/>
              </a:rPr>
              <a:t> </a:t>
            </a:r>
            <a:br>
              <a:rPr lang="de-DE" sz="1900" dirty="0">
                <a:solidFill>
                  <a:prstClr val="black"/>
                </a:solidFill>
                <a:latin typeface="Calibri" panose="020F0502020204030204" pitchFamily="34" charset="0"/>
              </a:rPr>
            </a:br>
            <a:r>
              <a:rPr lang="de-DE" sz="1900" dirty="0" err="1">
                <a:solidFill>
                  <a:prstClr val="black"/>
                </a:solidFill>
                <a:latin typeface="Calibri" panose="020F0502020204030204" pitchFamily="34" charset="0"/>
              </a:rPr>
              <a:t>the</a:t>
            </a:r>
            <a:r>
              <a:rPr lang="de-DE" sz="1900" dirty="0">
                <a:solidFill>
                  <a:prstClr val="black"/>
                </a:solidFill>
                <a:latin typeface="Calibri" panose="020F0502020204030204" pitchFamily="34" charset="0"/>
              </a:rPr>
              <a:t> Paris </a:t>
            </a:r>
            <a:r>
              <a:rPr lang="de-DE" sz="1900" dirty="0" err="1">
                <a:solidFill>
                  <a:prstClr val="black"/>
                </a:solidFill>
                <a:latin typeface="Calibri" panose="020F0502020204030204" pitchFamily="34" charset="0"/>
              </a:rPr>
              <a:t>range</a:t>
            </a:r>
            <a:r>
              <a:rPr lang="de-DE" sz="1900" dirty="0">
                <a:solidFill>
                  <a:prstClr val="black"/>
                </a:solidFill>
                <a:latin typeface="Calibri" panose="020F0502020204030204" pitchFamily="34" charset="0"/>
              </a:rPr>
              <a:t> </a:t>
            </a:r>
            <a:r>
              <a:rPr lang="de-DE" sz="1900" dirty="0" err="1">
                <a:solidFill>
                  <a:prstClr val="black"/>
                </a:solidFill>
                <a:latin typeface="Calibri" panose="020F0502020204030204" pitchFamily="34" charset="0"/>
              </a:rPr>
              <a:t>of</a:t>
            </a:r>
            <a:r>
              <a:rPr lang="de-DE" sz="1900" dirty="0">
                <a:solidFill>
                  <a:prstClr val="black"/>
                </a:solidFill>
                <a:latin typeface="Calibri" panose="020F0502020204030204" pitchFamily="34" charset="0"/>
              </a:rPr>
              <a:t> 1.5 – 2°C</a:t>
            </a:r>
          </a:p>
        </p:txBody>
      </p:sp>
      <p:sp>
        <p:nvSpPr>
          <p:cNvPr id="29" name="TextBox 28">
            <a:extLst>
              <a:ext uri="{FF2B5EF4-FFF2-40B4-BE49-F238E27FC236}">
                <a16:creationId xmlns:a16="http://schemas.microsoft.com/office/drawing/2014/main" id="{A26E965C-AD44-4E7C-A07E-46204F3C3523}"/>
              </a:ext>
            </a:extLst>
          </p:cNvPr>
          <p:cNvSpPr txBox="1"/>
          <p:nvPr/>
        </p:nvSpPr>
        <p:spPr>
          <a:xfrm>
            <a:off x="1527859" y="6427527"/>
            <a:ext cx="2238883" cy="276999"/>
          </a:xfrm>
          <a:prstGeom prst="rect">
            <a:avLst/>
          </a:prstGeom>
          <a:noFill/>
        </p:spPr>
        <p:txBody>
          <a:bodyPr wrap="none" rtlCol="0">
            <a:spAutoFit/>
          </a:bodyPr>
          <a:lstStyle/>
          <a:p>
            <a:r>
              <a:rPr lang="de-DE" sz="1200" dirty="0">
                <a:solidFill>
                  <a:schemeClr val="bg2">
                    <a:lumMod val="50000"/>
                  </a:schemeClr>
                </a:solidFill>
              </a:rPr>
              <a:t>Fred F. Hattermann, PIK Potsdam</a:t>
            </a:r>
            <a:endParaRPr lang="en-DE" sz="1200" dirty="0">
              <a:solidFill>
                <a:schemeClr val="bg2">
                  <a:lumMod val="50000"/>
                </a:schemeClr>
              </a:solidFill>
            </a:endParaRPr>
          </a:p>
        </p:txBody>
      </p:sp>
    </p:spTree>
    <p:extLst>
      <p:ext uri="{BB962C8B-B14F-4D97-AF65-F5344CB8AC3E}">
        <p14:creationId xmlns:p14="http://schemas.microsoft.com/office/powerpoint/2010/main" val="417297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22" presetClass="entr" presetSubtype="8" fill="hold" nodeType="withEffect">
                                  <p:stCondLst>
                                    <p:cond delay="0"/>
                                  </p:stCondLst>
                                  <p:childTnLst>
                                    <p:set>
                                      <p:cBhvr>
                                        <p:cTn id="12" dur="1" fill="hold">
                                          <p:stCondLst>
                                            <p:cond delay="0"/>
                                          </p:stCondLst>
                                        </p:cTn>
                                        <p:tgtEl>
                                          <p:spTgt spid="42">
                                            <p:txEl>
                                              <p:pRg st="0" end="0"/>
                                            </p:txEl>
                                          </p:spTgt>
                                        </p:tgtEl>
                                        <p:attrNameLst>
                                          <p:attrName>style.visibility</p:attrName>
                                        </p:attrNameLst>
                                      </p:cBhvr>
                                      <p:to>
                                        <p:strVal val="visible"/>
                                      </p:to>
                                    </p:set>
                                    <p:animEffect transition="in" filter="wipe(left)">
                                      <p:cBhvr>
                                        <p:cTn id="13" dur="500"/>
                                        <p:tgtEl>
                                          <p:spTgt spid="4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childTnLst>
                                </p:cTn>
                              </p:par>
                              <p:par>
                                <p:cTn id="18" presetID="22" presetClass="entr" presetSubtype="8" fill="hold" nodeType="withEffect">
                                  <p:stCondLst>
                                    <p:cond delay="0"/>
                                  </p:stCondLst>
                                  <p:childTnLst>
                                    <p:set>
                                      <p:cBhvr>
                                        <p:cTn id="19" dur="1" fill="hold">
                                          <p:stCondLst>
                                            <p:cond delay="0"/>
                                          </p:stCondLst>
                                        </p:cTn>
                                        <p:tgtEl>
                                          <p:spTgt spid="42">
                                            <p:txEl>
                                              <p:pRg st="1" end="1"/>
                                            </p:txEl>
                                          </p:spTgt>
                                        </p:tgtEl>
                                        <p:attrNameLst>
                                          <p:attrName>style.visibility</p:attrName>
                                        </p:attrNameLst>
                                      </p:cBhvr>
                                      <p:to>
                                        <p:strVal val="visible"/>
                                      </p:to>
                                    </p:set>
                                    <p:animEffect transition="in" filter="wipe(left)">
                                      <p:cBhvr>
                                        <p:cTn id="20" dur="500"/>
                                        <p:tgtEl>
                                          <p:spTgt spid="4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F8B39-1753-4CCB-B637-843886671F9F}"/>
              </a:ext>
            </a:extLst>
          </p:cNvPr>
          <p:cNvSpPr>
            <a:spLocks noGrp="1"/>
          </p:cNvSpPr>
          <p:nvPr>
            <p:ph type="title"/>
          </p:nvPr>
        </p:nvSpPr>
        <p:spPr/>
        <p:txBody>
          <a:bodyPr>
            <a:normAutofit/>
          </a:bodyPr>
          <a:lstStyle/>
          <a:p>
            <a:r>
              <a:rPr lang="de-DE" dirty="0"/>
              <a:t>Was sind Möglichkeiten zur Anpassung? - Beispiele</a:t>
            </a:r>
            <a:endParaRPr lang="en-DE" dirty="0"/>
          </a:p>
        </p:txBody>
      </p:sp>
      <p:sp>
        <p:nvSpPr>
          <p:cNvPr id="7" name="Rectangle 6">
            <a:extLst>
              <a:ext uri="{FF2B5EF4-FFF2-40B4-BE49-F238E27FC236}">
                <a16:creationId xmlns:a16="http://schemas.microsoft.com/office/drawing/2014/main" id="{436E2EEF-38C9-4B83-89CE-FFF6610F368F}"/>
              </a:ext>
            </a:extLst>
          </p:cNvPr>
          <p:cNvSpPr/>
          <p:nvPr/>
        </p:nvSpPr>
        <p:spPr>
          <a:xfrm>
            <a:off x="7240715" y="1270000"/>
            <a:ext cx="3847405" cy="1200329"/>
          </a:xfrm>
          <a:prstGeom prst="rect">
            <a:avLst/>
          </a:prstGeom>
        </p:spPr>
        <p:txBody>
          <a:bodyPr wrap="square">
            <a:spAutoFit/>
          </a:bodyPr>
          <a:lstStyle/>
          <a:p>
            <a:r>
              <a:rPr lang="de-DE" dirty="0"/>
              <a:t>Schwammstadt / -</a:t>
            </a:r>
            <a:r>
              <a:rPr lang="de-DE" dirty="0" err="1"/>
              <a:t>stadtviertel</a:t>
            </a:r>
            <a:r>
              <a:rPr lang="de-DE" dirty="0"/>
              <a:t> in Berlin</a:t>
            </a:r>
          </a:p>
          <a:p>
            <a:r>
              <a:rPr lang="de-DE" dirty="0"/>
              <a:t>Versickerung führt zu Grundwasserneubildung und Vermeidung von Sturzfluten</a:t>
            </a:r>
            <a:endParaRPr lang="en-DE" dirty="0"/>
          </a:p>
        </p:txBody>
      </p:sp>
      <p:pic>
        <p:nvPicPr>
          <p:cNvPr id="11" name="Picture 10">
            <a:extLst>
              <a:ext uri="{FF2B5EF4-FFF2-40B4-BE49-F238E27FC236}">
                <a16:creationId xmlns:a16="http://schemas.microsoft.com/office/drawing/2014/main" id="{8F83C40F-9895-4632-9E3D-4F5EFFD1E6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229" y="1347731"/>
            <a:ext cx="6825079" cy="2921134"/>
          </a:xfrm>
          <a:prstGeom prst="rect">
            <a:avLst/>
          </a:prstGeom>
          <a:ln>
            <a:noFill/>
          </a:ln>
          <a:effectLst>
            <a:outerShdw blurRad="292100" dist="139700" dir="2700000" algn="tl" rotWithShape="0">
              <a:srgbClr val="333333">
                <a:alpha val="65000"/>
              </a:srgbClr>
            </a:outerShdw>
          </a:effectLst>
        </p:spPr>
      </p:pic>
      <p:grpSp>
        <p:nvGrpSpPr>
          <p:cNvPr id="15" name="Group 14">
            <a:extLst>
              <a:ext uri="{FF2B5EF4-FFF2-40B4-BE49-F238E27FC236}">
                <a16:creationId xmlns:a16="http://schemas.microsoft.com/office/drawing/2014/main" id="{0E59CA3F-621A-4423-8DDC-D78D14987169}"/>
              </a:ext>
            </a:extLst>
          </p:cNvPr>
          <p:cNvGrpSpPr/>
          <p:nvPr/>
        </p:nvGrpSpPr>
        <p:grpSpPr>
          <a:xfrm>
            <a:off x="2313697" y="2601912"/>
            <a:ext cx="9077744" cy="3385598"/>
            <a:chOff x="2313697" y="2601912"/>
            <a:chExt cx="9077744" cy="3385598"/>
          </a:xfrm>
        </p:grpSpPr>
        <p:pic>
          <p:nvPicPr>
            <p:cNvPr id="13" name="Picture 12">
              <a:extLst>
                <a:ext uri="{FF2B5EF4-FFF2-40B4-BE49-F238E27FC236}">
                  <a16:creationId xmlns:a16="http://schemas.microsoft.com/office/drawing/2014/main" id="{34EA315B-F9D2-421F-9353-936D609FA9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3697" y="2601912"/>
              <a:ext cx="5078397" cy="3385598"/>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2998B9BD-37E4-48F2-828D-BBA2343CC4BF}"/>
                </a:ext>
              </a:extLst>
            </p:cNvPr>
            <p:cNvSpPr/>
            <p:nvPr/>
          </p:nvSpPr>
          <p:spPr>
            <a:xfrm>
              <a:off x="7544036" y="4779058"/>
              <a:ext cx="3847405" cy="923330"/>
            </a:xfrm>
            <a:prstGeom prst="rect">
              <a:avLst/>
            </a:prstGeom>
          </p:spPr>
          <p:txBody>
            <a:bodyPr wrap="square">
              <a:spAutoFit/>
            </a:bodyPr>
            <a:lstStyle/>
            <a:p>
              <a:r>
                <a:rPr lang="de-DE" dirty="0"/>
                <a:t>Grundwasserneubildung ist unter Laubwald deutlich höher als unter Nadelwald </a:t>
              </a:r>
              <a:endParaRPr lang="en-DE" dirty="0"/>
            </a:p>
          </p:txBody>
        </p:sp>
      </p:grpSp>
      <p:sp>
        <p:nvSpPr>
          <p:cNvPr id="8" name="TextBox 7">
            <a:extLst>
              <a:ext uri="{FF2B5EF4-FFF2-40B4-BE49-F238E27FC236}">
                <a16:creationId xmlns:a16="http://schemas.microsoft.com/office/drawing/2014/main" id="{68AAD089-BC10-484C-8BDC-4F31A2F3CF1C}"/>
              </a:ext>
            </a:extLst>
          </p:cNvPr>
          <p:cNvSpPr txBox="1"/>
          <p:nvPr/>
        </p:nvSpPr>
        <p:spPr>
          <a:xfrm>
            <a:off x="1527859" y="6427527"/>
            <a:ext cx="2238883" cy="276999"/>
          </a:xfrm>
          <a:prstGeom prst="rect">
            <a:avLst/>
          </a:prstGeom>
          <a:noFill/>
        </p:spPr>
        <p:txBody>
          <a:bodyPr wrap="none" rtlCol="0">
            <a:spAutoFit/>
          </a:bodyPr>
          <a:lstStyle/>
          <a:p>
            <a:r>
              <a:rPr lang="de-DE" sz="1200" dirty="0">
                <a:solidFill>
                  <a:schemeClr val="bg2">
                    <a:lumMod val="50000"/>
                  </a:schemeClr>
                </a:solidFill>
              </a:rPr>
              <a:t>Fred F. Hattermann, PIK Potsdam</a:t>
            </a:r>
            <a:endParaRPr lang="en-DE" sz="1200" dirty="0">
              <a:solidFill>
                <a:schemeClr val="bg2">
                  <a:lumMod val="50000"/>
                </a:schemeClr>
              </a:solidFill>
            </a:endParaRPr>
          </a:p>
        </p:txBody>
      </p:sp>
    </p:spTree>
    <p:extLst>
      <p:ext uri="{BB962C8B-B14F-4D97-AF65-F5344CB8AC3E}">
        <p14:creationId xmlns:p14="http://schemas.microsoft.com/office/powerpoint/2010/main" val="368904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E2600D6-F7C7-4988-94B2-DA9B78D409F6}"/>
              </a:ext>
            </a:extLst>
          </p:cNvPr>
          <p:cNvSpPr txBox="1"/>
          <p:nvPr/>
        </p:nvSpPr>
        <p:spPr>
          <a:xfrm>
            <a:off x="1527859" y="6427527"/>
            <a:ext cx="2238883" cy="276999"/>
          </a:xfrm>
          <a:prstGeom prst="rect">
            <a:avLst/>
          </a:prstGeom>
          <a:noFill/>
        </p:spPr>
        <p:txBody>
          <a:bodyPr wrap="none" rtlCol="0">
            <a:spAutoFit/>
          </a:bodyPr>
          <a:lstStyle/>
          <a:p>
            <a:r>
              <a:rPr lang="de-DE" sz="1200" dirty="0">
                <a:solidFill>
                  <a:schemeClr val="bg2">
                    <a:lumMod val="50000"/>
                  </a:schemeClr>
                </a:solidFill>
              </a:rPr>
              <a:t>Fred F. Hattermann, PIK Potsdam</a:t>
            </a:r>
            <a:endParaRPr lang="en-DE" sz="1200" dirty="0">
              <a:solidFill>
                <a:schemeClr val="bg2">
                  <a:lumMod val="50000"/>
                </a:schemeClr>
              </a:solidFill>
            </a:endParaRPr>
          </a:p>
        </p:txBody>
      </p:sp>
      <p:sp>
        <p:nvSpPr>
          <p:cNvPr id="49154" name="Text Box 2"/>
          <p:cNvSpPr txBox="1">
            <a:spLocks noChangeArrowheads="1"/>
          </p:cNvSpPr>
          <p:nvPr/>
        </p:nvSpPr>
        <p:spPr bwMode="auto">
          <a:xfrm>
            <a:off x="1320800" y="76201"/>
            <a:ext cx="10390717" cy="83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lgn="l" eaLnBrk="0" hangingPunct="0">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itchFamily="34" charset="0"/>
              </a:defRPr>
            </a:lvl1pPr>
            <a:lvl2pPr marL="742950" indent="-285750" algn="l"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itchFamily="34" charset="0"/>
              </a:defRPr>
            </a:lvl2pPr>
            <a:lvl3pPr marL="1143000" indent="-228600" algn="l"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itchFamily="34" charset="0"/>
              </a:defRPr>
            </a:lvl3pPr>
            <a:lvl4pPr marL="1600200" indent="-228600" algn="l"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itchFamily="34" charset="0"/>
              </a:defRPr>
            </a:lvl4pPr>
            <a:lvl5pPr marL="2057400" indent="-228600" algn="l"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itchFamily="34" charset="0"/>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itchFamily="34" charset="0"/>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itchFamily="34" charset="0"/>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itchFamily="34" charset="0"/>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itchFamily="34" charset="0"/>
              </a:defRPr>
            </a:lvl9pPr>
          </a:lstStyle>
          <a:p>
            <a:pPr algn="ctr" eaLnBrk="1" hangingPunct="1">
              <a:spcBef>
                <a:spcPct val="0"/>
              </a:spcBef>
              <a:spcAft>
                <a:spcPts val="575"/>
              </a:spcAft>
            </a:pPr>
            <a:r>
              <a:rPr lang="de-DE" altLang="en-US" sz="2800">
                <a:solidFill>
                  <a:srgbClr val="FFFFFF"/>
                </a:solidFill>
                <a:ea typeface="DejaVu Sans"/>
                <a:cs typeface="DejaVu Sans"/>
              </a:rPr>
              <a:t>7. Versickerung</a:t>
            </a:r>
            <a:br>
              <a:rPr lang="de-DE" altLang="en-US" sz="2800">
                <a:solidFill>
                  <a:srgbClr val="FFFFFF"/>
                </a:solidFill>
                <a:ea typeface="DejaVu Sans"/>
                <a:cs typeface="DejaVu Sans"/>
              </a:rPr>
            </a:br>
            <a:r>
              <a:rPr lang="de-DE" altLang="en-US" sz="2400">
                <a:solidFill>
                  <a:srgbClr val="FFFFFF"/>
                </a:solidFill>
                <a:ea typeface="DejaVu Sans"/>
                <a:cs typeface="DejaVu Sans"/>
              </a:rPr>
              <a:t>7.4 Bodenwasserhaushalt Deutschland</a:t>
            </a:r>
          </a:p>
        </p:txBody>
      </p:sp>
      <p:pic>
        <p:nvPicPr>
          <p:cNvPr id="49155" name="Picture 4" descr="dtl_ezgs_moisture_y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4401" y="940329"/>
            <a:ext cx="3886387" cy="50294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9156" name="Picture 5" descr="dtl_ezgs_moisture_summ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2968" y="940329"/>
            <a:ext cx="3886387" cy="50294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9157" name="Text Box 7"/>
          <p:cNvSpPr txBox="1">
            <a:spLocks noChangeArrowheads="1"/>
          </p:cNvSpPr>
          <p:nvPr/>
        </p:nvSpPr>
        <p:spPr bwMode="auto">
          <a:xfrm>
            <a:off x="2929035" y="6078259"/>
            <a:ext cx="1260281" cy="461665"/>
          </a:xfrm>
          <a:prstGeom prst="rect">
            <a:avLst/>
          </a:prstGeom>
          <a:solidFill>
            <a:schemeClr val="bg1"/>
          </a:solidFill>
          <a:ln>
            <a:noFill/>
          </a:ln>
          <a:effectLst/>
          <a:extLst/>
        </p:spPr>
        <p:txBody>
          <a:bodyPr wrap="none">
            <a:spAutoFit/>
          </a:bodyPr>
          <a:lstStyle>
            <a:lvl1pPr algn="l" eaLnBrk="0" hangingPunct="0">
              <a:spcBef>
                <a:spcPct val="20000"/>
              </a:spcBef>
              <a:defRPr sz="1600">
                <a:solidFill>
                  <a:schemeClr val="tx1"/>
                </a:solidFill>
                <a:latin typeface="Arial" pitchFamily="34" charset="0"/>
              </a:defRPr>
            </a:lvl1pPr>
            <a:lvl2pPr marL="742950" indent="-285750" algn="l" eaLnBrk="0" hangingPunct="0">
              <a:spcBef>
                <a:spcPct val="20000"/>
              </a:spcBef>
              <a:buChar char="–"/>
              <a:defRPr sz="1600">
                <a:solidFill>
                  <a:schemeClr val="tx1"/>
                </a:solidFill>
                <a:latin typeface="Arial" pitchFamily="34" charset="0"/>
              </a:defRPr>
            </a:lvl2pPr>
            <a:lvl3pPr marL="1143000" indent="-228600" algn="l" eaLnBrk="0" hangingPunct="0">
              <a:spcBef>
                <a:spcPct val="20000"/>
              </a:spcBef>
              <a:buChar char="•"/>
              <a:defRPr sz="1600">
                <a:solidFill>
                  <a:schemeClr val="tx1"/>
                </a:solidFill>
                <a:latin typeface="Arial" pitchFamily="34" charset="0"/>
              </a:defRPr>
            </a:lvl3pPr>
            <a:lvl4pPr marL="1600200" indent="-228600" algn="l" eaLnBrk="0" hangingPunct="0">
              <a:spcBef>
                <a:spcPct val="20000"/>
              </a:spcBef>
              <a:buChar char="–"/>
              <a:defRPr sz="1600">
                <a:solidFill>
                  <a:schemeClr val="tx1"/>
                </a:solidFill>
                <a:latin typeface="Arial" pitchFamily="34" charset="0"/>
              </a:defRPr>
            </a:lvl4pPr>
            <a:lvl5pPr marL="2057400" indent="-228600" algn="l"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pPr>
            <a:r>
              <a:rPr lang="de-DE" altLang="en-US" sz="2400" b="1" dirty="0">
                <a:latin typeface="+mn-lt"/>
              </a:rPr>
              <a:t>Sommer</a:t>
            </a:r>
            <a:endParaRPr lang="en-US" altLang="en-US" sz="2400" b="1" dirty="0">
              <a:latin typeface="+mn-lt"/>
            </a:endParaRPr>
          </a:p>
        </p:txBody>
      </p:sp>
      <p:sp>
        <p:nvSpPr>
          <p:cNvPr id="49158" name="Text Box 8"/>
          <p:cNvSpPr txBox="1">
            <a:spLocks noChangeArrowheads="1"/>
          </p:cNvSpPr>
          <p:nvPr/>
        </p:nvSpPr>
        <p:spPr bwMode="auto">
          <a:xfrm>
            <a:off x="7229794" y="6060684"/>
            <a:ext cx="1690591" cy="461665"/>
          </a:xfrm>
          <a:prstGeom prst="rect">
            <a:avLst/>
          </a:prstGeom>
          <a:solidFill>
            <a:schemeClr val="bg1"/>
          </a:solidFill>
          <a:ln>
            <a:noFill/>
          </a:ln>
          <a:effectLst/>
          <a:extLst/>
        </p:spPr>
        <p:txBody>
          <a:bodyPr wrap="none">
            <a:spAutoFit/>
          </a:bodyPr>
          <a:lstStyle>
            <a:lvl1pPr algn="l" eaLnBrk="0" hangingPunct="0">
              <a:spcBef>
                <a:spcPct val="20000"/>
              </a:spcBef>
              <a:defRPr sz="1600">
                <a:solidFill>
                  <a:schemeClr val="tx1"/>
                </a:solidFill>
                <a:latin typeface="Arial" pitchFamily="34" charset="0"/>
              </a:defRPr>
            </a:lvl1pPr>
            <a:lvl2pPr marL="742950" indent="-285750" algn="l" eaLnBrk="0" hangingPunct="0">
              <a:spcBef>
                <a:spcPct val="20000"/>
              </a:spcBef>
              <a:buChar char="–"/>
              <a:defRPr sz="1600">
                <a:solidFill>
                  <a:schemeClr val="tx1"/>
                </a:solidFill>
                <a:latin typeface="Arial" pitchFamily="34" charset="0"/>
              </a:defRPr>
            </a:lvl2pPr>
            <a:lvl3pPr marL="1143000" indent="-228600" algn="l" eaLnBrk="0" hangingPunct="0">
              <a:spcBef>
                <a:spcPct val="20000"/>
              </a:spcBef>
              <a:buChar char="•"/>
              <a:defRPr sz="1600">
                <a:solidFill>
                  <a:schemeClr val="tx1"/>
                </a:solidFill>
                <a:latin typeface="Arial" pitchFamily="34" charset="0"/>
              </a:defRPr>
            </a:lvl3pPr>
            <a:lvl4pPr marL="1600200" indent="-228600" algn="l" eaLnBrk="0" hangingPunct="0">
              <a:spcBef>
                <a:spcPct val="20000"/>
              </a:spcBef>
              <a:buChar char="–"/>
              <a:defRPr sz="1600">
                <a:solidFill>
                  <a:schemeClr val="tx1"/>
                </a:solidFill>
                <a:latin typeface="Arial" pitchFamily="34" charset="0"/>
              </a:defRPr>
            </a:lvl4pPr>
            <a:lvl5pPr marL="2057400" indent="-228600" algn="l"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pPr>
            <a:r>
              <a:rPr lang="de-DE" altLang="en-US" sz="2400" b="1" dirty="0">
                <a:latin typeface="+mn-lt"/>
              </a:rPr>
              <a:t>Ganzes Jahr</a:t>
            </a:r>
            <a:endParaRPr lang="en-US" altLang="en-US" sz="2400" b="1" dirty="0">
              <a:latin typeface="+mn-lt"/>
            </a:endParaRPr>
          </a:p>
        </p:txBody>
      </p:sp>
      <p:sp>
        <p:nvSpPr>
          <p:cNvPr id="2" name="Title 1"/>
          <p:cNvSpPr>
            <a:spLocks noGrp="1"/>
          </p:cNvSpPr>
          <p:nvPr>
            <p:ph type="title"/>
          </p:nvPr>
        </p:nvSpPr>
        <p:spPr>
          <a:xfrm>
            <a:off x="355600" y="100797"/>
            <a:ext cx="10515600" cy="904875"/>
          </a:xfrm>
        </p:spPr>
        <p:txBody>
          <a:bodyPr>
            <a:normAutofit/>
          </a:bodyPr>
          <a:lstStyle/>
          <a:p>
            <a:r>
              <a:rPr lang="de-DE" altLang="en-US" dirty="0"/>
              <a:t>Trends im Pflanzenverfügbaren Bodenwasser </a:t>
            </a:r>
            <a:r>
              <a:rPr lang="de-DE" altLang="en-US" sz="2000" dirty="0"/>
              <a:t>(1951-2010, simuliert)</a:t>
            </a:r>
            <a:endParaRPr lang="de-DE" sz="2400" dirty="0"/>
          </a:p>
        </p:txBody>
      </p:sp>
      <p:pic>
        <p:nvPicPr>
          <p:cNvPr id="5" name="Picture 4">
            <a:extLst>
              <a:ext uri="{FF2B5EF4-FFF2-40B4-BE49-F238E27FC236}">
                <a16:creationId xmlns:a16="http://schemas.microsoft.com/office/drawing/2014/main" id="{35ABEC01-1FAA-4CD6-9D18-DE2DB1BF613A}"/>
              </a:ext>
            </a:extLst>
          </p:cNvPr>
          <p:cNvPicPr>
            <a:picLocks noChangeAspect="1"/>
          </p:cNvPicPr>
          <p:nvPr/>
        </p:nvPicPr>
        <p:blipFill>
          <a:blip r:embed="rId5"/>
          <a:stretch>
            <a:fillRect/>
          </a:stretch>
        </p:blipFill>
        <p:spPr>
          <a:xfrm>
            <a:off x="2696632" y="1557467"/>
            <a:ext cx="7772400" cy="4962525"/>
          </a:xfrm>
          <a:prstGeom prst="rect">
            <a:avLst/>
          </a:prstGeom>
        </p:spPr>
      </p:pic>
    </p:spTree>
    <p:extLst>
      <p:ext uri="{BB962C8B-B14F-4D97-AF65-F5344CB8AC3E}">
        <p14:creationId xmlns:p14="http://schemas.microsoft.com/office/powerpoint/2010/main" val="181708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E8654C8-D8FA-4BB1-9EE7-3E70F5D9BB97}"/>
              </a:ext>
            </a:extLst>
          </p:cNvPr>
          <p:cNvSpPr>
            <a:spLocks noGrp="1"/>
          </p:cNvSpPr>
          <p:nvPr>
            <p:ph type="ftr" sz="quarter" idx="11"/>
          </p:nvPr>
        </p:nvSpPr>
        <p:spPr/>
        <p:txBody>
          <a:bodyPr/>
          <a:lstStyle/>
          <a:p>
            <a:endParaRPr lang="de-DE" dirty="0"/>
          </a:p>
        </p:txBody>
      </p:sp>
      <p:sp>
        <p:nvSpPr>
          <p:cNvPr id="4" name="Slide Number Placeholder 3">
            <a:extLst>
              <a:ext uri="{FF2B5EF4-FFF2-40B4-BE49-F238E27FC236}">
                <a16:creationId xmlns:a16="http://schemas.microsoft.com/office/drawing/2014/main" id="{074B3C76-D5F9-4031-9B0C-6D0CD76564F5}"/>
              </a:ext>
            </a:extLst>
          </p:cNvPr>
          <p:cNvSpPr>
            <a:spLocks noGrp="1"/>
          </p:cNvSpPr>
          <p:nvPr>
            <p:ph type="sldNum" sz="quarter" idx="12"/>
          </p:nvPr>
        </p:nvSpPr>
        <p:spPr/>
        <p:txBody>
          <a:bodyPr/>
          <a:lstStyle/>
          <a:p>
            <a:fld id="{1B44015D-9407-488E-8AD7-722ADB5AEF29}" type="slidenum">
              <a:rPr lang="de-DE" smtClean="0"/>
              <a:t>3</a:t>
            </a:fld>
            <a:endParaRPr lang="de-DE" dirty="0"/>
          </a:p>
        </p:txBody>
      </p:sp>
      <p:sp>
        <p:nvSpPr>
          <p:cNvPr id="5" name="Title 4">
            <a:extLst>
              <a:ext uri="{FF2B5EF4-FFF2-40B4-BE49-F238E27FC236}">
                <a16:creationId xmlns:a16="http://schemas.microsoft.com/office/drawing/2014/main" id="{84FA228A-B09A-4D37-A824-DADEF9F45ADF}"/>
              </a:ext>
            </a:extLst>
          </p:cNvPr>
          <p:cNvSpPr>
            <a:spLocks noGrp="1"/>
          </p:cNvSpPr>
          <p:nvPr>
            <p:ph type="title"/>
          </p:nvPr>
        </p:nvSpPr>
        <p:spPr/>
        <p:txBody>
          <a:bodyPr/>
          <a:lstStyle/>
          <a:p>
            <a:r>
              <a:rPr lang="de-DE" dirty="0"/>
              <a:t>Gemeinderatssitzung in </a:t>
            </a:r>
            <a:r>
              <a:rPr lang="de-DE" dirty="0" err="1"/>
              <a:t>Seddin</a:t>
            </a:r>
            <a:r>
              <a:rPr lang="de-DE" dirty="0"/>
              <a:t> (Brandenburg)</a:t>
            </a:r>
            <a:endParaRPr lang="en-DE" dirty="0"/>
          </a:p>
        </p:txBody>
      </p:sp>
      <p:pic>
        <p:nvPicPr>
          <p:cNvPr id="9" name="Picture 8">
            <a:extLst>
              <a:ext uri="{FF2B5EF4-FFF2-40B4-BE49-F238E27FC236}">
                <a16:creationId xmlns:a16="http://schemas.microsoft.com/office/drawing/2014/main" id="{AD1B3D36-BCA8-4013-82DA-B3FA6F6E49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338647" y="1305098"/>
            <a:ext cx="8290560" cy="4663440"/>
          </a:xfrm>
          <a:prstGeom prst="rect">
            <a:avLst/>
          </a:prstGeom>
        </p:spPr>
      </p:pic>
      <p:pic>
        <p:nvPicPr>
          <p:cNvPr id="15" name="Picture 14">
            <a:extLst>
              <a:ext uri="{FF2B5EF4-FFF2-40B4-BE49-F238E27FC236}">
                <a16:creationId xmlns:a16="http://schemas.microsoft.com/office/drawing/2014/main" id="{E66D83C4-E044-4A13-8F83-9E983253AC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681" y="1437332"/>
            <a:ext cx="8290560" cy="4663440"/>
          </a:xfrm>
          <a:prstGeom prst="rect">
            <a:avLst/>
          </a:prstGeom>
        </p:spPr>
      </p:pic>
      <p:pic>
        <p:nvPicPr>
          <p:cNvPr id="17" name="Picture 16">
            <a:extLst>
              <a:ext uri="{FF2B5EF4-FFF2-40B4-BE49-F238E27FC236}">
                <a16:creationId xmlns:a16="http://schemas.microsoft.com/office/drawing/2014/main" id="{6B908126-7DF8-45E1-B77E-D8A0B8045A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092" y="1637587"/>
            <a:ext cx="8290560" cy="4663440"/>
          </a:xfrm>
          <a:prstGeom prst="rect">
            <a:avLst/>
          </a:prstGeom>
        </p:spPr>
      </p:pic>
      <p:pic>
        <p:nvPicPr>
          <p:cNvPr id="19" name="Picture 18">
            <a:extLst>
              <a:ext uri="{FF2B5EF4-FFF2-40B4-BE49-F238E27FC236}">
                <a16:creationId xmlns:a16="http://schemas.microsoft.com/office/drawing/2014/main" id="{A1BD7452-4F4D-49E0-ADA8-FD21105B5A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5503" y="1791413"/>
            <a:ext cx="8290560" cy="4663440"/>
          </a:xfrm>
          <a:prstGeom prst="rect">
            <a:avLst/>
          </a:prstGeom>
        </p:spPr>
      </p:pic>
      <p:pic>
        <p:nvPicPr>
          <p:cNvPr id="21" name="Picture 20">
            <a:extLst>
              <a:ext uri="{FF2B5EF4-FFF2-40B4-BE49-F238E27FC236}">
                <a16:creationId xmlns:a16="http://schemas.microsoft.com/office/drawing/2014/main" id="{A6E3246E-DF6C-4033-A79B-1894909646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1657914" y="1984145"/>
            <a:ext cx="8290560" cy="4663440"/>
          </a:xfrm>
          <a:prstGeom prst="rect">
            <a:avLst/>
          </a:prstGeom>
        </p:spPr>
      </p:pic>
    </p:spTree>
    <p:extLst>
      <p:ext uri="{BB962C8B-B14F-4D97-AF65-F5344CB8AC3E}">
        <p14:creationId xmlns:p14="http://schemas.microsoft.com/office/powerpoint/2010/main" val="61761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43940D-035C-4D68-B57C-4ADFEF0678A2}"/>
              </a:ext>
            </a:extLst>
          </p:cNvPr>
          <p:cNvSpPr>
            <a:spLocks noGrp="1"/>
          </p:cNvSpPr>
          <p:nvPr>
            <p:ph type="title"/>
          </p:nvPr>
        </p:nvSpPr>
        <p:spPr>
          <a:xfrm>
            <a:off x="719403" y="909867"/>
            <a:ext cx="6110439" cy="694931"/>
          </a:xfrm>
        </p:spPr>
        <p:txBody>
          <a:bodyPr/>
          <a:lstStyle/>
          <a:p>
            <a:r>
              <a:rPr lang="de-DE" sz="2667" dirty="0"/>
              <a:t>Intensivierung des globalen Wasserkreislaufes</a:t>
            </a:r>
            <a:endParaRPr lang="en-DE" sz="2667" dirty="0"/>
          </a:p>
        </p:txBody>
      </p:sp>
      <p:sp>
        <p:nvSpPr>
          <p:cNvPr id="2" name="Slide Number Placeholder 1">
            <a:extLst>
              <a:ext uri="{FF2B5EF4-FFF2-40B4-BE49-F238E27FC236}">
                <a16:creationId xmlns:a16="http://schemas.microsoft.com/office/drawing/2014/main" id="{0D11B12C-DE04-4F3E-8B66-BDCBACFD663D}"/>
              </a:ext>
            </a:extLst>
          </p:cNvPr>
          <p:cNvSpPr>
            <a:spLocks noGrp="1"/>
          </p:cNvSpPr>
          <p:nvPr>
            <p:ph type="sldNum" sz="quarter" idx="16"/>
          </p:nvPr>
        </p:nvSpPr>
        <p:spPr>
          <a:xfrm>
            <a:off x="10401796" y="6542680"/>
            <a:ext cx="1038168" cy="342705"/>
          </a:xfrm>
        </p:spPr>
        <p:txBody>
          <a:bodyPr/>
          <a:lstStyle/>
          <a:p>
            <a:pPr>
              <a:defRPr/>
            </a:pPr>
            <a:fld id="{10925CD4-87B1-4B3D-951F-F97D390442A5}" type="slidenum">
              <a:rPr lang="en-US" smtClean="0"/>
              <a:pPr>
                <a:defRPr/>
              </a:pPr>
              <a:t>30</a:t>
            </a:fld>
            <a:endParaRPr lang="en-US"/>
          </a:p>
        </p:txBody>
      </p:sp>
      <p:pic>
        <p:nvPicPr>
          <p:cNvPr id="5" name="Picture 4">
            <a:extLst>
              <a:ext uri="{FF2B5EF4-FFF2-40B4-BE49-F238E27FC236}">
                <a16:creationId xmlns:a16="http://schemas.microsoft.com/office/drawing/2014/main" id="{11466D4C-0CAC-46F8-8991-37E6D2E87DB3}"/>
              </a:ext>
            </a:extLst>
          </p:cNvPr>
          <p:cNvPicPr>
            <a:picLocks noChangeAspect="1"/>
          </p:cNvPicPr>
          <p:nvPr/>
        </p:nvPicPr>
        <p:blipFill>
          <a:blip r:embed="rId3"/>
          <a:stretch>
            <a:fillRect/>
          </a:stretch>
        </p:blipFill>
        <p:spPr>
          <a:xfrm>
            <a:off x="949198" y="1925444"/>
            <a:ext cx="3227071" cy="245364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2EDA4A3E-604E-4F42-A078-0723C0F29276}"/>
              </a:ext>
            </a:extLst>
          </p:cNvPr>
          <p:cNvPicPr>
            <a:picLocks noChangeAspect="1"/>
          </p:cNvPicPr>
          <p:nvPr/>
        </p:nvPicPr>
        <p:blipFill>
          <a:blip r:embed="rId4"/>
          <a:stretch>
            <a:fillRect/>
          </a:stretch>
        </p:blipFill>
        <p:spPr>
          <a:xfrm>
            <a:off x="6672064" y="186565"/>
            <a:ext cx="5175251" cy="6604000"/>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C9B3E910-A31B-4CB4-8138-B5C5A0D311A2}"/>
              </a:ext>
            </a:extLst>
          </p:cNvPr>
          <p:cNvSpPr/>
          <p:nvPr/>
        </p:nvSpPr>
        <p:spPr>
          <a:xfrm>
            <a:off x="3844687" y="6488669"/>
            <a:ext cx="2976331" cy="338554"/>
          </a:xfrm>
          <a:prstGeom prst="rect">
            <a:avLst/>
          </a:prstGeom>
        </p:spPr>
        <p:txBody>
          <a:bodyPr wrap="square">
            <a:spAutoFit/>
          </a:bodyPr>
          <a:lstStyle/>
          <a:p>
            <a:r>
              <a:rPr lang="en-GB" sz="1600" dirty="0" err="1"/>
              <a:t>Pascolini</a:t>
            </a:r>
            <a:r>
              <a:rPr lang="en-GB" sz="1600" dirty="0"/>
              <a:t>-Campbell et al (2021)</a:t>
            </a:r>
            <a:endParaRPr lang="en-DE" sz="1600" dirty="0"/>
          </a:p>
        </p:txBody>
      </p:sp>
      <p:sp>
        <p:nvSpPr>
          <p:cNvPr id="10" name="TextBox 9">
            <a:extLst>
              <a:ext uri="{FF2B5EF4-FFF2-40B4-BE49-F238E27FC236}">
                <a16:creationId xmlns:a16="http://schemas.microsoft.com/office/drawing/2014/main" id="{FF6223D4-6B2A-491B-A9B1-56E120796D2B}"/>
              </a:ext>
            </a:extLst>
          </p:cNvPr>
          <p:cNvSpPr txBox="1"/>
          <p:nvPr/>
        </p:nvSpPr>
        <p:spPr bwMode="auto">
          <a:xfrm>
            <a:off x="9682639" y="1085957"/>
            <a:ext cx="2069734" cy="379656"/>
          </a:xfrm>
          <a:prstGeom prst="rect">
            <a:avLst/>
          </a:prstGeom>
          <a:noFill/>
        </p:spPr>
        <p:txBody>
          <a:bodyPr wrap="none" rtlCol="0">
            <a:spAutoFit/>
          </a:bodyPr>
          <a:lstStyle/>
          <a:p>
            <a:r>
              <a:rPr lang="de-DE" sz="1867" b="1" dirty="0" err="1"/>
              <a:t>Evapotranspiration</a:t>
            </a:r>
            <a:endParaRPr lang="en-DE" sz="1867" b="1" dirty="0"/>
          </a:p>
        </p:txBody>
      </p:sp>
      <p:sp>
        <p:nvSpPr>
          <p:cNvPr id="11" name="TextBox 10">
            <a:extLst>
              <a:ext uri="{FF2B5EF4-FFF2-40B4-BE49-F238E27FC236}">
                <a16:creationId xmlns:a16="http://schemas.microsoft.com/office/drawing/2014/main" id="{E8556F3D-5300-4DF4-8342-6382A910F973}"/>
              </a:ext>
            </a:extLst>
          </p:cNvPr>
          <p:cNvSpPr txBox="1"/>
          <p:nvPr/>
        </p:nvSpPr>
        <p:spPr bwMode="auto">
          <a:xfrm>
            <a:off x="10276832" y="2578721"/>
            <a:ext cx="1468928" cy="379656"/>
          </a:xfrm>
          <a:prstGeom prst="rect">
            <a:avLst/>
          </a:prstGeom>
          <a:noFill/>
        </p:spPr>
        <p:txBody>
          <a:bodyPr wrap="none" rtlCol="0">
            <a:spAutoFit/>
          </a:bodyPr>
          <a:lstStyle/>
          <a:p>
            <a:r>
              <a:rPr lang="de-DE" sz="1867" b="1" dirty="0"/>
              <a:t>Niederschlag</a:t>
            </a:r>
            <a:endParaRPr lang="en-DE" sz="1867" b="1" dirty="0"/>
          </a:p>
        </p:txBody>
      </p:sp>
      <p:sp>
        <p:nvSpPr>
          <p:cNvPr id="12" name="TextBox 11">
            <a:extLst>
              <a:ext uri="{FF2B5EF4-FFF2-40B4-BE49-F238E27FC236}">
                <a16:creationId xmlns:a16="http://schemas.microsoft.com/office/drawing/2014/main" id="{9E6BED78-72B4-414A-851A-5EF6DD0EA02E}"/>
              </a:ext>
            </a:extLst>
          </p:cNvPr>
          <p:cNvSpPr txBox="1"/>
          <p:nvPr/>
        </p:nvSpPr>
        <p:spPr bwMode="auto">
          <a:xfrm>
            <a:off x="10833053" y="4139376"/>
            <a:ext cx="912750" cy="379656"/>
          </a:xfrm>
          <a:prstGeom prst="rect">
            <a:avLst/>
          </a:prstGeom>
          <a:noFill/>
        </p:spPr>
        <p:txBody>
          <a:bodyPr wrap="none" rtlCol="0">
            <a:spAutoFit/>
          </a:bodyPr>
          <a:lstStyle/>
          <a:p>
            <a:r>
              <a:rPr lang="de-DE" sz="1867" b="1" dirty="0"/>
              <a:t>Abfluss</a:t>
            </a:r>
            <a:endParaRPr lang="en-DE" sz="1867" b="1" dirty="0"/>
          </a:p>
        </p:txBody>
      </p:sp>
      <p:sp>
        <p:nvSpPr>
          <p:cNvPr id="13" name="TextBox 12">
            <a:extLst>
              <a:ext uri="{FF2B5EF4-FFF2-40B4-BE49-F238E27FC236}">
                <a16:creationId xmlns:a16="http://schemas.microsoft.com/office/drawing/2014/main" id="{C653DF17-7901-4906-AB8A-4F1D993C5410}"/>
              </a:ext>
            </a:extLst>
          </p:cNvPr>
          <p:cNvSpPr txBox="1"/>
          <p:nvPr/>
        </p:nvSpPr>
        <p:spPr bwMode="auto">
          <a:xfrm>
            <a:off x="10248853" y="5596137"/>
            <a:ext cx="1552669" cy="379656"/>
          </a:xfrm>
          <a:prstGeom prst="rect">
            <a:avLst/>
          </a:prstGeom>
          <a:noFill/>
        </p:spPr>
        <p:txBody>
          <a:bodyPr wrap="none" rtlCol="0">
            <a:spAutoFit/>
          </a:bodyPr>
          <a:lstStyle/>
          <a:p>
            <a:r>
              <a:rPr lang="de-DE" sz="1867" b="1" dirty="0"/>
              <a:t>Grundwasser </a:t>
            </a:r>
            <a:endParaRPr lang="en-DE" sz="1867" b="1" dirty="0"/>
          </a:p>
        </p:txBody>
      </p:sp>
      <p:sp>
        <p:nvSpPr>
          <p:cNvPr id="4" name="TextBox 3">
            <a:extLst>
              <a:ext uri="{FF2B5EF4-FFF2-40B4-BE49-F238E27FC236}">
                <a16:creationId xmlns:a16="http://schemas.microsoft.com/office/drawing/2014/main" id="{2B5B2780-F18F-4772-AC5C-544031A48269}"/>
              </a:ext>
            </a:extLst>
          </p:cNvPr>
          <p:cNvSpPr txBox="1"/>
          <p:nvPr/>
        </p:nvSpPr>
        <p:spPr bwMode="auto">
          <a:xfrm>
            <a:off x="4197404" y="1984630"/>
            <a:ext cx="2184808" cy="1405256"/>
          </a:xfrm>
          <a:prstGeom prst="rect">
            <a:avLst/>
          </a:prstGeom>
          <a:noFill/>
        </p:spPr>
        <p:txBody>
          <a:bodyPr wrap="square" rtlCol="0">
            <a:spAutoFit/>
          </a:bodyPr>
          <a:lstStyle/>
          <a:p>
            <a:r>
              <a:rPr lang="en-US" sz="2133" dirty="0"/>
              <a:t>Gravity Recovery and Climate Experiment (GRACE)</a:t>
            </a:r>
            <a:endParaRPr lang="en-DE" sz="2133" dirty="0"/>
          </a:p>
        </p:txBody>
      </p:sp>
      <p:sp>
        <p:nvSpPr>
          <p:cNvPr id="14" name="Rectangle 13">
            <a:extLst>
              <a:ext uri="{FF2B5EF4-FFF2-40B4-BE49-F238E27FC236}">
                <a16:creationId xmlns:a16="http://schemas.microsoft.com/office/drawing/2014/main" id="{3ABA4B60-015F-4FAF-B273-DA08B34E3524}"/>
              </a:ext>
            </a:extLst>
          </p:cNvPr>
          <p:cNvSpPr/>
          <p:nvPr/>
        </p:nvSpPr>
        <p:spPr>
          <a:xfrm>
            <a:off x="815414" y="4699731"/>
            <a:ext cx="5005828" cy="1323439"/>
          </a:xfrm>
          <a:prstGeom prst="rect">
            <a:avLst/>
          </a:prstGeom>
        </p:spPr>
        <p:txBody>
          <a:bodyPr wrap="square">
            <a:spAutoFit/>
          </a:bodyPr>
          <a:lstStyle/>
          <a:p>
            <a:pPr marL="285744" indent="-285744">
              <a:buFont typeface="Arial" panose="020B0604020202020204" pitchFamily="34" charset="0"/>
              <a:buChar char="•"/>
            </a:pPr>
            <a:r>
              <a:rPr lang="en-US" sz="1600" dirty="0" err="1">
                <a:latin typeface="Calibri" panose="020F0502020204030204" pitchFamily="34" charset="0"/>
                <a:cs typeface="Calibri" panose="020F0502020204030204" pitchFamily="34" charset="0"/>
              </a:rPr>
              <a:t>Gemessen</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wird</a:t>
            </a:r>
            <a:r>
              <a:rPr lang="en-US" sz="1600" dirty="0">
                <a:latin typeface="Calibri" panose="020F0502020204030204" pitchFamily="34" charset="0"/>
                <a:cs typeface="Calibri" panose="020F0502020204030204" pitchFamily="34" charset="0"/>
              </a:rPr>
              <a:t> das </a:t>
            </a:r>
            <a:r>
              <a:rPr lang="en-US" sz="1600" dirty="0" err="1">
                <a:latin typeface="Calibri" panose="020F0502020204030204" pitchFamily="34" charset="0"/>
                <a:cs typeface="Calibri" panose="020F0502020204030204" pitchFamily="34" charset="0"/>
              </a:rPr>
              <a:t>Erdschwerefeld</a:t>
            </a:r>
            <a:r>
              <a:rPr lang="en-US" sz="1600" dirty="0">
                <a:latin typeface="Calibri" panose="020F0502020204030204" pitchFamily="34" charset="0"/>
                <a:cs typeface="Calibri" panose="020F0502020204030204" pitchFamily="34" charset="0"/>
              </a:rPr>
              <a:t>, dies </a:t>
            </a:r>
            <a:r>
              <a:rPr lang="en-US" sz="1600" dirty="0" err="1">
                <a:latin typeface="Calibri" panose="020F0502020204030204" pitchFamily="34" charset="0"/>
                <a:cs typeface="Calibri" panose="020F0502020204030204" pitchFamily="34" charset="0"/>
              </a:rPr>
              <a:t>wird</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beinflusst</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durch</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Änderungen</a:t>
            </a:r>
            <a:r>
              <a:rPr lang="en-US" sz="1600" dirty="0">
                <a:latin typeface="Calibri" panose="020F0502020204030204" pitchFamily="34" charset="0"/>
                <a:cs typeface="Calibri" panose="020F0502020204030204" pitchFamily="34" charset="0"/>
              </a:rPr>
              <a:t> in der </a:t>
            </a:r>
            <a:r>
              <a:rPr lang="en-US" sz="1600" dirty="0" err="1">
                <a:latin typeface="Calibri" panose="020F0502020204030204" pitchFamily="34" charset="0"/>
                <a:cs typeface="Calibri" panose="020F0502020204030204" pitchFamily="34" charset="0"/>
              </a:rPr>
              <a:t>Wassermenge</a:t>
            </a:r>
            <a:endParaRPr lang="en-US" sz="1600" dirty="0">
              <a:latin typeface="Calibri" panose="020F0502020204030204" pitchFamily="34" charset="0"/>
              <a:cs typeface="Calibri" panose="020F0502020204030204" pitchFamily="34" charset="0"/>
            </a:endParaRPr>
          </a:p>
          <a:p>
            <a:pPr marL="285744" indent="-285744">
              <a:buFont typeface="Arial" panose="020B0604020202020204" pitchFamily="34" charset="0"/>
              <a:buChar char="•"/>
            </a:pPr>
            <a:r>
              <a:rPr lang="en-US" sz="1600" dirty="0">
                <a:latin typeface="Calibri" panose="020F0502020204030204" pitchFamily="34" charset="0"/>
                <a:cs typeface="Calibri" panose="020F0502020204030204" pitchFamily="34" charset="0"/>
              </a:rPr>
              <a:t>Global </a:t>
            </a:r>
            <a:r>
              <a:rPr lang="en-US" sz="1600" dirty="0" err="1">
                <a:latin typeface="Calibri" panose="020F0502020204030204" pitchFamily="34" charset="0"/>
                <a:cs typeface="Calibri" panose="020F0502020204030204" pitchFamily="34" charset="0"/>
              </a:rPr>
              <a:t>mehr</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Niederschlag</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aber</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eine</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noch</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stärkere</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Zunahme</a:t>
            </a:r>
            <a:r>
              <a:rPr lang="en-US" sz="1600" dirty="0">
                <a:latin typeface="Calibri" panose="020F0502020204030204" pitchFamily="34" charset="0"/>
                <a:cs typeface="Calibri" panose="020F0502020204030204" pitchFamily="34" charset="0"/>
              </a:rPr>
              <a:t> der </a:t>
            </a:r>
            <a:r>
              <a:rPr lang="en-US" sz="1600" dirty="0" err="1">
                <a:latin typeface="Calibri" panose="020F0502020204030204" pitchFamily="34" charset="0"/>
                <a:cs typeface="Calibri" panose="020F0502020204030204" pitchFamily="34" charset="0"/>
              </a:rPr>
              <a:t>Verdunstung</a:t>
            </a:r>
            <a:r>
              <a:rPr lang="en-US" sz="1600" dirty="0">
                <a:latin typeface="Calibri" panose="020F0502020204030204" pitchFamily="34" charset="0"/>
                <a:cs typeface="Calibri" panose="020F0502020204030204" pitchFamily="34" charset="0"/>
              </a:rPr>
              <a:t> und </a:t>
            </a:r>
            <a:r>
              <a:rPr lang="en-US" sz="1600" dirty="0" err="1">
                <a:latin typeface="Calibri" panose="020F0502020204030204" pitchFamily="34" charset="0"/>
                <a:cs typeface="Calibri" panose="020F0502020204030204" pitchFamily="34" charset="0"/>
              </a:rPr>
              <a:t>dadurch</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weniger</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Oberflächenwasser</a:t>
            </a:r>
            <a:r>
              <a:rPr lang="en-US" sz="1600" dirty="0">
                <a:latin typeface="Calibri" panose="020F0502020204030204" pitchFamily="34" charset="0"/>
                <a:cs typeface="Calibri" panose="020F0502020204030204" pitchFamily="34" charset="0"/>
              </a:rPr>
              <a:t> und </a:t>
            </a:r>
            <a:r>
              <a:rPr lang="en-US" sz="1600" dirty="0" err="1">
                <a:latin typeface="Calibri" panose="020F0502020204030204" pitchFamily="34" charset="0"/>
                <a:cs typeface="Calibri" panose="020F0502020204030204" pitchFamily="34" charset="0"/>
              </a:rPr>
              <a:t>weniger</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Grundwasser</a:t>
            </a:r>
            <a:endParaRPr lang="en-DE"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33497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4280B64-FF16-4AF8-A906-7EB3C833C1D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8647" y="1149922"/>
            <a:ext cx="6949259" cy="4914218"/>
          </a:xfrm>
          <a:prstGeom prst="rect">
            <a:avLst/>
          </a:prstGeom>
          <a:ln>
            <a:no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CDC1BADF-5805-4A04-81F8-379473973E6E}"/>
              </a:ext>
            </a:extLst>
          </p:cNvPr>
          <p:cNvSpPr>
            <a:spLocks noGrp="1"/>
          </p:cNvSpPr>
          <p:nvPr>
            <p:ph type="ftr" sz="quarter" idx="11"/>
          </p:nvPr>
        </p:nvSpPr>
        <p:spPr/>
        <p:txBody>
          <a:bodyPr/>
          <a:lstStyle/>
          <a:p>
            <a:endParaRPr lang="de-DE" dirty="0"/>
          </a:p>
        </p:txBody>
      </p:sp>
      <p:sp>
        <p:nvSpPr>
          <p:cNvPr id="4" name="Slide Number Placeholder 3">
            <a:extLst>
              <a:ext uri="{FF2B5EF4-FFF2-40B4-BE49-F238E27FC236}">
                <a16:creationId xmlns:a16="http://schemas.microsoft.com/office/drawing/2014/main" id="{B55A0B5C-1DA9-4B5D-9D33-88645F083719}"/>
              </a:ext>
            </a:extLst>
          </p:cNvPr>
          <p:cNvSpPr>
            <a:spLocks noGrp="1"/>
          </p:cNvSpPr>
          <p:nvPr>
            <p:ph type="sldNum" sz="quarter" idx="12"/>
          </p:nvPr>
        </p:nvSpPr>
        <p:spPr/>
        <p:txBody>
          <a:bodyPr/>
          <a:lstStyle/>
          <a:p>
            <a:fld id="{1B44015D-9407-488E-8AD7-722ADB5AEF29}" type="slidenum">
              <a:rPr lang="de-DE" smtClean="0"/>
              <a:t>31</a:t>
            </a:fld>
            <a:endParaRPr lang="de-DE" dirty="0"/>
          </a:p>
        </p:txBody>
      </p:sp>
      <p:sp>
        <p:nvSpPr>
          <p:cNvPr id="5" name="Title 4">
            <a:extLst>
              <a:ext uri="{FF2B5EF4-FFF2-40B4-BE49-F238E27FC236}">
                <a16:creationId xmlns:a16="http://schemas.microsoft.com/office/drawing/2014/main" id="{E931D61F-E190-4C33-8FA2-CFBA931CBCE6}"/>
              </a:ext>
            </a:extLst>
          </p:cNvPr>
          <p:cNvSpPr>
            <a:spLocks noGrp="1"/>
          </p:cNvSpPr>
          <p:nvPr>
            <p:ph type="title"/>
          </p:nvPr>
        </p:nvSpPr>
        <p:spPr>
          <a:xfrm>
            <a:off x="338647" y="136525"/>
            <a:ext cx="10515600" cy="904875"/>
          </a:xfrm>
        </p:spPr>
        <p:txBody>
          <a:bodyPr/>
          <a:lstStyle/>
          <a:p>
            <a:r>
              <a:rPr lang="de-DE" dirty="0"/>
              <a:t>Model für die Spree-Havel</a:t>
            </a:r>
            <a:endParaRPr lang="en-DE" dirty="0"/>
          </a:p>
        </p:txBody>
      </p:sp>
      <p:pic>
        <p:nvPicPr>
          <p:cNvPr id="2" name="Picture 1">
            <a:extLst>
              <a:ext uri="{FF2B5EF4-FFF2-40B4-BE49-F238E27FC236}">
                <a16:creationId xmlns:a16="http://schemas.microsoft.com/office/drawing/2014/main" id="{0D34549F-03CB-41E1-BE4B-40884BF019F6}"/>
              </a:ext>
            </a:extLst>
          </p:cNvPr>
          <p:cNvPicPr>
            <a:picLocks noChangeAspect="1"/>
          </p:cNvPicPr>
          <p:nvPr/>
        </p:nvPicPr>
        <p:blipFill rotWithShape="1">
          <a:blip r:embed="rId3"/>
          <a:srcRect l="29066" t="11576" r="30344" b="5324"/>
          <a:stretch/>
        </p:blipFill>
        <p:spPr>
          <a:xfrm>
            <a:off x="7714695" y="165338"/>
            <a:ext cx="3258103" cy="4029938"/>
          </a:xfrm>
          <a:prstGeom prst="rect">
            <a:avLst/>
          </a:prstGeom>
          <a:ln>
            <a:noFill/>
          </a:ln>
          <a:effectLst>
            <a:outerShdw blurRad="292100" dist="139700" dir="2700000" algn="tl" rotWithShape="0">
              <a:srgbClr val="333333">
                <a:alpha val="65000"/>
              </a:srgbClr>
            </a:outerShdw>
          </a:effectLst>
        </p:spPr>
      </p:pic>
      <p:sp>
        <p:nvSpPr>
          <p:cNvPr id="8" name="Rectangle: Rounded Corners 7">
            <a:extLst>
              <a:ext uri="{FF2B5EF4-FFF2-40B4-BE49-F238E27FC236}">
                <a16:creationId xmlns:a16="http://schemas.microsoft.com/office/drawing/2014/main" id="{ED7939B4-23D2-40AC-89A5-C75695EA21F6}"/>
              </a:ext>
            </a:extLst>
          </p:cNvPr>
          <p:cNvSpPr/>
          <p:nvPr/>
        </p:nvSpPr>
        <p:spPr>
          <a:xfrm>
            <a:off x="8610600" y="1571348"/>
            <a:ext cx="683581" cy="5606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 name="TextBox 5">
            <a:extLst>
              <a:ext uri="{FF2B5EF4-FFF2-40B4-BE49-F238E27FC236}">
                <a16:creationId xmlns:a16="http://schemas.microsoft.com/office/drawing/2014/main" id="{A1F19519-904C-4484-82FD-971D33EB62E4}"/>
              </a:ext>
            </a:extLst>
          </p:cNvPr>
          <p:cNvSpPr txBox="1"/>
          <p:nvPr/>
        </p:nvSpPr>
        <p:spPr>
          <a:xfrm>
            <a:off x="7640832" y="4615525"/>
            <a:ext cx="4287915" cy="646331"/>
          </a:xfrm>
          <a:prstGeom prst="rect">
            <a:avLst/>
          </a:prstGeom>
          <a:noFill/>
        </p:spPr>
        <p:txBody>
          <a:bodyPr wrap="square" rtlCol="0">
            <a:spAutoFit/>
          </a:bodyPr>
          <a:lstStyle/>
          <a:p>
            <a:r>
              <a:rPr lang="de-DE" dirty="0"/>
              <a:t>Alle Karten (Böden, Landnutzung, DGM etc.) haben eine Auflösung von 10 m. </a:t>
            </a:r>
            <a:endParaRPr lang="en-DE" dirty="0"/>
          </a:p>
        </p:txBody>
      </p:sp>
      <p:sp>
        <p:nvSpPr>
          <p:cNvPr id="9" name="Rectangle: Rounded Corners 8">
            <a:extLst>
              <a:ext uri="{FF2B5EF4-FFF2-40B4-BE49-F238E27FC236}">
                <a16:creationId xmlns:a16="http://schemas.microsoft.com/office/drawing/2014/main" id="{3AED20D3-60F4-46D1-9E16-6F8D44E4BAA6}"/>
              </a:ext>
            </a:extLst>
          </p:cNvPr>
          <p:cNvSpPr/>
          <p:nvPr/>
        </p:nvSpPr>
        <p:spPr>
          <a:xfrm>
            <a:off x="5165056" y="4108784"/>
            <a:ext cx="1684422" cy="15079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ectangle: Rounded Corners 9">
            <a:extLst>
              <a:ext uri="{FF2B5EF4-FFF2-40B4-BE49-F238E27FC236}">
                <a16:creationId xmlns:a16="http://schemas.microsoft.com/office/drawing/2014/main" id="{F1431CF0-61CD-4747-9AED-C334B20B63D3}"/>
              </a:ext>
            </a:extLst>
          </p:cNvPr>
          <p:cNvSpPr/>
          <p:nvPr/>
        </p:nvSpPr>
        <p:spPr>
          <a:xfrm>
            <a:off x="5349540" y="4798594"/>
            <a:ext cx="352926" cy="176464"/>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Rectangle: Rounded Corners 10">
            <a:extLst>
              <a:ext uri="{FF2B5EF4-FFF2-40B4-BE49-F238E27FC236}">
                <a16:creationId xmlns:a16="http://schemas.microsoft.com/office/drawing/2014/main" id="{92B2ACD1-9A03-481E-8743-5015FFC710B6}"/>
              </a:ext>
            </a:extLst>
          </p:cNvPr>
          <p:cNvSpPr/>
          <p:nvPr/>
        </p:nvSpPr>
        <p:spPr>
          <a:xfrm>
            <a:off x="5349540" y="5039226"/>
            <a:ext cx="352926" cy="17646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Rectangle: Rounded Corners 11">
            <a:extLst>
              <a:ext uri="{FF2B5EF4-FFF2-40B4-BE49-F238E27FC236}">
                <a16:creationId xmlns:a16="http://schemas.microsoft.com/office/drawing/2014/main" id="{470D8760-82AA-4121-AFDA-DF94DDB60C9E}"/>
              </a:ext>
            </a:extLst>
          </p:cNvPr>
          <p:cNvSpPr/>
          <p:nvPr/>
        </p:nvSpPr>
        <p:spPr>
          <a:xfrm>
            <a:off x="5349540" y="4557962"/>
            <a:ext cx="352926" cy="17646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13" name="Rectangle: Rounded Corners 12">
            <a:extLst>
              <a:ext uri="{FF2B5EF4-FFF2-40B4-BE49-F238E27FC236}">
                <a16:creationId xmlns:a16="http://schemas.microsoft.com/office/drawing/2014/main" id="{EAA02FBC-7B12-42DD-8B8B-E499252D55F6}"/>
              </a:ext>
            </a:extLst>
          </p:cNvPr>
          <p:cNvSpPr/>
          <p:nvPr/>
        </p:nvSpPr>
        <p:spPr>
          <a:xfrm>
            <a:off x="5349540" y="4317330"/>
            <a:ext cx="352926" cy="176464"/>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14" name="Rectangle: Rounded Corners 13">
            <a:extLst>
              <a:ext uri="{FF2B5EF4-FFF2-40B4-BE49-F238E27FC236}">
                <a16:creationId xmlns:a16="http://schemas.microsoft.com/office/drawing/2014/main" id="{E52B72EB-C319-47CD-A6B9-E1529B0A909A}"/>
              </a:ext>
            </a:extLst>
          </p:cNvPr>
          <p:cNvSpPr/>
          <p:nvPr/>
        </p:nvSpPr>
        <p:spPr>
          <a:xfrm>
            <a:off x="5349540" y="5279858"/>
            <a:ext cx="352926" cy="176464"/>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15" name="TextBox 14">
            <a:extLst>
              <a:ext uri="{FF2B5EF4-FFF2-40B4-BE49-F238E27FC236}">
                <a16:creationId xmlns:a16="http://schemas.microsoft.com/office/drawing/2014/main" id="{6284E56C-4995-429C-A554-CB5EADFB7A7E}"/>
              </a:ext>
            </a:extLst>
          </p:cNvPr>
          <p:cNvSpPr txBox="1"/>
          <p:nvPr/>
        </p:nvSpPr>
        <p:spPr>
          <a:xfrm>
            <a:off x="5702466" y="4259042"/>
            <a:ext cx="567399" cy="276999"/>
          </a:xfrm>
          <a:prstGeom prst="rect">
            <a:avLst/>
          </a:prstGeom>
          <a:noFill/>
        </p:spPr>
        <p:txBody>
          <a:bodyPr wrap="none" rtlCol="0">
            <a:spAutoFit/>
          </a:bodyPr>
          <a:lstStyle/>
          <a:p>
            <a:r>
              <a:rPr lang="de-DE" sz="1200" dirty="0" err="1"/>
              <a:t>Water</a:t>
            </a:r>
            <a:endParaRPr lang="en-DE" sz="1200" dirty="0"/>
          </a:p>
        </p:txBody>
      </p:sp>
      <p:sp>
        <p:nvSpPr>
          <p:cNvPr id="16" name="TextBox 15">
            <a:extLst>
              <a:ext uri="{FF2B5EF4-FFF2-40B4-BE49-F238E27FC236}">
                <a16:creationId xmlns:a16="http://schemas.microsoft.com/office/drawing/2014/main" id="{33E214A5-4B0C-4995-A9A1-662B2A80E41E}"/>
              </a:ext>
            </a:extLst>
          </p:cNvPr>
          <p:cNvSpPr txBox="1"/>
          <p:nvPr/>
        </p:nvSpPr>
        <p:spPr>
          <a:xfrm>
            <a:off x="5702466" y="4507694"/>
            <a:ext cx="573106" cy="276999"/>
          </a:xfrm>
          <a:prstGeom prst="rect">
            <a:avLst/>
          </a:prstGeom>
          <a:noFill/>
        </p:spPr>
        <p:txBody>
          <a:bodyPr wrap="none" rtlCol="0">
            <a:spAutoFit/>
          </a:bodyPr>
          <a:lstStyle/>
          <a:p>
            <a:r>
              <a:rPr lang="de-DE" sz="1200" dirty="0"/>
              <a:t>Forest</a:t>
            </a:r>
            <a:endParaRPr lang="en-DE" sz="1200" dirty="0"/>
          </a:p>
        </p:txBody>
      </p:sp>
      <p:sp>
        <p:nvSpPr>
          <p:cNvPr id="17" name="TextBox 16">
            <a:extLst>
              <a:ext uri="{FF2B5EF4-FFF2-40B4-BE49-F238E27FC236}">
                <a16:creationId xmlns:a16="http://schemas.microsoft.com/office/drawing/2014/main" id="{1F528CB8-C97B-43AF-88E0-4CE000C62397}"/>
              </a:ext>
            </a:extLst>
          </p:cNvPr>
          <p:cNvSpPr txBox="1"/>
          <p:nvPr/>
        </p:nvSpPr>
        <p:spPr>
          <a:xfrm>
            <a:off x="5702466" y="4748326"/>
            <a:ext cx="894860" cy="276999"/>
          </a:xfrm>
          <a:prstGeom prst="rect">
            <a:avLst/>
          </a:prstGeom>
          <a:noFill/>
        </p:spPr>
        <p:txBody>
          <a:bodyPr wrap="none" rtlCol="0">
            <a:spAutoFit/>
          </a:bodyPr>
          <a:lstStyle/>
          <a:p>
            <a:r>
              <a:rPr lang="de-DE" sz="1200" dirty="0" err="1"/>
              <a:t>Arable</a:t>
            </a:r>
            <a:r>
              <a:rPr lang="de-DE" sz="1200" dirty="0"/>
              <a:t> </a:t>
            </a:r>
            <a:r>
              <a:rPr lang="de-DE" sz="1200" dirty="0" err="1"/>
              <a:t>land</a:t>
            </a:r>
            <a:endParaRPr lang="en-DE" sz="1200" dirty="0"/>
          </a:p>
        </p:txBody>
      </p:sp>
      <p:sp>
        <p:nvSpPr>
          <p:cNvPr id="18" name="TextBox 17">
            <a:extLst>
              <a:ext uri="{FF2B5EF4-FFF2-40B4-BE49-F238E27FC236}">
                <a16:creationId xmlns:a16="http://schemas.microsoft.com/office/drawing/2014/main" id="{5EEDF479-2A29-46C6-9823-19106059CC1F}"/>
              </a:ext>
            </a:extLst>
          </p:cNvPr>
          <p:cNvSpPr txBox="1"/>
          <p:nvPr/>
        </p:nvSpPr>
        <p:spPr>
          <a:xfrm>
            <a:off x="5702466" y="4988958"/>
            <a:ext cx="874342" cy="276999"/>
          </a:xfrm>
          <a:prstGeom prst="rect">
            <a:avLst/>
          </a:prstGeom>
          <a:noFill/>
        </p:spPr>
        <p:txBody>
          <a:bodyPr wrap="none" rtlCol="0">
            <a:spAutoFit/>
          </a:bodyPr>
          <a:lstStyle/>
          <a:p>
            <a:r>
              <a:rPr lang="de-DE" sz="1200" dirty="0"/>
              <a:t>Settlement</a:t>
            </a:r>
            <a:endParaRPr lang="en-DE" sz="1200" dirty="0"/>
          </a:p>
        </p:txBody>
      </p:sp>
      <p:sp>
        <p:nvSpPr>
          <p:cNvPr id="19" name="TextBox 18">
            <a:extLst>
              <a:ext uri="{FF2B5EF4-FFF2-40B4-BE49-F238E27FC236}">
                <a16:creationId xmlns:a16="http://schemas.microsoft.com/office/drawing/2014/main" id="{CFE5E598-360A-44A2-B074-77B76CA7558E}"/>
              </a:ext>
            </a:extLst>
          </p:cNvPr>
          <p:cNvSpPr txBox="1"/>
          <p:nvPr/>
        </p:nvSpPr>
        <p:spPr>
          <a:xfrm>
            <a:off x="5702466" y="5229590"/>
            <a:ext cx="527773" cy="276999"/>
          </a:xfrm>
          <a:prstGeom prst="rect">
            <a:avLst/>
          </a:prstGeom>
          <a:noFill/>
        </p:spPr>
        <p:txBody>
          <a:bodyPr wrap="none" rtlCol="0">
            <a:spAutoFit/>
          </a:bodyPr>
          <a:lstStyle/>
          <a:p>
            <a:r>
              <a:rPr lang="de-DE" sz="1200" dirty="0"/>
              <a:t>Grass</a:t>
            </a:r>
            <a:endParaRPr lang="en-DE" sz="1200" dirty="0"/>
          </a:p>
        </p:txBody>
      </p:sp>
      <p:sp>
        <p:nvSpPr>
          <p:cNvPr id="20" name="TextBox 19">
            <a:extLst>
              <a:ext uri="{FF2B5EF4-FFF2-40B4-BE49-F238E27FC236}">
                <a16:creationId xmlns:a16="http://schemas.microsoft.com/office/drawing/2014/main" id="{88B65945-201A-4A1E-863B-BF27F4A0D5FA}"/>
              </a:ext>
            </a:extLst>
          </p:cNvPr>
          <p:cNvSpPr txBox="1"/>
          <p:nvPr/>
        </p:nvSpPr>
        <p:spPr>
          <a:xfrm>
            <a:off x="1527859" y="6427527"/>
            <a:ext cx="2238883" cy="276999"/>
          </a:xfrm>
          <a:prstGeom prst="rect">
            <a:avLst/>
          </a:prstGeom>
          <a:noFill/>
        </p:spPr>
        <p:txBody>
          <a:bodyPr wrap="none" rtlCol="0">
            <a:spAutoFit/>
          </a:bodyPr>
          <a:lstStyle/>
          <a:p>
            <a:r>
              <a:rPr lang="de-DE" sz="1200" dirty="0">
                <a:solidFill>
                  <a:schemeClr val="bg2">
                    <a:lumMod val="50000"/>
                  </a:schemeClr>
                </a:solidFill>
              </a:rPr>
              <a:t>Fred F. Hattermann, PIK Potsdam</a:t>
            </a:r>
            <a:endParaRPr lang="en-DE" sz="1200" dirty="0">
              <a:solidFill>
                <a:schemeClr val="bg2">
                  <a:lumMod val="50000"/>
                </a:schemeClr>
              </a:solidFill>
            </a:endParaRPr>
          </a:p>
        </p:txBody>
      </p:sp>
    </p:spTree>
    <p:extLst>
      <p:ext uri="{BB962C8B-B14F-4D97-AF65-F5344CB8AC3E}">
        <p14:creationId xmlns:p14="http://schemas.microsoft.com/office/powerpoint/2010/main" val="397226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D6965BD-A916-4C94-8C26-72666907FF77}"/>
              </a:ext>
            </a:extLst>
          </p:cNvPr>
          <p:cNvSpPr>
            <a:spLocks noGrp="1"/>
          </p:cNvSpPr>
          <p:nvPr>
            <p:ph type="ftr" sz="quarter" idx="11"/>
          </p:nvPr>
        </p:nvSpPr>
        <p:spPr/>
        <p:txBody>
          <a:bodyPr/>
          <a:lstStyle/>
          <a:p>
            <a:endParaRPr lang="de-DE" dirty="0"/>
          </a:p>
        </p:txBody>
      </p:sp>
      <p:sp>
        <p:nvSpPr>
          <p:cNvPr id="4" name="Slide Number Placeholder 3">
            <a:extLst>
              <a:ext uri="{FF2B5EF4-FFF2-40B4-BE49-F238E27FC236}">
                <a16:creationId xmlns:a16="http://schemas.microsoft.com/office/drawing/2014/main" id="{3EE78CD6-EE33-439F-AA18-C35628963803}"/>
              </a:ext>
            </a:extLst>
          </p:cNvPr>
          <p:cNvSpPr>
            <a:spLocks noGrp="1"/>
          </p:cNvSpPr>
          <p:nvPr>
            <p:ph type="sldNum" sz="quarter" idx="12"/>
          </p:nvPr>
        </p:nvSpPr>
        <p:spPr/>
        <p:txBody>
          <a:bodyPr/>
          <a:lstStyle/>
          <a:p>
            <a:fld id="{1B44015D-9407-488E-8AD7-722ADB5AEF29}" type="slidenum">
              <a:rPr lang="de-DE" smtClean="0"/>
              <a:t>32</a:t>
            </a:fld>
            <a:endParaRPr lang="de-DE" dirty="0"/>
          </a:p>
        </p:txBody>
      </p:sp>
      <p:sp>
        <p:nvSpPr>
          <p:cNvPr id="5" name="Title 4">
            <a:extLst>
              <a:ext uri="{FF2B5EF4-FFF2-40B4-BE49-F238E27FC236}">
                <a16:creationId xmlns:a16="http://schemas.microsoft.com/office/drawing/2014/main" id="{866218F4-E06F-4FF9-8E13-975E979E1C41}"/>
              </a:ext>
            </a:extLst>
          </p:cNvPr>
          <p:cNvSpPr>
            <a:spLocks noGrp="1"/>
          </p:cNvSpPr>
          <p:nvPr>
            <p:ph type="title"/>
          </p:nvPr>
        </p:nvSpPr>
        <p:spPr/>
        <p:txBody>
          <a:bodyPr/>
          <a:lstStyle/>
          <a:p>
            <a:r>
              <a:rPr lang="de-DE" dirty="0"/>
              <a:t>Modelkalibrierung</a:t>
            </a:r>
            <a:endParaRPr lang="en-DE" dirty="0"/>
          </a:p>
        </p:txBody>
      </p:sp>
      <p:pic>
        <p:nvPicPr>
          <p:cNvPr id="39" name="Content Placeholder 38">
            <a:extLst>
              <a:ext uri="{FF2B5EF4-FFF2-40B4-BE49-F238E27FC236}">
                <a16:creationId xmlns:a16="http://schemas.microsoft.com/office/drawing/2014/main" id="{64AEE760-B932-4B9F-88C7-F2611B6E0F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35925" y="606417"/>
            <a:ext cx="7341058" cy="5015612"/>
          </a:xfrm>
          <a:prstGeom prst="rect">
            <a:avLst/>
          </a:prstGeom>
          <a:ln>
            <a:noFill/>
          </a:ln>
          <a:effectLst>
            <a:outerShdw blurRad="292100" dist="139700" dir="2700000" algn="tl" rotWithShape="0">
              <a:srgbClr val="333333">
                <a:alpha val="65000"/>
              </a:srgbClr>
            </a:outerShdw>
          </a:effectLst>
        </p:spPr>
      </p:pic>
      <p:sp>
        <p:nvSpPr>
          <p:cNvPr id="2" name="Rectangle: Rounded Corners 1">
            <a:extLst>
              <a:ext uri="{FF2B5EF4-FFF2-40B4-BE49-F238E27FC236}">
                <a16:creationId xmlns:a16="http://schemas.microsoft.com/office/drawing/2014/main" id="{6F7F2886-1298-4DF6-926C-5E9B89CD1767}"/>
              </a:ext>
            </a:extLst>
          </p:cNvPr>
          <p:cNvSpPr/>
          <p:nvPr/>
        </p:nvSpPr>
        <p:spPr>
          <a:xfrm>
            <a:off x="6096000" y="1270000"/>
            <a:ext cx="2976979" cy="369261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TextBox 6">
            <a:extLst>
              <a:ext uri="{FF2B5EF4-FFF2-40B4-BE49-F238E27FC236}">
                <a16:creationId xmlns:a16="http://schemas.microsoft.com/office/drawing/2014/main" id="{114F0249-B3AC-4707-A943-9D5B5790A2EE}"/>
              </a:ext>
            </a:extLst>
          </p:cNvPr>
          <p:cNvSpPr txBox="1"/>
          <p:nvPr/>
        </p:nvSpPr>
        <p:spPr>
          <a:xfrm>
            <a:off x="1527859" y="6427527"/>
            <a:ext cx="2238883" cy="276999"/>
          </a:xfrm>
          <a:prstGeom prst="rect">
            <a:avLst/>
          </a:prstGeom>
          <a:noFill/>
        </p:spPr>
        <p:txBody>
          <a:bodyPr wrap="none" rtlCol="0">
            <a:spAutoFit/>
          </a:bodyPr>
          <a:lstStyle/>
          <a:p>
            <a:r>
              <a:rPr lang="de-DE" sz="1200" dirty="0">
                <a:solidFill>
                  <a:schemeClr val="bg2">
                    <a:lumMod val="50000"/>
                  </a:schemeClr>
                </a:solidFill>
              </a:rPr>
              <a:t>Fred F. Hattermann, PIK Potsdam</a:t>
            </a:r>
            <a:endParaRPr lang="en-DE" sz="1200" dirty="0">
              <a:solidFill>
                <a:schemeClr val="bg2">
                  <a:lumMod val="50000"/>
                </a:schemeClr>
              </a:solidFill>
            </a:endParaRPr>
          </a:p>
        </p:txBody>
      </p:sp>
    </p:spTree>
    <p:extLst>
      <p:ext uri="{BB962C8B-B14F-4D97-AF65-F5344CB8AC3E}">
        <p14:creationId xmlns:p14="http://schemas.microsoft.com/office/powerpoint/2010/main" val="289948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1227E-B41C-49CF-823B-00C2E5A72C39}"/>
              </a:ext>
            </a:extLst>
          </p:cNvPr>
          <p:cNvSpPr>
            <a:spLocks noGrp="1"/>
          </p:cNvSpPr>
          <p:nvPr>
            <p:ph type="title"/>
          </p:nvPr>
        </p:nvSpPr>
        <p:spPr/>
        <p:txBody>
          <a:bodyPr/>
          <a:lstStyle/>
          <a:p>
            <a:r>
              <a:rPr lang="de-DE" dirty="0"/>
              <a:t>Vergleich der </a:t>
            </a:r>
            <a:r>
              <a:rPr lang="de-DE" dirty="0" err="1"/>
              <a:t>Szenarienergebnisse</a:t>
            </a:r>
            <a:r>
              <a:rPr lang="de-DE" dirty="0"/>
              <a:t> mit den Beobachtungen</a:t>
            </a:r>
            <a:endParaRPr lang="en-DE" dirty="0"/>
          </a:p>
        </p:txBody>
      </p:sp>
      <p:sp>
        <p:nvSpPr>
          <p:cNvPr id="4" name="Footer Placeholder 3">
            <a:extLst>
              <a:ext uri="{FF2B5EF4-FFF2-40B4-BE49-F238E27FC236}">
                <a16:creationId xmlns:a16="http://schemas.microsoft.com/office/drawing/2014/main" id="{A03D6E98-E81F-494A-A51A-9D1B4CE6C2B6}"/>
              </a:ext>
            </a:extLst>
          </p:cNvPr>
          <p:cNvSpPr>
            <a:spLocks noGrp="1"/>
          </p:cNvSpPr>
          <p:nvPr>
            <p:ph type="ftr" sz="quarter" idx="11"/>
          </p:nvPr>
        </p:nvSpPr>
        <p:spPr/>
        <p:txBody>
          <a:bodyPr/>
          <a:lstStyle/>
          <a:p>
            <a:endParaRPr lang="de-DE" dirty="0"/>
          </a:p>
        </p:txBody>
      </p:sp>
      <p:sp>
        <p:nvSpPr>
          <p:cNvPr id="5" name="Slide Number Placeholder 4">
            <a:extLst>
              <a:ext uri="{FF2B5EF4-FFF2-40B4-BE49-F238E27FC236}">
                <a16:creationId xmlns:a16="http://schemas.microsoft.com/office/drawing/2014/main" id="{C6955374-C635-4E62-AFB0-8A58376E6842}"/>
              </a:ext>
            </a:extLst>
          </p:cNvPr>
          <p:cNvSpPr>
            <a:spLocks noGrp="1"/>
          </p:cNvSpPr>
          <p:nvPr>
            <p:ph type="sldNum" sz="quarter" idx="12"/>
          </p:nvPr>
        </p:nvSpPr>
        <p:spPr/>
        <p:txBody>
          <a:bodyPr/>
          <a:lstStyle/>
          <a:p>
            <a:fld id="{1B44015D-9407-488E-8AD7-722ADB5AEF29}" type="slidenum">
              <a:rPr lang="de-DE" smtClean="0"/>
              <a:t>33</a:t>
            </a:fld>
            <a:endParaRPr lang="de-DE" dirty="0"/>
          </a:p>
        </p:txBody>
      </p:sp>
      <p:pic>
        <p:nvPicPr>
          <p:cNvPr id="8" name="Picture 7">
            <a:extLst>
              <a:ext uri="{FF2B5EF4-FFF2-40B4-BE49-F238E27FC236}">
                <a16:creationId xmlns:a16="http://schemas.microsoft.com/office/drawing/2014/main" id="{C5EBC59F-5F6A-46C7-918E-7DC9858E265F}"/>
              </a:ext>
            </a:extLst>
          </p:cNvPr>
          <p:cNvPicPr>
            <a:picLocks noChangeAspect="1"/>
          </p:cNvPicPr>
          <p:nvPr/>
        </p:nvPicPr>
        <p:blipFill rotWithShape="1">
          <a:blip r:embed="rId2"/>
          <a:srcRect t="8729" b="8915"/>
          <a:stretch/>
        </p:blipFill>
        <p:spPr>
          <a:xfrm>
            <a:off x="2281265" y="1477819"/>
            <a:ext cx="7407797" cy="4313382"/>
          </a:xfrm>
          <a:prstGeom prst="rect">
            <a:avLst/>
          </a:prstGeom>
          <a:ln>
            <a:noFill/>
          </a:ln>
          <a:effectLst>
            <a:outerShdw blurRad="292100" dist="139700" dir="2700000" algn="tl" rotWithShape="0">
              <a:srgbClr val="333333">
                <a:alpha val="65000"/>
              </a:srgbClr>
            </a:outerShdw>
          </a:effectLst>
        </p:spPr>
      </p:pic>
      <p:sp>
        <p:nvSpPr>
          <p:cNvPr id="3" name="Rectangle: Rounded Corners 2">
            <a:extLst>
              <a:ext uri="{FF2B5EF4-FFF2-40B4-BE49-F238E27FC236}">
                <a16:creationId xmlns:a16="http://schemas.microsoft.com/office/drawing/2014/main" id="{00DB6A44-8E5D-4C89-BD2C-65E7482E0112}"/>
              </a:ext>
            </a:extLst>
          </p:cNvPr>
          <p:cNvSpPr/>
          <p:nvPr/>
        </p:nvSpPr>
        <p:spPr>
          <a:xfrm>
            <a:off x="4105563" y="1835149"/>
            <a:ext cx="3759199" cy="13610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Die „trocken“ Szenarien stimmen besser mit den Beobachtungen überein</a:t>
            </a:r>
            <a:endParaRPr lang="en-DE" sz="2000" dirty="0"/>
          </a:p>
        </p:txBody>
      </p:sp>
      <p:sp>
        <p:nvSpPr>
          <p:cNvPr id="7" name="TextBox 6">
            <a:extLst>
              <a:ext uri="{FF2B5EF4-FFF2-40B4-BE49-F238E27FC236}">
                <a16:creationId xmlns:a16="http://schemas.microsoft.com/office/drawing/2014/main" id="{115A1E83-67A3-487B-93AF-D8565CB037B7}"/>
              </a:ext>
            </a:extLst>
          </p:cNvPr>
          <p:cNvSpPr txBox="1"/>
          <p:nvPr/>
        </p:nvSpPr>
        <p:spPr>
          <a:xfrm>
            <a:off x="1527859" y="6427527"/>
            <a:ext cx="2238883" cy="276999"/>
          </a:xfrm>
          <a:prstGeom prst="rect">
            <a:avLst/>
          </a:prstGeom>
          <a:noFill/>
        </p:spPr>
        <p:txBody>
          <a:bodyPr wrap="none" rtlCol="0">
            <a:spAutoFit/>
          </a:bodyPr>
          <a:lstStyle/>
          <a:p>
            <a:r>
              <a:rPr lang="de-DE" sz="1200" dirty="0">
                <a:solidFill>
                  <a:schemeClr val="bg2">
                    <a:lumMod val="50000"/>
                  </a:schemeClr>
                </a:solidFill>
              </a:rPr>
              <a:t>Fred F. Hattermann, PIK Potsdam</a:t>
            </a:r>
            <a:endParaRPr lang="en-DE" sz="1200" dirty="0">
              <a:solidFill>
                <a:schemeClr val="bg2">
                  <a:lumMod val="50000"/>
                </a:schemeClr>
              </a:solidFill>
            </a:endParaRPr>
          </a:p>
        </p:txBody>
      </p:sp>
      <p:sp>
        <p:nvSpPr>
          <p:cNvPr id="9" name="TextBox 8">
            <a:extLst>
              <a:ext uri="{FF2B5EF4-FFF2-40B4-BE49-F238E27FC236}">
                <a16:creationId xmlns:a16="http://schemas.microsoft.com/office/drawing/2014/main" id="{10EB1B7C-BA83-4846-AE82-99773C8970DF}"/>
              </a:ext>
            </a:extLst>
          </p:cNvPr>
          <p:cNvSpPr txBox="1"/>
          <p:nvPr/>
        </p:nvSpPr>
        <p:spPr>
          <a:xfrm>
            <a:off x="7450179" y="5871532"/>
            <a:ext cx="1778949" cy="276999"/>
          </a:xfrm>
          <a:prstGeom prst="rect">
            <a:avLst/>
          </a:prstGeom>
          <a:noFill/>
        </p:spPr>
        <p:txBody>
          <a:bodyPr wrap="none" rtlCol="0">
            <a:spAutoFit/>
          </a:bodyPr>
          <a:lstStyle/>
          <a:p>
            <a:r>
              <a:rPr lang="de-DE" sz="1200" dirty="0">
                <a:solidFill>
                  <a:schemeClr val="bg2">
                    <a:lumMod val="50000"/>
                  </a:schemeClr>
                </a:solidFill>
              </a:rPr>
              <a:t>Hagen Koch, PIK Potsdam</a:t>
            </a:r>
            <a:endParaRPr lang="en-DE" sz="1200" dirty="0">
              <a:solidFill>
                <a:schemeClr val="bg2">
                  <a:lumMod val="50000"/>
                </a:schemeClr>
              </a:solidFill>
            </a:endParaRPr>
          </a:p>
        </p:txBody>
      </p:sp>
    </p:spTree>
    <p:extLst>
      <p:ext uri="{BB962C8B-B14F-4D97-AF65-F5344CB8AC3E}">
        <p14:creationId xmlns:p14="http://schemas.microsoft.com/office/powerpoint/2010/main" val="158151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FD10631-E863-41D0-A880-915DEB0B18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34840" y="1460054"/>
            <a:ext cx="5334000" cy="4010917"/>
          </a:xfrm>
        </p:spPr>
      </p:pic>
      <p:sp>
        <p:nvSpPr>
          <p:cNvPr id="3" name="Footer Placeholder 2">
            <a:extLst>
              <a:ext uri="{FF2B5EF4-FFF2-40B4-BE49-F238E27FC236}">
                <a16:creationId xmlns:a16="http://schemas.microsoft.com/office/drawing/2014/main" id="{F6090C78-5EB8-4FBF-8ABD-3FFAE9957D8A}"/>
              </a:ext>
            </a:extLst>
          </p:cNvPr>
          <p:cNvSpPr>
            <a:spLocks noGrp="1"/>
          </p:cNvSpPr>
          <p:nvPr>
            <p:ph type="ftr" sz="quarter" idx="11"/>
          </p:nvPr>
        </p:nvSpPr>
        <p:spPr/>
        <p:txBody>
          <a:bodyPr/>
          <a:lstStyle/>
          <a:p>
            <a:r>
              <a:rPr lang="de-DE"/>
              <a:t>Fred F. Hattermann, PIK Potsdam</a:t>
            </a:r>
            <a:endParaRPr lang="de-DE" dirty="0"/>
          </a:p>
        </p:txBody>
      </p:sp>
      <p:sp>
        <p:nvSpPr>
          <p:cNvPr id="4" name="Slide Number Placeholder 3">
            <a:extLst>
              <a:ext uri="{FF2B5EF4-FFF2-40B4-BE49-F238E27FC236}">
                <a16:creationId xmlns:a16="http://schemas.microsoft.com/office/drawing/2014/main" id="{72B1DFCD-37B6-47A9-B4C1-77D6594FAE9B}"/>
              </a:ext>
            </a:extLst>
          </p:cNvPr>
          <p:cNvSpPr>
            <a:spLocks noGrp="1"/>
          </p:cNvSpPr>
          <p:nvPr>
            <p:ph type="sldNum" sz="quarter" idx="12"/>
          </p:nvPr>
        </p:nvSpPr>
        <p:spPr/>
        <p:txBody>
          <a:bodyPr/>
          <a:lstStyle/>
          <a:p>
            <a:fld id="{1B44015D-9407-488E-8AD7-722ADB5AEF29}" type="slidenum">
              <a:rPr lang="de-DE" smtClean="0"/>
              <a:t>4</a:t>
            </a:fld>
            <a:endParaRPr lang="de-DE" dirty="0"/>
          </a:p>
        </p:txBody>
      </p:sp>
      <p:sp>
        <p:nvSpPr>
          <p:cNvPr id="5" name="Title 4">
            <a:extLst>
              <a:ext uri="{FF2B5EF4-FFF2-40B4-BE49-F238E27FC236}">
                <a16:creationId xmlns:a16="http://schemas.microsoft.com/office/drawing/2014/main" id="{0DB7AC88-B2EC-4FFF-9778-EF3F77382125}"/>
              </a:ext>
            </a:extLst>
          </p:cNvPr>
          <p:cNvSpPr>
            <a:spLocks noGrp="1"/>
          </p:cNvSpPr>
          <p:nvPr>
            <p:ph type="title"/>
          </p:nvPr>
        </p:nvSpPr>
        <p:spPr/>
        <p:txBody>
          <a:bodyPr/>
          <a:lstStyle/>
          <a:p>
            <a:r>
              <a:rPr lang="de-DE" dirty="0"/>
              <a:t>Flutung des Cottbuser </a:t>
            </a:r>
            <a:r>
              <a:rPr lang="de-DE" dirty="0" err="1"/>
              <a:t>Ostsees</a:t>
            </a:r>
            <a:endParaRPr lang="en-DE" dirty="0"/>
          </a:p>
        </p:txBody>
      </p:sp>
      <p:sp>
        <p:nvSpPr>
          <p:cNvPr id="8" name="Rectangle 7">
            <a:extLst>
              <a:ext uri="{FF2B5EF4-FFF2-40B4-BE49-F238E27FC236}">
                <a16:creationId xmlns:a16="http://schemas.microsoft.com/office/drawing/2014/main" id="{A5F71317-E040-4D19-8369-E4D3CC130949}"/>
              </a:ext>
            </a:extLst>
          </p:cNvPr>
          <p:cNvSpPr/>
          <p:nvPr/>
        </p:nvSpPr>
        <p:spPr>
          <a:xfrm>
            <a:off x="4434840" y="5636661"/>
            <a:ext cx="6096000" cy="276999"/>
          </a:xfrm>
          <a:prstGeom prst="rect">
            <a:avLst/>
          </a:prstGeom>
        </p:spPr>
        <p:txBody>
          <a:bodyPr>
            <a:spAutoFit/>
          </a:bodyPr>
          <a:lstStyle/>
          <a:p>
            <a:r>
              <a:rPr lang="en-DE" sz="1200" dirty="0">
                <a:solidFill>
                  <a:schemeClr val="bg2">
                    <a:lumMod val="75000"/>
                  </a:schemeClr>
                </a:solidFill>
              </a:rPr>
              <a:t>https://cottbuser-ostsee.de/2023/02/07/flutung-am-ostsee-wird-fortgesetzt/</a:t>
            </a:r>
          </a:p>
        </p:txBody>
      </p:sp>
      <p:sp>
        <p:nvSpPr>
          <p:cNvPr id="9" name="TextBox 8">
            <a:extLst>
              <a:ext uri="{FF2B5EF4-FFF2-40B4-BE49-F238E27FC236}">
                <a16:creationId xmlns:a16="http://schemas.microsoft.com/office/drawing/2014/main" id="{7162317E-848C-430F-A70C-DACB4E1E2903}"/>
              </a:ext>
            </a:extLst>
          </p:cNvPr>
          <p:cNvSpPr txBox="1"/>
          <p:nvPr/>
        </p:nvSpPr>
        <p:spPr>
          <a:xfrm>
            <a:off x="438912" y="2670048"/>
            <a:ext cx="3520440" cy="646331"/>
          </a:xfrm>
          <a:prstGeom prst="rect">
            <a:avLst/>
          </a:prstGeom>
          <a:noFill/>
        </p:spPr>
        <p:txBody>
          <a:bodyPr wrap="square" rtlCol="0">
            <a:spAutoFit/>
          </a:bodyPr>
          <a:lstStyle/>
          <a:p>
            <a:r>
              <a:rPr lang="de-DE" dirty="0"/>
              <a:t>Flutung wurde aufgrund von Wassermangel 9 Monate gestoppt</a:t>
            </a:r>
            <a:endParaRPr lang="en-DE" dirty="0"/>
          </a:p>
        </p:txBody>
      </p:sp>
    </p:spTree>
    <p:extLst>
      <p:ext uri="{BB962C8B-B14F-4D97-AF65-F5344CB8AC3E}">
        <p14:creationId xmlns:p14="http://schemas.microsoft.com/office/powerpoint/2010/main" val="433630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47B27-6320-4779-AD20-F5288B5F4B21}"/>
              </a:ext>
            </a:extLst>
          </p:cNvPr>
          <p:cNvSpPr>
            <a:spLocks noGrp="1"/>
          </p:cNvSpPr>
          <p:nvPr>
            <p:ph type="title"/>
          </p:nvPr>
        </p:nvSpPr>
        <p:spPr/>
        <p:txBody>
          <a:bodyPr/>
          <a:lstStyle/>
          <a:p>
            <a:r>
              <a:rPr lang="de-DE" dirty="0"/>
              <a:t>Globaler Temperaturanstieg 1981-2021 (pro Jahr)</a:t>
            </a:r>
            <a:endParaRPr lang="en-DE" dirty="0"/>
          </a:p>
        </p:txBody>
      </p:sp>
      <p:sp>
        <p:nvSpPr>
          <p:cNvPr id="4" name="Slide Number Placeholder 3">
            <a:extLst>
              <a:ext uri="{FF2B5EF4-FFF2-40B4-BE49-F238E27FC236}">
                <a16:creationId xmlns:a16="http://schemas.microsoft.com/office/drawing/2014/main" id="{519AB2B1-838C-4E9E-A8C2-92C79CE09C58}"/>
              </a:ext>
            </a:extLst>
          </p:cNvPr>
          <p:cNvSpPr>
            <a:spLocks noGrp="1"/>
          </p:cNvSpPr>
          <p:nvPr>
            <p:ph type="sldNum" sz="quarter" idx="16"/>
          </p:nvPr>
        </p:nvSpPr>
        <p:spPr/>
        <p:txBody>
          <a:bodyPr/>
          <a:lstStyle/>
          <a:p>
            <a:pPr>
              <a:defRPr/>
            </a:pPr>
            <a:r>
              <a:rPr lang="de-DE"/>
              <a:t>Seite </a:t>
            </a:r>
            <a:fld id="{959D87B1-1F1C-4319-8EA1-6710C33C6049}" type="slidenum">
              <a:rPr lang="de-DE" smtClean="0"/>
              <a:t>5</a:t>
            </a:fld>
            <a:endParaRPr lang="de-DE"/>
          </a:p>
        </p:txBody>
      </p:sp>
      <p:pic>
        <p:nvPicPr>
          <p:cNvPr id="6" name="Picture 5">
            <a:extLst>
              <a:ext uri="{FF2B5EF4-FFF2-40B4-BE49-F238E27FC236}">
                <a16:creationId xmlns:a16="http://schemas.microsoft.com/office/drawing/2014/main" id="{378D539F-C231-460B-9F7D-27A387D66A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0011" y="1700808"/>
            <a:ext cx="7114383" cy="4773149"/>
          </a:xfrm>
          <a:prstGeom prst="rect">
            <a:avLst/>
          </a:prstGeom>
        </p:spPr>
      </p:pic>
    </p:spTree>
    <p:extLst>
      <p:ext uri="{BB962C8B-B14F-4D97-AF65-F5344CB8AC3E}">
        <p14:creationId xmlns:p14="http://schemas.microsoft.com/office/powerpoint/2010/main" val="1023920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CC42FE6-7D2C-4136-B8C4-BE1CB5CFBB1E}"/>
              </a:ext>
            </a:extLst>
          </p:cNvPr>
          <p:cNvSpPr>
            <a:spLocks noGrp="1"/>
          </p:cNvSpPr>
          <p:nvPr>
            <p:ph type="sldNum" sz="quarter" idx="10"/>
          </p:nvPr>
        </p:nvSpPr>
        <p:spPr/>
        <p:txBody>
          <a:bodyPr/>
          <a:lstStyle/>
          <a:p>
            <a:fld id="{1B44015D-9407-488E-8AD7-722ADB5AEF29}" type="slidenum">
              <a:rPr lang="de-DE" smtClean="0"/>
              <a:t>6</a:t>
            </a:fld>
            <a:endParaRPr lang="de-DE" dirty="0"/>
          </a:p>
        </p:txBody>
      </p:sp>
      <p:sp>
        <p:nvSpPr>
          <p:cNvPr id="4" name="Title 3">
            <a:extLst>
              <a:ext uri="{FF2B5EF4-FFF2-40B4-BE49-F238E27FC236}">
                <a16:creationId xmlns:a16="http://schemas.microsoft.com/office/drawing/2014/main" id="{B50267D5-1AD9-4F9E-B63A-E683C698F9EC}"/>
              </a:ext>
            </a:extLst>
          </p:cNvPr>
          <p:cNvSpPr>
            <a:spLocks noGrp="1"/>
          </p:cNvSpPr>
          <p:nvPr>
            <p:ph type="title"/>
          </p:nvPr>
        </p:nvSpPr>
        <p:spPr/>
        <p:txBody>
          <a:bodyPr>
            <a:normAutofit/>
          </a:bodyPr>
          <a:lstStyle/>
          <a:p>
            <a:pPr algn="l"/>
            <a:r>
              <a:rPr lang="de-DE" dirty="0">
                <a:latin typeface="Calibri" panose="020F0502020204030204" pitchFamily="34" charset="0"/>
                <a:cs typeface="Calibri" panose="020F0502020204030204" pitchFamily="34" charset="0"/>
              </a:rPr>
              <a:t>Beobachtungen der terrestrischen Wasserspeicherung </a:t>
            </a:r>
            <a:br>
              <a:rPr lang="de-DE" dirty="0">
                <a:latin typeface="Calibri" panose="020F0502020204030204" pitchFamily="34" charset="0"/>
                <a:cs typeface="Calibri" panose="020F0502020204030204" pitchFamily="34" charset="0"/>
              </a:rPr>
            </a:br>
            <a:r>
              <a:rPr lang="de-DE" sz="2400" dirty="0">
                <a:latin typeface="Calibri" panose="020F0502020204030204" pitchFamily="34" charset="0"/>
                <a:cs typeface="Calibri" panose="020F0502020204030204" pitchFamily="34" charset="0"/>
              </a:rPr>
              <a:t>(abgeleitet aus GRACE-FO-Satellitendaten und integriert mit anderen Beobachtungen)</a:t>
            </a:r>
            <a:endParaRPr lang="en-DE" dirty="0">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88950B07-1D7A-46F4-A354-D816C62998CD}"/>
              </a:ext>
            </a:extLst>
          </p:cNvPr>
          <p:cNvSpPr/>
          <p:nvPr/>
        </p:nvSpPr>
        <p:spPr>
          <a:xfrm>
            <a:off x="9513633" y="6476754"/>
            <a:ext cx="2050177" cy="297454"/>
          </a:xfrm>
          <a:prstGeom prst="rect">
            <a:avLst/>
          </a:prstGeom>
        </p:spPr>
        <p:txBody>
          <a:bodyPr wrap="none">
            <a:spAutoFit/>
          </a:bodyPr>
          <a:lstStyle/>
          <a:p>
            <a:r>
              <a:rPr lang="en-DE" sz="1333" dirty="0">
                <a:latin typeface="Calibri" panose="020F0502020204030204" pitchFamily="34" charset="0"/>
                <a:cs typeface="Calibri" panose="020F0502020204030204" pitchFamily="34" charset="0"/>
              </a:rPr>
              <a:t>https://nasagrace.unl.edu/</a:t>
            </a:r>
          </a:p>
        </p:txBody>
      </p:sp>
      <p:pic>
        <p:nvPicPr>
          <p:cNvPr id="5" name="Picture 4">
            <a:extLst>
              <a:ext uri="{FF2B5EF4-FFF2-40B4-BE49-F238E27FC236}">
                <a16:creationId xmlns:a16="http://schemas.microsoft.com/office/drawing/2014/main" id="{E6C99E92-A6CA-4634-AAF3-40AA66660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234" y="1563648"/>
            <a:ext cx="6035052" cy="4663449"/>
          </a:xfrm>
          <a:prstGeom prst="rect">
            <a:avLst/>
          </a:prstGeom>
        </p:spPr>
      </p:pic>
      <p:pic>
        <p:nvPicPr>
          <p:cNvPr id="10" name="Picture 9">
            <a:extLst>
              <a:ext uri="{FF2B5EF4-FFF2-40B4-BE49-F238E27FC236}">
                <a16:creationId xmlns:a16="http://schemas.microsoft.com/office/drawing/2014/main" id="{4C0FEB22-73A3-496E-A3E5-80C11F8A8C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7969" y="1761998"/>
            <a:ext cx="6035052" cy="4663449"/>
          </a:xfrm>
          <a:prstGeom prst="rect">
            <a:avLst/>
          </a:prstGeom>
        </p:spPr>
      </p:pic>
    </p:spTree>
    <p:extLst>
      <p:ext uri="{BB962C8B-B14F-4D97-AF65-F5344CB8AC3E}">
        <p14:creationId xmlns:p14="http://schemas.microsoft.com/office/powerpoint/2010/main" val="115653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36731"/>
          <a:stretch/>
        </p:blipFill>
        <p:spPr>
          <a:xfrm>
            <a:off x="146910" y="1143000"/>
            <a:ext cx="11943486" cy="4513750"/>
          </a:xfrm>
          <a:prstGeom prst="rect">
            <a:avLst/>
          </a:prstGeom>
        </p:spPr>
      </p:pic>
      <p:sp>
        <p:nvSpPr>
          <p:cNvPr id="4" name="Content Placeholder 3"/>
          <p:cNvSpPr>
            <a:spLocks noGrp="1"/>
          </p:cNvSpPr>
          <p:nvPr>
            <p:ph idx="1"/>
          </p:nvPr>
        </p:nvSpPr>
        <p:spPr/>
        <p:txBody>
          <a:bodyPr/>
          <a:lstStyle/>
          <a:p>
            <a:endParaRPr lang="de-DE"/>
          </a:p>
        </p:txBody>
      </p:sp>
      <p:sp>
        <p:nvSpPr>
          <p:cNvPr id="2" name="Title 1"/>
          <p:cNvSpPr>
            <a:spLocks noGrp="1"/>
          </p:cNvSpPr>
          <p:nvPr>
            <p:ph type="title"/>
          </p:nvPr>
        </p:nvSpPr>
        <p:spPr/>
        <p:txBody>
          <a:bodyPr/>
          <a:lstStyle/>
          <a:p>
            <a:r>
              <a:rPr lang="en-US" dirty="0"/>
              <a:t>Aber </a:t>
            </a:r>
            <a:r>
              <a:rPr lang="en-US" dirty="0" err="1"/>
              <a:t>auch</a:t>
            </a:r>
            <a:r>
              <a:rPr lang="en-US" dirty="0"/>
              <a:t> die </a:t>
            </a:r>
            <a:r>
              <a:rPr lang="en-US" dirty="0" err="1"/>
              <a:t>Windsysteme</a:t>
            </a:r>
            <a:r>
              <a:rPr lang="en-US" dirty="0"/>
              <a:t> </a:t>
            </a:r>
            <a:r>
              <a:rPr lang="en-US" dirty="0" err="1"/>
              <a:t>ändern</a:t>
            </a:r>
            <a:r>
              <a:rPr lang="en-US" dirty="0"/>
              <a:t> </a:t>
            </a:r>
            <a:r>
              <a:rPr lang="en-US" dirty="0" err="1"/>
              <a:t>sich</a:t>
            </a:r>
            <a:endParaRPr lang="en-US" dirty="0"/>
          </a:p>
        </p:txBody>
      </p:sp>
      <p:sp>
        <p:nvSpPr>
          <p:cNvPr id="10" name="Rectangle 9"/>
          <p:cNvSpPr/>
          <p:nvPr/>
        </p:nvSpPr>
        <p:spPr>
          <a:xfrm>
            <a:off x="8610891" y="5747651"/>
            <a:ext cx="3505200" cy="738664"/>
          </a:xfrm>
          <a:prstGeom prst="rect">
            <a:avLst/>
          </a:prstGeom>
        </p:spPr>
        <p:txBody>
          <a:bodyPr wrap="square">
            <a:spAutoFit/>
          </a:bodyPr>
          <a:lstStyle/>
          <a:p>
            <a:r>
              <a:rPr lang="en-US" sz="1400" dirty="0">
                <a:solidFill>
                  <a:schemeClr val="bg1">
                    <a:lumMod val="50000"/>
                  </a:schemeClr>
                </a:solidFill>
              </a:rPr>
              <a:t>Scientific American, March 1, 2019 by Michael E. Mann </a:t>
            </a:r>
          </a:p>
          <a:p>
            <a:endParaRPr lang="en-US" sz="1400" dirty="0">
              <a:solidFill>
                <a:schemeClr val="bg1">
                  <a:lumMod val="50000"/>
                </a:schemeClr>
              </a:solidFill>
            </a:endParaRPr>
          </a:p>
        </p:txBody>
      </p:sp>
      <p:grpSp>
        <p:nvGrpSpPr>
          <p:cNvPr id="9" name="Group 8"/>
          <p:cNvGrpSpPr/>
          <p:nvPr/>
        </p:nvGrpSpPr>
        <p:grpSpPr>
          <a:xfrm>
            <a:off x="7837530" y="1296483"/>
            <a:ext cx="4307296" cy="4365443"/>
            <a:chOff x="7837530" y="1296483"/>
            <a:chExt cx="4307296" cy="4365443"/>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7530" y="1296483"/>
              <a:ext cx="4252866" cy="4365443"/>
            </a:xfrm>
            <a:prstGeom prst="rect">
              <a:avLst/>
            </a:prstGeom>
          </p:spPr>
        </p:pic>
        <p:sp>
          <p:nvSpPr>
            <p:cNvPr id="7" name="Oval 6"/>
            <p:cNvSpPr/>
            <p:nvPr/>
          </p:nvSpPr>
          <p:spPr>
            <a:xfrm>
              <a:off x="9641107" y="2522416"/>
              <a:ext cx="932355" cy="653143"/>
            </a:xfrm>
            <a:prstGeom prst="ellipse">
              <a:avLst/>
            </a:prstGeom>
            <a:solidFill>
              <a:srgbClr val="71A4BB"/>
            </a:solidFill>
            <a:ln>
              <a:solidFill>
                <a:srgbClr val="A0BB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t>Juli</a:t>
              </a:r>
              <a:r>
                <a:rPr lang="en-US" sz="1600" dirty="0"/>
                <a:t> 2018</a:t>
              </a:r>
            </a:p>
          </p:txBody>
        </p:sp>
        <p:sp>
          <p:nvSpPr>
            <p:cNvPr id="6" name="TextBox 5"/>
            <p:cNvSpPr txBox="1"/>
            <p:nvPr/>
          </p:nvSpPr>
          <p:spPr>
            <a:xfrm>
              <a:off x="7934638" y="2575434"/>
              <a:ext cx="1148715" cy="461665"/>
            </a:xfrm>
            <a:prstGeom prst="rect">
              <a:avLst/>
            </a:prstGeom>
            <a:solidFill>
              <a:srgbClr val="F0F4F6"/>
            </a:solidFill>
          </p:spPr>
          <p:txBody>
            <a:bodyPr wrap="square" rtlCol="0">
              <a:spAutoFit/>
            </a:bodyPr>
            <a:lstStyle/>
            <a:p>
              <a:pPr algn="ctr"/>
              <a:r>
                <a:rPr lang="en-US" sz="1200" dirty="0"/>
                <a:t>Forest fires in California</a:t>
              </a:r>
            </a:p>
          </p:txBody>
        </p:sp>
        <p:sp>
          <p:nvSpPr>
            <p:cNvPr id="11" name="TextBox 10"/>
            <p:cNvSpPr txBox="1"/>
            <p:nvPr/>
          </p:nvSpPr>
          <p:spPr>
            <a:xfrm>
              <a:off x="8653959" y="3184256"/>
              <a:ext cx="1683837" cy="461665"/>
            </a:xfrm>
            <a:prstGeom prst="rect">
              <a:avLst/>
            </a:prstGeom>
            <a:solidFill>
              <a:srgbClr val="F0F4F6"/>
            </a:solidFill>
          </p:spPr>
          <p:txBody>
            <a:bodyPr wrap="square" rtlCol="0">
              <a:spAutoFit/>
            </a:bodyPr>
            <a:lstStyle/>
            <a:p>
              <a:pPr algn="ctr"/>
              <a:r>
                <a:rPr lang="en-US" sz="1200" dirty="0"/>
                <a:t>Heat wave in </a:t>
              </a:r>
              <a:r>
                <a:rPr lang="en-US" sz="1200" dirty="0" err="1"/>
                <a:t>southw</a:t>
              </a:r>
              <a:r>
                <a:rPr lang="en-US" sz="1200" dirty="0"/>
                <a:t>. of the USA</a:t>
              </a:r>
            </a:p>
          </p:txBody>
        </p:sp>
        <p:sp>
          <p:nvSpPr>
            <p:cNvPr id="12" name="TextBox 11"/>
            <p:cNvSpPr txBox="1"/>
            <p:nvPr/>
          </p:nvSpPr>
          <p:spPr>
            <a:xfrm>
              <a:off x="9764257" y="1732918"/>
              <a:ext cx="965012" cy="461665"/>
            </a:xfrm>
            <a:prstGeom prst="rect">
              <a:avLst/>
            </a:prstGeom>
            <a:solidFill>
              <a:srgbClr val="F0F4F6"/>
            </a:solidFill>
          </p:spPr>
          <p:txBody>
            <a:bodyPr wrap="square" rtlCol="0">
              <a:spAutoFit/>
            </a:bodyPr>
            <a:lstStyle/>
            <a:p>
              <a:pPr algn="ctr"/>
              <a:r>
                <a:rPr lang="en-US" sz="1200" dirty="0"/>
                <a:t>Heat wave in Japan</a:t>
              </a:r>
            </a:p>
          </p:txBody>
        </p:sp>
        <p:sp>
          <p:nvSpPr>
            <p:cNvPr id="13" name="TextBox 12"/>
            <p:cNvSpPr txBox="1"/>
            <p:nvPr/>
          </p:nvSpPr>
          <p:spPr>
            <a:xfrm>
              <a:off x="10423930" y="2944418"/>
              <a:ext cx="1154838" cy="461665"/>
            </a:xfrm>
            <a:prstGeom prst="rect">
              <a:avLst/>
            </a:prstGeom>
            <a:solidFill>
              <a:srgbClr val="F0F4F6"/>
            </a:solidFill>
          </p:spPr>
          <p:txBody>
            <a:bodyPr wrap="square" rtlCol="0">
              <a:spAutoFit/>
            </a:bodyPr>
            <a:lstStyle/>
            <a:p>
              <a:pPr algn="ctr"/>
              <a:r>
                <a:rPr lang="en-US" sz="1200" dirty="0" err="1"/>
                <a:t>Hitzewelle</a:t>
              </a:r>
              <a:r>
                <a:rPr lang="en-US" sz="1200" dirty="0"/>
                <a:t> in </a:t>
              </a:r>
              <a:r>
                <a:rPr lang="en-US" sz="1200" dirty="0" err="1"/>
                <a:t>Skandinavien</a:t>
              </a:r>
              <a:endParaRPr lang="en-US" sz="1200" dirty="0"/>
            </a:p>
          </p:txBody>
        </p:sp>
        <p:sp>
          <p:nvSpPr>
            <p:cNvPr id="14" name="TextBox 13"/>
            <p:cNvSpPr txBox="1"/>
            <p:nvPr/>
          </p:nvSpPr>
          <p:spPr>
            <a:xfrm>
              <a:off x="9661929" y="4041562"/>
              <a:ext cx="1154838" cy="461665"/>
            </a:xfrm>
            <a:prstGeom prst="rect">
              <a:avLst/>
            </a:prstGeom>
            <a:solidFill>
              <a:srgbClr val="F0F4F6"/>
            </a:solidFill>
          </p:spPr>
          <p:txBody>
            <a:bodyPr wrap="square" rtlCol="0">
              <a:spAutoFit/>
            </a:bodyPr>
            <a:lstStyle/>
            <a:p>
              <a:pPr algn="ctr"/>
              <a:r>
                <a:rPr lang="en-US" sz="1200" dirty="0"/>
                <a:t>Drought in </a:t>
              </a:r>
              <a:r>
                <a:rPr lang="en-US" sz="1200" dirty="0" err="1"/>
                <a:t>Centr</a:t>
              </a:r>
              <a:r>
                <a:rPr lang="en-US" sz="1200" dirty="0"/>
                <a:t>. Europe</a:t>
              </a:r>
            </a:p>
          </p:txBody>
        </p:sp>
        <p:sp>
          <p:nvSpPr>
            <p:cNvPr id="15" name="TextBox 14"/>
            <p:cNvSpPr txBox="1"/>
            <p:nvPr/>
          </p:nvSpPr>
          <p:spPr>
            <a:xfrm>
              <a:off x="10871197" y="4253960"/>
              <a:ext cx="1273629" cy="646331"/>
            </a:xfrm>
            <a:prstGeom prst="rect">
              <a:avLst/>
            </a:prstGeom>
            <a:solidFill>
              <a:srgbClr val="F0F4F6"/>
            </a:solidFill>
          </p:spPr>
          <p:txBody>
            <a:bodyPr wrap="square" rtlCol="0">
              <a:spAutoFit/>
            </a:bodyPr>
            <a:lstStyle/>
            <a:p>
              <a:pPr algn="ctr"/>
              <a:r>
                <a:rPr lang="en-US" sz="1200" dirty="0"/>
                <a:t>Forest fires in Greece/ floods in Italy</a:t>
              </a:r>
            </a:p>
          </p:txBody>
        </p:sp>
        <p:sp>
          <p:nvSpPr>
            <p:cNvPr id="16" name="TextBox 15"/>
            <p:cNvSpPr txBox="1"/>
            <p:nvPr/>
          </p:nvSpPr>
          <p:spPr>
            <a:xfrm>
              <a:off x="8132033" y="4590134"/>
              <a:ext cx="1363844" cy="461665"/>
            </a:xfrm>
            <a:prstGeom prst="rect">
              <a:avLst/>
            </a:prstGeom>
            <a:solidFill>
              <a:srgbClr val="F0F4F6"/>
            </a:solidFill>
          </p:spPr>
          <p:txBody>
            <a:bodyPr wrap="square" rtlCol="0">
              <a:spAutoFit/>
            </a:bodyPr>
            <a:lstStyle/>
            <a:p>
              <a:pPr algn="ctr"/>
              <a:r>
                <a:rPr lang="en-US" sz="1200" dirty="0"/>
                <a:t>Floods at the east coast</a:t>
              </a:r>
            </a:p>
          </p:txBody>
        </p:sp>
        <p:cxnSp>
          <p:nvCxnSpPr>
            <p:cNvPr id="17" name="Straight Connector 16"/>
            <p:cNvCxnSpPr/>
            <p:nvPr/>
          </p:nvCxnSpPr>
          <p:spPr>
            <a:xfrm>
              <a:off x="8367481" y="3026265"/>
              <a:ext cx="0" cy="157991"/>
            </a:xfrm>
            <a:prstGeom prst="line">
              <a:avLst/>
            </a:prstGeom>
            <a:ln w="19050">
              <a:solidFill>
                <a:srgbClr val="F0F4F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458423" y="1667680"/>
              <a:ext cx="1360" cy="136825"/>
            </a:xfrm>
            <a:prstGeom prst="line">
              <a:avLst/>
            </a:prstGeom>
            <a:ln w="19050">
              <a:solidFill>
                <a:srgbClr val="F0F4F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967465" y="4356440"/>
              <a:ext cx="3742" cy="233694"/>
            </a:xfrm>
            <a:prstGeom prst="line">
              <a:avLst/>
            </a:prstGeom>
            <a:ln w="19050">
              <a:solidFill>
                <a:srgbClr val="F0F4F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0290171" y="1558781"/>
              <a:ext cx="168252" cy="114835"/>
            </a:xfrm>
            <a:prstGeom prst="line">
              <a:avLst/>
            </a:prstGeom>
            <a:ln w="19050">
              <a:solidFill>
                <a:srgbClr val="F0F4F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835819" y="3422051"/>
              <a:ext cx="3742" cy="233694"/>
            </a:xfrm>
            <a:prstGeom prst="line">
              <a:avLst/>
            </a:prstGeom>
            <a:ln w="19050">
              <a:solidFill>
                <a:srgbClr val="F0F4F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endCxn id="15" idx="0"/>
            </p:cNvCxnSpPr>
            <p:nvPr/>
          </p:nvCxnSpPr>
          <p:spPr>
            <a:xfrm>
              <a:off x="11507489" y="4137113"/>
              <a:ext cx="523" cy="116847"/>
            </a:xfrm>
            <a:prstGeom prst="line">
              <a:avLst/>
            </a:prstGeom>
            <a:ln w="19050">
              <a:solidFill>
                <a:srgbClr val="F0F4F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8610891" y="3400209"/>
              <a:ext cx="0" cy="157991"/>
            </a:xfrm>
            <a:prstGeom prst="line">
              <a:avLst/>
            </a:prstGeom>
            <a:ln w="19050">
              <a:solidFill>
                <a:srgbClr val="F0F4F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10866775" y="4123883"/>
              <a:ext cx="0" cy="157991"/>
            </a:xfrm>
            <a:prstGeom prst="line">
              <a:avLst/>
            </a:prstGeom>
            <a:ln w="19050">
              <a:solidFill>
                <a:srgbClr val="F0F4F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0944124" y="4071383"/>
              <a:ext cx="134241" cy="128783"/>
            </a:xfrm>
            <a:prstGeom prst="line">
              <a:avLst/>
            </a:prstGeom>
            <a:ln w="19050">
              <a:solidFill>
                <a:srgbClr val="F0F4F6"/>
              </a:solidFill>
            </a:ln>
          </p:spPr>
          <p:style>
            <a:lnRef idx="1">
              <a:schemeClr val="accent1"/>
            </a:lnRef>
            <a:fillRef idx="0">
              <a:schemeClr val="accent1"/>
            </a:fillRef>
            <a:effectRef idx="0">
              <a:schemeClr val="accent1"/>
            </a:effectRef>
            <a:fontRef idx="minor">
              <a:schemeClr val="tx1"/>
            </a:fontRef>
          </p:style>
        </p:cxnSp>
      </p:grpSp>
      <p:sp>
        <p:nvSpPr>
          <p:cNvPr id="40" name="TextBox 39"/>
          <p:cNvSpPr txBox="1"/>
          <p:nvPr/>
        </p:nvSpPr>
        <p:spPr>
          <a:xfrm>
            <a:off x="1850887" y="2508154"/>
            <a:ext cx="952634" cy="184666"/>
          </a:xfrm>
          <a:prstGeom prst="rect">
            <a:avLst/>
          </a:prstGeom>
          <a:solidFill>
            <a:srgbClr val="F0F4F6"/>
          </a:solidFill>
        </p:spPr>
        <p:txBody>
          <a:bodyPr wrap="square" lIns="9144" tIns="0" rIns="9144" bIns="0" rtlCol="0">
            <a:spAutoFit/>
          </a:bodyPr>
          <a:lstStyle/>
          <a:p>
            <a:pPr algn="ctr"/>
            <a:r>
              <a:rPr lang="en-US" sz="1200" dirty="0"/>
              <a:t>Earth rotation</a:t>
            </a:r>
          </a:p>
        </p:txBody>
      </p:sp>
      <p:sp>
        <p:nvSpPr>
          <p:cNvPr id="42" name="TextBox 41"/>
          <p:cNvSpPr txBox="1"/>
          <p:nvPr/>
        </p:nvSpPr>
        <p:spPr>
          <a:xfrm>
            <a:off x="1000438" y="3523348"/>
            <a:ext cx="850449" cy="184666"/>
          </a:xfrm>
          <a:prstGeom prst="rect">
            <a:avLst/>
          </a:prstGeom>
          <a:solidFill>
            <a:srgbClr val="F0F4F6"/>
          </a:solidFill>
        </p:spPr>
        <p:txBody>
          <a:bodyPr wrap="square" lIns="9144" tIns="0" rIns="9144" bIns="0" rtlCol="0">
            <a:spAutoFit/>
          </a:bodyPr>
          <a:lstStyle/>
          <a:p>
            <a:pPr algn="ctr"/>
            <a:r>
              <a:rPr lang="en-US" sz="1200" dirty="0"/>
              <a:t>Jetstream</a:t>
            </a:r>
          </a:p>
        </p:txBody>
      </p:sp>
      <p:sp>
        <p:nvSpPr>
          <p:cNvPr id="43" name="TextBox 42"/>
          <p:cNvSpPr txBox="1"/>
          <p:nvPr/>
        </p:nvSpPr>
        <p:spPr>
          <a:xfrm>
            <a:off x="3806812" y="3650416"/>
            <a:ext cx="1158354" cy="184666"/>
          </a:xfrm>
          <a:prstGeom prst="rect">
            <a:avLst/>
          </a:prstGeom>
          <a:solidFill>
            <a:srgbClr val="F0F4F6"/>
          </a:solidFill>
        </p:spPr>
        <p:txBody>
          <a:bodyPr wrap="square" lIns="9144" tIns="0" rIns="9144" bIns="0" rtlCol="0">
            <a:spAutoFit/>
          </a:bodyPr>
          <a:lstStyle/>
          <a:p>
            <a:pPr algn="ctr"/>
            <a:r>
              <a:rPr lang="en-US" sz="1200" dirty="0"/>
              <a:t>Low pressure</a:t>
            </a:r>
          </a:p>
        </p:txBody>
      </p:sp>
      <p:sp>
        <p:nvSpPr>
          <p:cNvPr id="47" name="TextBox 46"/>
          <p:cNvSpPr txBox="1"/>
          <p:nvPr/>
        </p:nvSpPr>
        <p:spPr>
          <a:xfrm>
            <a:off x="4749813" y="3884346"/>
            <a:ext cx="1105963" cy="184666"/>
          </a:xfrm>
          <a:prstGeom prst="rect">
            <a:avLst/>
          </a:prstGeom>
          <a:solidFill>
            <a:srgbClr val="F0F4F6"/>
          </a:solidFill>
        </p:spPr>
        <p:txBody>
          <a:bodyPr wrap="square" lIns="9144" tIns="0" rIns="9144" bIns="0" rtlCol="0">
            <a:spAutoFit/>
          </a:bodyPr>
          <a:lstStyle/>
          <a:p>
            <a:pPr algn="ctr"/>
            <a:r>
              <a:rPr lang="en-US" sz="1200" dirty="0" err="1"/>
              <a:t>Rossby</a:t>
            </a:r>
            <a:r>
              <a:rPr lang="en-US" sz="1200" dirty="0"/>
              <a:t>-Waves</a:t>
            </a:r>
          </a:p>
        </p:txBody>
      </p:sp>
      <p:sp>
        <p:nvSpPr>
          <p:cNvPr id="46" name="TextBox 45"/>
          <p:cNvSpPr txBox="1"/>
          <p:nvPr/>
        </p:nvSpPr>
        <p:spPr>
          <a:xfrm>
            <a:off x="4335984" y="4136763"/>
            <a:ext cx="1258365" cy="184666"/>
          </a:xfrm>
          <a:prstGeom prst="rect">
            <a:avLst/>
          </a:prstGeom>
          <a:solidFill>
            <a:srgbClr val="F0F4F6"/>
          </a:solidFill>
        </p:spPr>
        <p:txBody>
          <a:bodyPr wrap="square" lIns="9144" tIns="0" rIns="9144" bIns="0" rtlCol="0">
            <a:spAutoFit/>
          </a:bodyPr>
          <a:lstStyle/>
          <a:p>
            <a:pPr algn="ctr"/>
            <a:r>
              <a:rPr lang="en-US" sz="1200" dirty="0"/>
              <a:t>High pressure</a:t>
            </a:r>
          </a:p>
        </p:txBody>
      </p:sp>
      <p:sp>
        <p:nvSpPr>
          <p:cNvPr id="64" name="TextBox 63"/>
          <p:cNvSpPr txBox="1"/>
          <p:nvPr/>
        </p:nvSpPr>
        <p:spPr>
          <a:xfrm>
            <a:off x="6890111" y="3754712"/>
            <a:ext cx="947419" cy="369332"/>
          </a:xfrm>
          <a:prstGeom prst="rect">
            <a:avLst/>
          </a:prstGeom>
          <a:solidFill>
            <a:srgbClr val="F0F4F6"/>
          </a:solidFill>
        </p:spPr>
        <p:txBody>
          <a:bodyPr wrap="square" lIns="45720" tIns="0" rIns="9144" bIns="0" rtlCol="0">
            <a:spAutoFit/>
          </a:bodyPr>
          <a:lstStyle/>
          <a:p>
            <a:pPr algn="ctr"/>
            <a:r>
              <a:rPr lang="en-US" sz="1200" dirty="0"/>
              <a:t>Wave amplification</a:t>
            </a:r>
          </a:p>
        </p:txBody>
      </p:sp>
      <p:sp>
        <p:nvSpPr>
          <p:cNvPr id="31" name="TextBox 30">
            <a:extLst>
              <a:ext uri="{FF2B5EF4-FFF2-40B4-BE49-F238E27FC236}">
                <a16:creationId xmlns:a16="http://schemas.microsoft.com/office/drawing/2014/main" id="{B2EFE1DA-7A1C-42BA-ACCD-2FF59A7F9EB5}"/>
              </a:ext>
            </a:extLst>
          </p:cNvPr>
          <p:cNvSpPr txBox="1"/>
          <p:nvPr/>
        </p:nvSpPr>
        <p:spPr>
          <a:xfrm>
            <a:off x="1527859" y="6427527"/>
            <a:ext cx="2238883" cy="276999"/>
          </a:xfrm>
          <a:prstGeom prst="rect">
            <a:avLst/>
          </a:prstGeom>
          <a:noFill/>
        </p:spPr>
        <p:txBody>
          <a:bodyPr wrap="none" rtlCol="0">
            <a:spAutoFit/>
          </a:bodyPr>
          <a:lstStyle/>
          <a:p>
            <a:r>
              <a:rPr lang="de-DE" sz="1200" dirty="0">
                <a:solidFill>
                  <a:schemeClr val="bg2">
                    <a:lumMod val="50000"/>
                  </a:schemeClr>
                </a:solidFill>
              </a:rPr>
              <a:t>Fred F. Hattermann, PIK Potsdam</a:t>
            </a:r>
            <a:endParaRPr lang="en-DE" sz="1200" dirty="0">
              <a:solidFill>
                <a:schemeClr val="bg2">
                  <a:lumMod val="50000"/>
                </a:schemeClr>
              </a:solidFill>
            </a:endParaRPr>
          </a:p>
        </p:txBody>
      </p:sp>
    </p:spTree>
    <p:extLst>
      <p:ext uri="{BB962C8B-B14F-4D97-AF65-F5344CB8AC3E}">
        <p14:creationId xmlns:p14="http://schemas.microsoft.com/office/powerpoint/2010/main" val="255569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BA54E-DBF8-472A-9BB9-19051347781B}"/>
              </a:ext>
            </a:extLst>
          </p:cNvPr>
          <p:cNvSpPr>
            <a:spLocks noGrp="1"/>
          </p:cNvSpPr>
          <p:nvPr>
            <p:ph type="title"/>
          </p:nvPr>
        </p:nvSpPr>
        <p:spPr/>
        <p:txBody>
          <a:bodyPr>
            <a:normAutofit/>
          </a:bodyPr>
          <a:lstStyle/>
          <a:p>
            <a:r>
              <a:rPr lang="en-DE" sz="4000" dirty="0"/>
              <a:t>Trend in </a:t>
            </a:r>
            <a:r>
              <a:rPr lang="de-DE" sz="4000" dirty="0"/>
              <a:t>der Andauer von Wetterlagen</a:t>
            </a:r>
            <a:endParaRPr lang="en-DE" sz="4000" dirty="0"/>
          </a:p>
        </p:txBody>
      </p:sp>
      <p:sp>
        <p:nvSpPr>
          <p:cNvPr id="4" name="Footer Placeholder 3">
            <a:extLst>
              <a:ext uri="{FF2B5EF4-FFF2-40B4-BE49-F238E27FC236}">
                <a16:creationId xmlns:a16="http://schemas.microsoft.com/office/drawing/2014/main" id="{3619DC80-54DB-4D3B-9615-130BD4C30B93}"/>
              </a:ext>
            </a:extLst>
          </p:cNvPr>
          <p:cNvSpPr>
            <a:spLocks noGrp="1"/>
          </p:cNvSpPr>
          <p:nvPr>
            <p:ph type="ftr" sz="quarter" idx="11"/>
          </p:nvPr>
        </p:nvSpPr>
        <p:spPr>
          <a:xfrm>
            <a:off x="6000750" y="6310312"/>
            <a:ext cx="5114925" cy="365125"/>
          </a:xfrm>
        </p:spPr>
        <p:txBody>
          <a:bodyPr/>
          <a:lstStyle/>
          <a:p>
            <a:r>
              <a:rPr lang="de-DE" dirty="0"/>
              <a:t>Hoffmann P, </a:t>
            </a:r>
            <a:r>
              <a:rPr lang="de-DE" dirty="0" err="1"/>
              <a:t>Fallah</a:t>
            </a:r>
            <a:r>
              <a:rPr lang="de-DE" dirty="0"/>
              <a:t> B. &amp; Hattermann FF (2021), Scientific Reports, in Review</a:t>
            </a:r>
          </a:p>
        </p:txBody>
      </p:sp>
      <p:sp>
        <p:nvSpPr>
          <p:cNvPr id="5" name="Slide Number Placeholder 4">
            <a:extLst>
              <a:ext uri="{FF2B5EF4-FFF2-40B4-BE49-F238E27FC236}">
                <a16:creationId xmlns:a16="http://schemas.microsoft.com/office/drawing/2014/main" id="{E612D162-39E1-4BB2-B8CE-742AAFF424AE}"/>
              </a:ext>
            </a:extLst>
          </p:cNvPr>
          <p:cNvSpPr>
            <a:spLocks noGrp="1"/>
          </p:cNvSpPr>
          <p:nvPr>
            <p:ph type="sldNum" sz="quarter" idx="12"/>
          </p:nvPr>
        </p:nvSpPr>
        <p:spPr/>
        <p:txBody>
          <a:bodyPr/>
          <a:lstStyle/>
          <a:p>
            <a:fld id="{1B44015D-9407-488E-8AD7-722ADB5AEF29}" type="slidenum">
              <a:rPr lang="de-DE" smtClean="0"/>
              <a:t>8</a:t>
            </a:fld>
            <a:endParaRPr lang="de-DE" dirty="0"/>
          </a:p>
        </p:txBody>
      </p:sp>
      <p:sp>
        <p:nvSpPr>
          <p:cNvPr id="6" name="CustomShape 7">
            <a:extLst>
              <a:ext uri="{FF2B5EF4-FFF2-40B4-BE49-F238E27FC236}">
                <a16:creationId xmlns:a16="http://schemas.microsoft.com/office/drawing/2014/main" id="{8CFB428F-EDF2-4C2D-A6C5-348C44555754}"/>
              </a:ext>
            </a:extLst>
          </p:cNvPr>
          <p:cNvSpPr/>
          <p:nvPr/>
        </p:nvSpPr>
        <p:spPr>
          <a:xfrm>
            <a:off x="2287634" y="2073404"/>
            <a:ext cx="6463962" cy="3433503"/>
          </a:xfrm>
          <a:prstGeom prst="rect">
            <a:avLst/>
          </a:prstGeom>
          <a:blipFill rotWithShape="0">
            <a:blip r:embed="rId2"/>
            <a:stretch>
              <a:fillRect/>
            </a:stretch>
          </a:blipFill>
          <a:ln>
            <a:noFill/>
          </a:ln>
        </p:spPr>
        <p:style>
          <a:lnRef idx="0">
            <a:scrgbClr r="0" g="0" b="0"/>
          </a:lnRef>
          <a:fillRef idx="0">
            <a:scrgbClr r="0" g="0" b="0"/>
          </a:fillRef>
          <a:effectRef idx="0">
            <a:scrgbClr r="0" g="0" b="0"/>
          </a:effectRef>
          <a:fontRef idx="minor"/>
        </p:style>
        <p:txBody>
          <a:bodyPr lIns="90000" tIns="45000" rIns="90000" bIns="4500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US" sz="2200" b="0" strike="noStrike" spc="-1" dirty="0">
                <a:solidFill>
                  <a:srgbClr val="000000"/>
                </a:solidFill>
                <a:latin typeface="Times New Roman"/>
                <a:ea typeface="DejaVu Sans"/>
              </a:rPr>
              <a:t>Weather persistence Index</a:t>
            </a:r>
            <a:endParaRPr lang="en-US" sz="2200" b="0" strike="noStrike" spc="-1" dirty="0">
              <a:latin typeface="Arial"/>
            </a:endParaRPr>
          </a:p>
          <a:p>
            <a:pPr algn="ctr">
              <a:lnSpc>
                <a:spcPct val="100000"/>
              </a:lnSpc>
            </a:pPr>
            <a:endParaRPr lang="en-US" sz="2200" b="0" strike="noStrike" spc="-1" dirty="0">
              <a:latin typeface="Arial"/>
            </a:endParaRPr>
          </a:p>
          <a:p>
            <a:pPr algn="ctr">
              <a:lnSpc>
                <a:spcPct val="100000"/>
              </a:lnSpc>
            </a:pPr>
            <a:endParaRPr lang="en-US" sz="2200" b="0" strike="noStrike" spc="-1" dirty="0">
              <a:latin typeface="Arial"/>
            </a:endParaRPr>
          </a:p>
          <a:p>
            <a:pPr algn="ctr">
              <a:lnSpc>
                <a:spcPct val="100000"/>
              </a:lnSpc>
            </a:pPr>
            <a:endParaRPr lang="en-US" sz="2200" b="0" strike="noStrike" spc="-1" dirty="0">
              <a:latin typeface="Arial"/>
            </a:endParaRPr>
          </a:p>
          <a:p>
            <a:pPr algn="ctr">
              <a:lnSpc>
                <a:spcPct val="100000"/>
              </a:lnSpc>
            </a:pPr>
            <a:endParaRPr lang="en-US" sz="2200" b="0" strike="noStrike" spc="-1" dirty="0">
              <a:latin typeface="Arial"/>
            </a:endParaRPr>
          </a:p>
          <a:p>
            <a:pPr algn="ctr">
              <a:lnSpc>
                <a:spcPct val="100000"/>
              </a:lnSpc>
            </a:pPr>
            <a:endParaRPr lang="en-US" sz="2200" b="0" strike="noStrike" spc="-1" dirty="0">
              <a:latin typeface="Arial"/>
            </a:endParaRPr>
          </a:p>
          <a:p>
            <a:pPr algn="ctr">
              <a:lnSpc>
                <a:spcPct val="100000"/>
              </a:lnSpc>
            </a:pPr>
            <a:endParaRPr lang="en-US" sz="1800" b="0" strike="noStrike" spc="-1" dirty="0">
              <a:solidFill>
                <a:srgbClr val="000000"/>
              </a:solidFill>
              <a:latin typeface="Times New Roman"/>
              <a:ea typeface="DejaVu Sans"/>
            </a:endParaRPr>
          </a:p>
          <a:p>
            <a:pPr algn="ctr">
              <a:lnSpc>
                <a:spcPct val="100000"/>
              </a:lnSpc>
            </a:pPr>
            <a:endParaRPr lang="en-US" spc="-1" dirty="0">
              <a:solidFill>
                <a:srgbClr val="000000"/>
              </a:solidFill>
              <a:latin typeface="Times New Roman"/>
              <a:ea typeface="DejaVu Sans"/>
            </a:endParaRPr>
          </a:p>
          <a:p>
            <a:pPr algn="ctr">
              <a:lnSpc>
                <a:spcPct val="100000"/>
              </a:lnSpc>
            </a:pPr>
            <a:endParaRPr lang="en-US" sz="1800" b="0" strike="noStrike" spc="-1" dirty="0">
              <a:solidFill>
                <a:srgbClr val="000000"/>
              </a:solidFill>
              <a:latin typeface="Times New Roman"/>
              <a:ea typeface="DejaVu Sans"/>
            </a:endParaRPr>
          </a:p>
          <a:p>
            <a:pPr algn="ctr">
              <a:lnSpc>
                <a:spcPct val="100000"/>
              </a:lnSpc>
            </a:pPr>
            <a:endParaRPr lang="en-US" spc="-1" dirty="0">
              <a:solidFill>
                <a:srgbClr val="000000"/>
              </a:solidFill>
              <a:latin typeface="Times New Roman"/>
              <a:ea typeface="DejaVu Sans"/>
            </a:endParaRPr>
          </a:p>
          <a:p>
            <a:pPr algn="ctr">
              <a:lnSpc>
                <a:spcPct val="100000"/>
              </a:lnSpc>
            </a:pPr>
            <a:endParaRPr lang="en-US" sz="1800" b="0" strike="noStrike" spc="-1" dirty="0">
              <a:solidFill>
                <a:srgbClr val="000000"/>
              </a:solidFill>
              <a:latin typeface="Times New Roman"/>
              <a:ea typeface="DejaVu Sans"/>
            </a:endParaRPr>
          </a:p>
          <a:p>
            <a:pPr algn="ctr">
              <a:lnSpc>
                <a:spcPct val="100000"/>
              </a:lnSpc>
            </a:pPr>
            <a:endParaRPr lang="en-US" spc="-1" dirty="0">
              <a:solidFill>
                <a:srgbClr val="000000"/>
              </a:solidFill>
              <a:latin typeface="Times New Roman"/>
              <a:ea typeface="DejaVu Sans"/>
            </a:endParaRPr>
          </a:p>
          <a:p>
            <a:pPr algn="ctr">
              <a:lnSpc>
                <a:spcPct val="100000"/>
              </a:lnSpc>
            </a:pPr>
            <a:endParaRPr lang="en-US" sz="1800" b="0" strike="noStrike" spc="-1" dirty="0">
              <a:solidFill>
                <a:srgbClr val="000000"/>
              </a:solidFill>
              <a:latin typeface="Times New Roman"/>
              <a:ea typeface="DejaVu Sans"/>
            </a:endParaRPr>
          </a:p>
          <a:p>
            <a:pPr algn="ctr">
              <a:lnSpc>
                <a:spcPct val="100000"/>
              </a:lnSpc>
            </a:pPr>
            <a:endParaRPr lang="en-US" sz="1400" b="0" strike="noStrike" spc="-1" dirty="0">
              <a:solidFill>
                <a:srgbClr val="000000"/>
              </a:solidFill>
              <a:latin typeface="Times New Roman"/>
              <a:ea typeface="DejaVu Sans"/>
            </a:endParaRPr>
          </a:p>
          <a:p>
            <a:pPr algn="ctr">
              <a:lnSpc>
                <a:spcPct val="100000"/>
              </a:lnSpc>
            </a:pPr>
            <a:r>
              <a:rPr lang="en-US" sz="1400" b="0" strike="noStrike" spc="-1" dirty="0">
                <a:solidFill>
                  <a:srgbClr val="000000"/>
                </a:solidFill>
                <a:latin typeface="Times New Roman"/>
                <a:ea typeface="DejaVu Sans"/>
              </a:rPr>
              <a:t>NH summer getting more persistent and climate scenarios underestimate weather persistence</a:t>
            </a:r>
            <a:endParaRPr lang="en-US" sz="1400" b="0" strike="noStrike" spc="-1" dirty="0">
              <a:latin typeface="Arial"/>
            </a:endParaRPr>
          </a:p>
        </p:txBody>
      </p:sp>
    </p:spTree>
    <p:extLst>
      <p:ext uri="{BB962C8B-B14F-4D97-AF65-F5344CB8AC3E}">
        <p14:creationId xmlns:p14="http://schemas.microsoft.com/office/powerpoint/2010/main" val="3911468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41898C-0055-4591-B84F-9692DA38CFE6}"/>
              </a:ext>
            </a:extLst>
          </p:cNvPr>
          <p:cNvSpPr>
            <a:spLocks noGrp="1" noChangeArrowheads="1"/>
          </p:cNvSpPr>
          <p:nvPr>
            <p:ph type="title"/>
          </p:nvPr>
        </p:nvSpPr>
        <p:spPr>
          <a:xfrm>
            <a:off x="437663" y="115889"/>
            <a:ext cx="10292860" cy="706437"/>
          </a:xfrm>
        </p:spPr>
        <p:txBody>
          <a:bodyPr>
            <a:normAutofit fontScale="90000"/>
          </a:bodyPr>
          <a:lstStyle/>
          <a:p>
            <a:r>
              <a:rPr lang="de-DE" altLang="en-US" sz="3600" dirty="0"/>
              <a:t>Potsdam: Niederschlag und Bodenfeuchte der letzten Jahre</a:t>
            </a:r>
          </a:p>
        </p:txBody>
      </p:sp>
      <p:pic>
        <p:nvPicPr>
          <p:cNvPr id="5" name="Picture 4">
            <a:extLst>
              <a:ext uri="{FF2B5EF4-FFF2-40B4-BE49-F238E27FC236}">
                <a16:creationId xmlns:a16="http://schemas.microsoft.com/office/drawing/2014/main" id="{CB67AD63-7C18-4A2B-95EE-85153CFE6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247" y="822326"/>
            <a:ext cx="6096000" cy="4470400"/>
          </a:xfrm>
          <a:prstGeom prst="rect">
            <a:avLst/>
          </a:prstGeom>
        </p:spPr>
      </p:pic>
      <p:pic>
        <p:nvPicPr>
          <p:cNvPr id="8" name="Picture 7">
            <a:extLst>
              <a:ext uri="{FF2B5EF4-FFF2-40B4-BE49-F238E27FC236}">
                <a16:creationId xmlns:a16="http://schemas.microsoft.com/office/drawing/2014/main" id="{5135B8E6-AE82-4087-96C8-30BC9781EC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1193800"/>
            <a:ext cx="6096000" cy="4267200"/>
          </a:xfrm>
          <a:prstGeom prst="rect">
            <a:avLst/>
          </a:prstGeom>
        </p:spPr>
      </p:pic>
      <p:pic>
        <p:nvPicPr>
          <p:cNvPr id="10" name="Picture 9">
            <a:extLst>
              <a:ext uri="{FF2B5EF4-FFF2-40B4-BE49-F238E27FC236}">
                <a16:creationId xmlns:a16="http://schemas.microsoft.com/office/drawing/2014/main" id="{934B452A-3264-463C-B560-8FBDB3D752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4093" y="1565274"/>
            <a:ext cx="6096000" cy="4267200"/>
          </a:xfrm>
          <a:prstGeom prst="rect">
            <a:avLst/>
          </a:prstGeom>
        </p:spPr>
      </p:pic>
      <p:sp>
        <p:nvSpPr>
          <p:cNvPr id="6" name="TextBox 5">
            <a:extLst>
              <a:ext uri="{FF2B5EF4-FFF2-40B4-BE49-F238E27FC236}">
                <a16:creationId xmlns:a16="http://schemas.microsoft.com/office/drawing/2014/main" id="{EBA9429F-7ECF-4FA8-94E0-76466F3E23B5}"/>
              </a:ext>
            </a:extLst>
          </p:cNvPr>
          <p:cNvSpPr txBox="1"/>
          <p:nvPr/>
        </p:nvSpPr>
        <p:spPr>
          <a:xfrm>
            <a:off x="1527859" y="6427527"/>
            <a:ext cx="2238883" cy="276999"/>
          </a:xfrm>
          <a:prstGeom prst="rect">
            <a:avLst/>
          </a:prstGeom>
          <a:noFill/>
        </p:spPr>
        <p:txBody>
          <a:bodyPr wrap="none" rtlCol="0">
            <a:spAutoFit/>
          </a:bodyPr>
          <a:lstStyle/>
          <a:p>
            <a:r>
              <a:rPr lang="de-DE" sz="1200" dirty="0">
                <a:solidFill>
                  <a:schemeClr val="bg2">
                    <a:lumMod val="50000"/>
                  </a:schemeClr>
                </a:solidFill>
              </a:rPr>
              <a:t>Fred F. Hattermann, PIK Potsdam</a:t>
            </a:r>
            <a:endParaRPr lang="en-DE" sz="1200" dirty="0">
              <a:solidFill>
                <a:schemeClr val="bg2">
                  <a:lumMod val="50000"/>
                </a:schemeClr>
              </a:solidFill>
            </a:endParaRPr>
          </a:p>
        </p:txBody>
      </p:sp>
    </p:spTree>
    <p:extLst>
      <p:ext uri="{BB962C8B-B14F-4D97-AF65-F5344CB8AC3E}">
        <p14:creationId xmlns:p14="http://schemas.microsoft.com/office/powerpoint/2010/main" val="395602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7036</TotalTime>
  <Words>1446</Words>
  <Application>Microsoft Office PowerPoint</Application>
  <PresentationFormat>Widescreen</PresentationFormat>
  <Paragraphs>223</Paragraphs>
  <Slides>33</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Arial</vt:lpstr>
      <vt:lpstr>Calibri</vt:lpstr>
      <vt:lpstr>DejaVu Sans</vt:lpstr>
      <vt:lpstr>Futura Medium</vt:lpstr>
      <vt:lpstr>Raleway</vt:lpstr>
      <vt:lpstr>Segoe UI</vt:lpstr>
      <vt:lpstr>Segoe UI Light</vt:lpstr>
      <vt:lpstr>Times New Roman</vt:lpstr>
      <vt:lpstr>ヒラギノ角ゴ Pro W3</vt:lpstr>
      <vt:lpstr>Office Theme</vt:lpstr>
      <vt:lpstr>Auswirkungen des Klimawandels auf die Wasserstraßen</vt:lpstr>
      <vt:lpstr>Trockenheit in Deutschland!?</vt:lpstr>
      <vt:lpstr>Gemeinderatssitzung in Seddin (Brandenburg)</vt:lpstr>
      <vt:lpstr>Flutung des Cottbuser Ostsees</vt:lpstr>
      <vt:lpstr>Globaler Temperaturanstieg 1981-2021 (pro Jahr)</vt:lpstr>
      <vt:lpstr>Beobachtungen der terrestrischen Wasserspeicherung  (abgeleitet aus GRACE-FO-Satellitendaten und integriert mit anderen Beobachtungen)</vt:lpstr>
      <vt:lpstr>Aber auch die Windsysteme ändern sich</vt:lpstr>
      <vt:lpstr>Trend in der Andauer von Wetterlagen</vt:lpstr>
      <vt:lpstr>Potsdam: Niederschlag und Bodenfeuchte der letzten Jahre</vt:lpstr>
      <vt:lpstr>GW-Trend und Dynamik</vt:lpstr>
      <vt:lpstr>Wasserhaushalt untere Elbe</vt:lpstr>
      <vt:lpstr>Entwicklung der Grundwasser- neubildung 1951-2020</vt:lpstr>
      <vt:lpstr>Trends im Elbeeinzugsgebiet</vt:lpstr>
      <vt:lpstr>Projektierter Klimawandel: Temperaturanstieg gemäß IPCC  (International Panel for Climate Change)</vt:lpstr>
      <vt:lpstr>CC impacts on river discharge (Differenz 1981–2010 bis 2031–60)</vt:lpstr>
      <vt:lpstr>Kontinentaler Vergleich der verschiedenen Klimamodell-Ensembles CMIP5 (IPCC 5) und CMIP6 (IPCC6)</vt:lpstr>
      <vt:lpstr>Dekadische Vorhersage des DWD</vt:lpstr>
      <vt:lpstr>Klimawandelfolgen für den Spreezufluss nach Berlin (8 m3/s benötigt) </vt:lpstr>
      <vt:lpstr>Zusammenfassung</vt:lpstr>
      <vt:lpstr>Vielen Dank!</vt:lpstr>
      <vt:lpstr>SWIM-Modellaufbau für Spree-Havel-EZG</vt:lpstr>
      <vt:lpstr>Trend in persistent weather pattern</vt:lpstr>
      <vt:lpstr>PowerPoint Presentation</vt:lpstr>
      <vt:lpstr>PowerPoint Presentation</vt:lpstr>
      <vt:lpstr>PowerPoint Presentation</vt:lpstr>
      <vt:lpstr>Von Emissionen zu Temperaturen Business-as-usual in rot</vt:lpstr>
      <vt:lpstr>PowerPoint Presentation</vt:lpstr>
      <vt:lpstr>Was sind Möglichkeiten zur Anpassung? - Beispiele</vt:lpstr>
      <vt:lpstr>Trends im Pflanzenverfügbaren Bodenwasser (1951-2010, simuliert)</vt:lpstr>
      <vt:lpstr>Intensivierung des globalen Wasserkreislaufes</vt:lpstr>
      <vt:lpstr>Model für die Spree-Havel</vt:lpstr>
      <vt:lpstr>Modelkalibrierung</vt:lpstr>
      <vt:lpstr>Vergleich der Szenarienergebnisse mit den Beobachtungen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Nadin Gaasch</dc:creator>
  <cp:lastModifiedBy>Fred Hattermann</cp:lastModifiedBy>
  <cp:revision>296</cp:revision>
  <dcterms:created xsi:type="dcterms:W3CDTF">2019-03-12T06:12:34Z</dcterms:created>
  <dcterms:modified xsi:type="dcterms:W3CDTF">2023-03-27T08:35:35Z</dcterms:modified>
</cp:coreProperties>
</file>